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slides/slide94.xml" ContentType="application/vnd.openxmlformats-officedocument.presentationml.slide+xml"/>
  <Override PartName="/ppt/slides/slide113.xml" ContentType="application/vnd.openxmlformats-officedocument.presentationml.slide+xml"/>
  <Override PartName="/customXml/itemProps1.xml" ContentType="application/vnd.openxmlformats-officedocument.customXmlProperties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83.xml" ContentType="application/vnd.openxmlformats-officedocument.presentationml.slide+xml"/>
  <Override PartName="/ppt/slides/slide102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slides/slide90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docProps/custom.xml" ContentType="application/vnd.openxmlformats-officedocument.custom-properties+xml"/>
  <Override PartName="/ppt/slides/slide99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slides/slide107.xml" ContentType="application/vnd.openxmlformats-officedocument.presentationml.slide+xml"/>
  <Override PartName="/ppt/viewProps.xml" ContentType="application/vnd.openxmlformats-officedocument.presentationml.viewProps+xml"/>
  <Override PartName="/customXml/itemProps2.xml" ContentType="application/vnd.openxmlformats-officedocument.customXml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48.xml" ContentType="application/vnd.openxmlformats-officedocument.presentationml.slide+xml"/>
  <Override PartName="/ppt/slides/slide66.xml" ContentType="application/vnd.openxmlformats-officedocument.presentationml.slide+xml"/>
  <Override PartName="/ppt/slides/slide95.xml" ContentType="application/vnd.openxmlformats-officedocument.presentationml.slide+xml"/>
  <Override PartName="/ppt/slides/slide103.xml" ContentType="application/vnd.openxmlformats-officedocument.presentationml.slide+xml"/>
  <Override PartName="/ppt/slides/slide114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Default Extension="bin" ContentType="application/vnd.openxmlformats-officedocument.oleObject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slides/slide93.xml" ContentType="application/vnd.openxmlformats-officedocument.presentationml.slide+xml"/>
  <Override PartName="/ppt/slides/slide101.xml" ContentType="application/vnd.openxmlformats-officedocument.presentationml.slide+xml"/>
  <Override PartName="/ppt/slides/slide112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s/slide71.xml" ContentType="application/vnd.openxmlformats-officedocument.presentationml.slide+xml"/>
  <Override PartName="/ppt/slides/slide80.xml" ContentType="application/vnd.openxmlformats-officedocument.presentationml.slide+xml"/>
  <Override PartName="/ppt/slides/slide82.xml" ContentType="application/vnd.openxmlformats-officedocument.presentationml.slide+xml"/>
  <Override PartName="/ppt/slides/slide91.xml" ContentType="application/vnd.openxmlformats-officedocument.presentationml.slide+xml"/>
  <Override PartName="/ppt/slides/slide110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Default Extension="gif" ContentType="image/gif"/>
  <Default Extension="vml" ContentType="application/vnd.openxmlformats-officedocument.vmlDrawing"/>
  <Override PartName="/ppt/slides/slide89.xml" ContentType="application/vnd.openxmlformats-officedocument.presentationml.slide+xml"/>
  <Override PartName="/ppt/slides/slide98.xml" ContentType="application/vnd.openxmlformats-officedocument.presentationml.slide+xml"/>
  <Override PartName="/ppt/slides/slide108.xml" ContentType="application/vnd.openxmlformats-officedocument.presentationml.slide+xml"/>
  <Override PartName="/ppt/slides/slide117.xml" ContentType="application/vnd.openxmlformats-officedocument.presentationml.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slides/slide78.xml" ContentType="application/vnd.openxmlformats-officedocument.presentationml.slide+xml"/>
  <Override PartName="/ppt/slides/slide87.xml" ContentType="application/vnd.openxmlformats-officedocument.presentationml.slide+xml"/>
  <Override PartName="/ppt/slides/slide96.xml" ContentType="application/vnd.openxmlformats-officedocument.presentationml.slide+xml"/>
  <Override PartName="/ppt/slides/slide106.xml" ContentType="application/vnd.openxmlformats-officedocument.presentationml.slide+xml"/>
  <Override PartName="/ppt/slides/slide115.xml" ContentType="application/vnd.openxmlformats-officedocument.presentationml.slide+xml"/>
  <Override PartName="/docProps/core.xml" ContentType="application/vnd.openxmlformats-package.core-properties+xml"/>
  <Override PartName="/customXml/itemProps3.xml" ContentType="application/vnd.openxmlformats-officedocument.customXml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85.xml" ContentType="application/vnd.openxmlformats-officedocument.presentationml.slide+xml"/>
  <Override PartName="/ppt/slides/slide104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s/slide92.xml" ContentType="application/vnd.openxmlformats-officedocument.presentationml.slide+xml"/>
  <Override PartName="/ppt/slides/slide111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Override PartName="/ppt/slides/slide100.xml" ContentType="application/vnd.openxmlformats-officedocument.presentationml.slide+xml"/>
  <Default Extension="wmf" ContentType="image/x-wmf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s/slide79.xml" ContentType="application/vnd.openxmlformats-officedocument.presentationml.slide+xml"/>
  <Override PartName="/ppt/slides/slide109.xml" ContentType="application/vnd.openxmlformats-officedocument.presentationml.slide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slides/slide97.xml" ContentType="application/vnd.openxmlformats-officedocument.presentationml.slide+xml"/>
  <Override PartName="/ppt/slides/slide116.xml" ContentType="application/vnd.openxmlformats-officedocument.presentationml.slide+xml"/>
  <Override PartName="/ppt/slideLayouts/slideLayout9.xml" ContentType="application/vnd.openxmlformats-officedocument.presentationml.slideLayout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57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slides/slide105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73" r:id="rId4"/>
  </p:sldMasterIdLst>
  <p:sldIdLst>
    <p:sldId id="257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3" r:id="rId16"/>
    <p:sldId id="271" r:id="rId17"/>
    <p:sldId id="272" r:id="rId18"/>
    <p:sldId id="275" r:id="rId19"/>
    <p:sldId id="276" r:id="rId20"/>
    <p:sldId id="277" r:id="rId21"/>
    <p:sldId id="278" r:id="rId22"/>
    <p:sldId id="279" r:id="rId23"/>
    <p:sldId id="281" r:id="rId24"/>
    <p:sldId id="280" r:id="rId25"/>
    <p:sldId id="283" r:id="rId26"/>
    <p:sldId id="284" r:id="rId27"/>
    <p:sldId id="285" r:id="rId28"/>
    <p:sldId id="286" r:id="rId29"/>
    <p:sldId id="287" r:id="rId30"/>
    <p:sldId id="301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95" r:id="rId39"/>
    <p:sldId id="296" r:id="rId40"/>
    <p:sldId id="297" r:id="rId41"/>
    <p:sldId id="303" r:id="rId42"/>
    <p:sldId id="298" r:id="rId43"/>
    <p:sldId id="299" r:id="rId44"/>
    <p:sldId id="302" r:id="rId45"/>
    <p:sldId id="304" r:id="rId46"/>
    <p:sldId id="305" r:id="rId47"/>
    <p:sldId id="306" r:id="rId48"/>
    <p:sldId id="307" r:id="rId49"/>
    <p:sldId id="308" r:id="rId50"/>
    <p:sldId id="309" r:id="rId51"/>
    <p:sldId id="310" r:id="rId52"/>
    <p:sldId id="311" r:id="rId53"/>
    <p:sldId id="312" r:id="rId54"/>
    <p:sldId id="313" r:id="rId55"/>
    <p:sldId id="314" r:id="rId56"/>
    <p:sldId id="320" r:id="rId57"/>
    <p:sldId id="315" r:id="rId58"/>
    <p:sldId id="316" r:id="rId59"/>
    <p:sldId id="317" r:id="rId60"/>
    <p:sldId id="318" r:id="rId61"/>
    <p:sldId id="319" r:id="rId62"/>
    <p:sldId id="321" r:id="rId63"/>
    <p:sldId id="322" r:id="rId64"/>
    <p:sldId id="323" r:id="rId65"/>
    <p:sldId id="324" r:id="rId66"/>
    <p:sldId id="325" r:id="rId67"/>
    <p:sldId id="326" r:id="rId68"/>
    <p:sldId id="327" r:id="rId69"/>
    <p:sldId id="328" r:id="rId70"/>
    <p:sldId id="329" r:id="rId71"/>
    <p:sldId id="330" r:id="rId72"/>
    <p:sldId id="331" r:id="rId73"/>
    <p:sldId id="332" r:id="rId74"/>
    <p:sldId id="333" r:id="rId75"/>
    <p:sldId id="334" r:id="rId76"/>
    <p:sldId id="335" r:id="rId77"/>
    <p:sldId id="336" r:id="rId78"/>
    <p:sldId id="337" r:id="rId79"/>
    <p:sldId id="338" r:id="rId80"/>
    <p:sldId id="339" r:id="rId81"/>
    <p:sldId id="340" r:id="rId82"/>
    <p:sldId id="341" r:id="rId83"/>
    <p:sldId id="342" r:id="rId84"/>
    <p:sldId id="343" r:id="rId85"/>
    <p:sldId id="344" r:id="rId86"/>
    <p:sldId id="345" r:id="rId87"/>
    <p:sldId id="346" r:id="rId88"/>
    <p:sldId id="347" r:id="rId89"/>
    <p:sldId id="348" r:id="rId90"/>
    <p:sldId id="349" r:id="rId91"/>
    <p:sldId id="350" r:id="rId92"/>
    <p:sldId id="351" r:id="rId93"/>
    <p:sldId id="352" r:id="rId94"/>
    <p:sldId id="353" r:id="rId95"/>
    <p:sldId id="354" r:id="rId96"/>
    <p:sldId id="355" r:id="rId97"/>
    <p:sldId id="356" r:id="rId98"/>
    <p:sldId id="357" r:id="rId99"/>
    <p:sldId id="358" r:id="rId100"/>
    <p:sldId id="359" r:id="rId101"/>
    <p:sldId id="360" r:id="rId102"/>
    <p:sldId id="361" r:id="rId103"/>
    <p:sldId id="362" r:id="rId104"/>
    <p:sldId id="363" r:id="rId105"/>
    <p:sldId id="364" r:id="rId106"/>
    <p:sldId id="365" r:id="rId107"/>
    <p:sldId id="366" r:id="rId108"/>
    <p:sldId id="367" r:id="rId109"/>
    <p:sldId id="368" r:id="rId110"/>
    <p:sldId id="369" r:id="rId111"/>
    <p:sldId id="370" r:id="rId112"/>
    <p:sldId id="371" r:id="rId113"/>
    <p:sldId id="372" r:id="rId114"/>
    <p:sldId id="373" r:id="rId115"/>
    <p:sldId id="374" r:id="rId116"/>
    <p:sldId id="375" r:id="rId117"/>
    <p:sldId id="376" r:id="rId118"/>
    <p:sldId id="377" r:id="rId119"/>
    <p:sldId id="378" r:id="rId120"/>
    <p:sldId id="274" r:id="rId1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 xmlns="">
        <p14:section name="Default Section" id="{2B98B71C-9C98-438F-AE8A-3969D147C02A}">
          <p14:sldIdLst>
            <p14:sldId id="257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3"/>
            <p14:sldId id="271"/>
            <p14:sldId id="272"/>
            <p14:sldId id="275"/>
            <p14:sldId id="276"/>
            <p14:sldId id="277"/>
            <p14:sldId id="278"/>
            <p14:sldId id="279"/>
            <p14:sldId id="281"/>
            <p14:sldId id="280"/>
            <p14:sldId id="283"/>
            <p14:sldId id="284"/>
            <p14:sldId id="285"/>
            <p14:sldId id="286"/>
            <p14:sldId id="287"/>
            <p14:sldId id="301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303"/>
            <p14:sldId id="298"/>
            <p14:sldId id="299"/>
            <p14:sldId id="302"/>
            <p14:sldId id="304"/>
            <p14:sldId id="305"/>
            <p14:sldId id="306"/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  <p14:sldId id="320"/>
            <p14:sldId id="315"/>
            <p14:sldId id="316"/>
            <p14:sldId id="317"/>
            <p14:sldId id="318"/>
            <p14:sldId id="319"/>
            <p14:sldId id="321"/>
            <p14:sldId id="322"/>
            <p14:sldId id="323"/>
            <p14:sldId id="324"/>
            <p14:sldId id="325"/>
            <p14:sldId id="326"/>
            <p14:sldId id="327"/>
            <p14:sldId id="328"/>
            <p14:sldId id="329"/>
            <p14:sldId id="330"/>
            <p14:sldId id="331"/>
            <p14:sldId id="332"/>
            <p14:sldId id="333"/>
            <p14:sldId id="334"/>
            <p14:sldId id="335"/>
            <p14:sldId id="336"/>
            <p14:sldId id="337"/>
            <p14:sldId id="338"/>
            <p14:sldId id="339"/>
            <p14:sldId id="340"/>
            <p14:sldId id="341"/>
            <p14:sldId id="342"/>
            <p14:sldId id="343"/>
            <p14:sldId id="344"/>
            <p14:sldId id="345"/>
            <p14:sldId id="346"/>
            <p14:sldId id="347"/>
            <p14:sldId id="348"/>
            <p14:sldId id="349"/>
            <p14:sldId id="350"/>
            <p14:sldId id="351"/>
            <p14:sldId id="352"/>
            <p14:sldId id="353"/>
            <p14:sldId id="354"/>
            <p14:sldId id="355"/>
            <p14:sldId id="356"/>
            <p14:sldId id="357"/>
            <p14:sldId id="358"/>
            <p14:sldId id="359"/>
            <p14:sldId id="360"/>
            <p14:sldId id="361"/>
            <p14:sldId id="362"/>
            <p14:sldId id="363"/>
            <p14:sldId id="364"/>
            <p14:sldId id="365"/>
            <p14:sldId id="366"/>
            <p14:sldId id="367"/>
            <p14:sldId id="368"/>
            <p14:sldId id="369"/>
            <p14:sldId id="370"/>
            <p14:sldId id="371"/>
            <p14:sldId id="372"/>
            <p14:sldId id="373"/>
            <p14:sldId id="374"/>
            <p14:sldId id="375"/>
            <p14:sldId id="376"/>
            <p14:sldId id="377"/>
            <p14:sldId id="378"/>
            <p14:sldId id="274"/>
          </p14:sldIdLst>
        </p14:section>
      </p14:sectionLst>
    </p:ex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FCF7F1"/>
    <a:srgbClr val="344529"/>
    <a:srgbClr val="2B3922"/>
    <a:srgbClr val="2E3722"/>
    <a:srgbClr val="B8D233"/>
    <a:srgbClr val="5CC6D6"/>
    <a:srgbClr val="F8D22F"/>
    <a:srgbClr val="F03F2B"/>
    <a:srgbClr val="3488A0"/>
    <a:srgbClr val="57903F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 horzBarState="maximized">
    <p:restoredLeft sz="14995" autoAdjust="0"/>
    <p:restoredTop sz="94619" autoAdjust="0"/>
  </p:normalViewPr>
  <p:slideViewPr>
    <p:cSldViewPr snapToGrid="0">
      <p:cViewPr varScale="1">
        <p:scale>
          <a:sx n="73" d="100"/>
          <a:sy n="73" d="100"/>
        </p:scale>
        <p:origin x="-624" y="-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117" Type="http://schemas.openxmlformats.org/officeDocument/2006/relationships/slide" Target="slides/slide113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6" Type="http://schemas.openxmlformats.org/officeDocument/2006/relationships/slide" Target="slides/slide12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viewProps" Target="viewProp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113" Type="http://schemas.openxmlformats.org/officeDocument/2006/relationships/slide" Target="slides/slide109.xml"/><Relationship Id="rId118" Type="http://schemas.openxmlformats.org/officeDocument/2006/relationships/slide" Target="slides/slide114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103" Type="http://schemas.openxmlformats.org/officeDocument/2006/relationships/slide" Target="slides/slide99.xml"/><Relationship Id="rId108" Type="http://schemas.openxmlformats.org/officeDocument/2006/relationships/slide" Target="slides/slide104.xml"/><Relationship Id="rId116" Type="http://schemas.openxmlformats.org/officeDocument/2006/relationships/slide" Target="slides/slide112.xml"/><Relationship Id="rId124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11" Type="http://schemas.openxmlformats.org/officeDocument/2006/relationships/slide" Target="slides/slide10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14" Type="http://schemas.openxmlformats.org/officeDocument/2006/relationships/slide" Target="slides/slide110.xml"/><Relationship Id="rId119" Type="http://schemas.openxmlformats.org/officeDocument/2006/relationships/slide" Target="slides/slide115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120" Type="http://schemas.openxmlformats.org/officeDocument/2006/relationships/slide" Target="slides/slide116.xml"/><Relationship Id="rId125" Type="http://schemas.openxmlformats.org/officeDocument/2006/relationships/tableStyles" Target="tableStyle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slide" Target="slides/slide111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69.wmf"/><Relationship Id="rId2" Type="http://schemas.openxmlformats.org/officeDocument/2006/relationships/image" Target="../media/image68.wmf"/><Relationship Id="rId1" Type="http://schemas.openxmlformats.org/officeDocument/2006/relationships/image" Target="../media/image67.wmf"/><Relationship Id="rId5" Type="http://schemas.openxmlformats.org/officeDocument/2006/relationships/image" Target="../media/image71.wmf"/><Relationship Id="rId4" Type="http://schemas.openxmlformats.org/officeDocument/2006/relationships/image" Target="../media/image70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69.wmf"/><Relationship Id="rId2" Type="http://schemas.openxmlformats.org/officeDocument/2006/relationships/image" Target="../media/image68.wmf"/><Relationship Id="rId1" Type="http://schemas.openxmlformats.org/officeDocument/2006/relationships/image" Target="../media/image67.wmf"/><Relationship Id="rId5" Type="http://schemas.openxmlformats.org/officeDocument/2006/relationships/image" Target="../media/image71.wmf"/><Relationship Id="rId4" Type="http://schemas.openxmlformats.org/officeDocument/2006/relationships/image" Target="../media/image70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96.wmf"/><Relationship Id="rId1" Type="http://schemas.openxmlformats.org/officeDocument/2006/relationships/image" Target="../media/image95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96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95.wmf"/><Relationship Id="rId1" Type="http://schemas.openxmlformats.org/officeDocument/2006/relationships/image" Target="../media/image96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pPr/>
              <a:t>1/6/2022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1477701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pPr/>
              <a:t>1/6/2022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153708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xmlns="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xmlns="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xmlns="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xmlns="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pPr/>
              <a:t>1/6/2022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6060714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pPr/>
              <a:t>1/6/2022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7446721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pPr/>
              <a:t>1/6/2022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929960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pPr/>
              <a:t>1/6/2022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6674131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pPr/>
              <a:t>1/6/2022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9072471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pPr/>
              <a:t>1/6/2022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4886021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1/6/2022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xmlns="" val="26782230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xmlns="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pPr/>
              <a:t>1/6/2022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8115776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65" r:id="rId5"/>
    <p:sldLayoutId id="2147483671" r:id="rId6"/>
    <p:sldLayoutId id="2147483672" r:id="rId7"/>
    <p:sldLayoutId id="2147483662" r:id="rId8"/>
    <p:sldLayoutId id="2147483663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000" i="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Arithmetic_logic_unit" TargetMode="External"/><Relationship Id="rId2" Type="http://schemas.openxmlformats.org/officeDocument/2006/relationships/hyperlink" Target="https://en.wikipedia.org/wiki/Jump_instruction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34.png"/><Relationship Id="rId4" Type="http://schemas.openxmlformats.org/officeDocument/2006/relationships/image" Target="../media/image33.jpe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7.png"/><Relationship Id="rId4" Type="http://schemas.openxmlformats.org/officeDocument/2006/relationships/oleObject" Target="../embeddings/oleObject12.bin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7.png"/><Relationship Id="rId4" Type="http://schemas.openxmlformats.org/officeDocument/2006/relationships/oleObject" Target="../embeddings/oleObject14.bin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7.png"/><Relationship Id="rId5" Type="http://schemas.openxmlformats.org/officeDocument/2006/relationships/oleObject" Target="../embeddings/oleObject17.bin"/><Relationship Id="rId4" Type="http://schemas.openxmlformats.org/officeDocument/2006/relationships/oleObject" Target="../embeddings/oleObject16.bin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hyperlink" Target="https://en.wikipedia.org/wiki/Interpreter_(computing)" TargetMode="External"/><Relationship Id="rId7" Type="http://schemas.openxmlformats.org/officeDocument/2006/relationships/hyperlink" Target="https://fresh2refresh.com/c-programming/c-interview-questions-answers/what-is-the-difference-between-assembler-compiler-and-interpreter/" TargetMode="External"/><Relationship Id="rId2" Type="http://schemas.openxmlformats.org/officeDocument/2006/relationships/hyperlink" Target="https://en.wikipedia.org/wiki/Machine_code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en.wikipedia.org/wiki/High-level_programming_language" TargetMode="External"/><Relationship Id="rId5" Type="http://schemas.openxmlformats.org/officeDocument/2006/relationships/hyperlink" Target="https://en.wikipedia.org/wiki/Low-level_programming_language" TargetMode="External"/><Relationship Id="rId4" Type="http://schemas.openxmlformats.org/officeDocument/2006/relationships/hyperlink" Target="https://en.wikipedia.org/wiki/Assembly_languag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38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4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13" Type="http://schemas.openxmlformats.org/officeDocument/2006/relationships/image" Target="../media/image19.png"/><Relationship Id="rId18" Type="http://schemas.openxmlformats.org/officeDocument/2006/relationships/image" Target="../media/image24.png"/><Relationship Id="rId3" Type="http://schemas.openxmlformats.org/officeDocument/2006/relationships/image" Target="../media/image9.jpe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17" Type="http://schemas.openxmlformats.org/officeDocument/2006/relationships/image" Target="../media/image23.png"/><Relationship Id="rId2" Type="http://schemas.openxmlformats.org/officeDocument/2006/relationships/image" Target="../media/image8.png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10" Type="http://schemas.openxmlformats.org/officeDocument/2006/relationships/image" Target="../media/image16.png"/><Relationship Id="rId19" Type="http://schemas.openxmlformats.org/officeDocument/2006/relationships/image" Target="../media/image7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4.bin"/><Relationship Id="rId5" Type="http://schemas.openxmlformats.org/officeDocument/2006/relationships/oleObject" Target="../embeddings/oleObject3.bin"/><Relationship Id="rId4" Type="http://schemas.openxmlformats.org/officeDocument/2006/relationships/oleObject" Target="../embeddings/oleObject2.bin"/><Relationship Id="rId9" Type="http://schemas.openxmlformats.org/officeDocument/2006/relationships/image" Target="../media/image7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.bin"/><Relationship Id="rId3" Type="http://schemas.openxmlformats.org/officeDocument/2006/relationships/image" Target="../media/image73.png"/><Relationship Id="rId7" Type="http://schemas.openxmlformats.org/officeDocument/2006/relationships/oleObject" Target="../embeddings/oleObject7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6.bin"/><Relationship Id="rId11" Type="http://schemas.openxmlformats.org/officeDocument/2006/relationships/image" Target="../media/image7.png"/><Relationship Id="rId5" Type="http://schemas.openxmlformats.org/officeDocument/2006/relationships/image" Target="../media/image75.jpeg"/><Relationship Id="rId10" Type="http://schemas.openxmlformats.org/officeDocument/2006/relationships/oleObject" Target="../embeddings/oleObject10.bin"/><Relationship Id="rId4" Type="http://schemas.openxmlformats.org/officeDocument/2006/relationships/image" Target="../media/image74.png"/><Relationship Id="rId9" Type="http://schemas.openxmlformats.org/officeDocument/2006/relationships/oleObject" Target="../embeddings/oleObject9.bin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27.jpe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82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85.png"/><Relationship Id="rId7" Type="http://schemas.openxmlformats.org/officeDocument/2006/relationships/image" Target="../media/image83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0.png"/><Relationship Id="rId5" Type="http://schemas.openxmlformats.org/officeDocument/2006/relationships/image" Target="../media/image81.png"/><Relationship Id="rId4" Type="http://schemas.openxmlformats.org/officeDocument/2006/relationships/image" Target="../media/image82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85.png"/><Relationship Id="rId7" Type="http://schemas.openxmlformats.org/officeDocument/2006/relationships/image" Target="../media/image83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0.png"/><Relationship Id="rId5" Type="http://schemas.openxmlformats.org/officeDocument/2006/relationships/image" Target="../media/image81.png"/><Relationship Id="rId4" Type="http://schemas.openxmlformats.org/officeDocument/2006/relationships/image" Target="../media/image82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30.gif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bstract image">
            <a:extLst>
              <a:ext uri="{FF2B5EF4-FFF2-40B4-BE49-F238E27FC236}">
                <a16:creationId xmlns:a16="http://schemas.microsoft.com/office/drawing/2014/main" xmlns="" id="{8045422F-7258-40AC-BD2E-2469AA4489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82" name="Rectangle 81">
            <a:extLst>
              <a:ext uri="{FF2B5EF4-FFF2-40B4-BE49-F238E27FC236}">
                <a16:creationId xmlns:a16="http://schemas.microsoft.com/office/drawing/2014/main" xmlns="" id="{2644B391-9BFE-445C-A9EC-F544BB85FBC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5695067" y="1808532"/>
            <a:ext cx="5452527" cy="324093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xmlns="" id="{80F26E69-87D9-4655-AE7B-280A87AA3CA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5861010" y="1975104"/>
            <a:ext cx="5120640" cy="290779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18C3B467-088C-4F3D-A9A7-105C4E1E20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33793" y="2355458"/>
            <a:ext cx="4775075" cy="1630907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chemeClr val="tx1"/>
                </a:solidFill>
              </a:rPr>
              <a:t>COMPILER DESIGN</a:t>
            </a:r>
          </a:p>
        </p:txBody>
      </p:sp>
    </p:spTree>
    <p:extLst>
      <p:ext uri="{BB962C8B-B14F-4D97-AF65-F5344CB8AC3E}">
        <p14:creationId xmlns:p14="http://schemas.microsoft.com/office/powerpoint/2010/main" xmlns="" val="25842807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30046FFF-6F25-4C54-AFB5-F55A4B69AEFA}"/>
              </a:ext>
            </a:extLst>
          </p:cNvPr>
          <p:cNvSpPr txBox="1"/>
          <p:nvPr/>
        </p:nvSpPr>
        <p:spPr>
          <a:xfrm>
            <a:off x="4769355" y="603683"/>
            <a:ext cx="2369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u="sng" dirty="0"/>
              <a:t>Machine Language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FB4485A9-AEC4-4793-82AF-92545C1205EC}"/>
              </a:ext>
            </a:extLst>
          </p:cNvPr>
          <p:cNvSpPr txBox="1"/>
          <p:nvPr/>
        </p:nvSpPr>
        <p:spPr>
          <a:xfrm>
            <a:off x="1586143" y="1053434"/>
            <a:ext cx="9351146" cy="2118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/>
              <a:t>Directly understood by computer hardware devices.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/>
              <a:t>No need to translate.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/>
              <a:t>Written as strings of zero’s and one’s.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Each instruction causes the CPU to perform a very specific task, such as a load, a store, a </a:t>
            </a:r>
            <a:r>
              <a:rPr lang="en-US" dirty="0">
                <a:hlinkClick r:id="rId2" tooltip="Jump instruction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jump</a:t>
            </a:r>
            <a:r>
              <a:rPr lang="en-US" dirty="0"/>
              <a:t>, or an </a:t>
            </a:r>
            <a:r>
              <a:rPr lang="en-US" dirty="0">
                <a:hlinkClick r:id="rId3" tooltip="Arithmetic logic unit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arithmetic logic unit</a:t>
            </a:r>
            <a:r>
              <a:rPr lang="en-US" dirty="0"/>
              <a:t> (ALU) operation.</a:t>
            </a:r>
            <a:endParaRPr lang="en-IN" dirty="0"/>
          </a:p>
        </p:txBody>
      </p:sp>
      <p:pic>
        <p:nvPicPr>
          <p:cNvPr id="4098" name="Picture 2" descr="Cartoon Binary Code Shooting out at a Business Man #6539 by Ron Leishman">
            <a:extLst>
              <a:ext uri="{FF2B5EF4-FFF2-40B4-BE49-F238E27FC236}">
                <a16:creationId xmlns:a16="http://schemas.microsoft.com/office/drawing/2014/main" xmlns="" id="{5F88D0C3-4A3E-4B7F-B9C8-2F32B409DA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10660" b="13845"/>
          <a:stretch/>
        </p:blipFill>
        <p:spPr bwMode="auto">
          <a:xfrm>
            <a:off x="514905" y="3252125"/>
            <a:ext cx="4894695" cy="3104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odes for letters using binary representation - CS Unplugged">
            <a:extLst>
              <a:ext uri="{FF2B5EF4-FFF2-40B4-BE49-F238E27FC236}">
                <a16:creationId xmlns:a16="http://schemas.microsoft.com/office/drawing/2014/main" xmlns="" id="{59C12275-1556-4FCC-BEB2-A37701A63D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872584" y="3252125"/>
            <a:ext cx="4724400" cy="3082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xmlns="" id="{D9B654C5-93CC-4F6B-8976-519C63E01936}"/>
              </a:ext>
            </a:extLst>
          </p:cNvPr>
          <p:cNvSpPr/>
          <p:nvPr/>
        </p:nvSpPr>
        <p:spPr>
          <a:xfrm>
            <a:off x="5548544" y="4804268"/>
            <a:ext cx="1793289" cy="744276"/>
          </a:xfrm>
          <a:prstGeom prst="rightArrow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D1168FC3-90BD-4602-8629-EBB8E33E1F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4529" y="5341088"/>
            <a:ext cx="1060305" cy="1099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53682639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75BBB86D-1EC3-4762-9635-CB4E06638E7C}"/>
              </a:ext>
            </a:extLst>
          </p:cNvPr>
          <p:cNvSpPr txBox="1"/>
          <p:nvPr/>
        </p:nvSpPr>
        <p:spPr>
          <a:xfrm>
            <a:off x="623655" y="566678"/>
            <a:ext cx="10793027" cy="29481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IN" altLang="en-US" sz="1800" b="1" dirty="0"/>
              <a:t>Step 3: </a:t>
            </a:r>
            <a:r>
              <a:rPr lang="en-IN" altLang="en-US" sz="1800" dirty="0"/>
              <a:t>Compute Transition from </a:t>
            </a:r>
            <a:r>
              <a:rPr lang="en-IN" altLang="en-US" sz="1800" b="1" dirty="0"/>
              <a:t>state B</a:t>
            </a:r>
            <a:r>
              <a:rPr lang="en-IN" altLang="en-US" sz="1800" dirty="0"/>
              <a:t> on input symbol {</a:t>
            </a:r>
            <a:r>
              <a:rPr lang="en-IN" altLang="en-US" sz="1800" dirty="0" err="1"/>
              <a:t>a,b</a:t>
            </a:r>
            <a:r>
              <a:rPr lang="en-IN" altLang="en-US" sz="1800" dirty="0"/>
              <a:t>}</a:t>
            </a:r>
          </a:p>
          <a:p>
            <a:pPr algn="just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IN" altLang="en-US" sz="1800" dirty="0"/>
              <a:t>			B = {1,2,3,4,6,7,8} </a:t>
            </a:r>
          </a:p>
          <a:p>
            <a:pPr algn="just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IN" altLang="en-US" sz="1800" b="1" dirty="0"/>
              <a:t>Step 3.1: </a:t>
            </a:r>
            <a:r>
              <a:rPr lang="en-IN" altLang="en-US" sz="1800" i="1" dirty="0"/>
              <a:t>Compute</a:t>
            </a:r>
            <a:r>
              <a:rPr lang="en-IN" altLang="en-US" sz="1800" b="1" dirty="0"/>
              <a:t> </a:t>
            </a:r>
            <a:r>
              <a:rPr lang="el-GR" altLang="en-US" sz="1800" b="1" i="1" dirty="0"/>
              <a:t>ε</a:t>
            </a:r>
            <a:r>
              <a:rPr lang="en-IN" altLang="en-US" sz="1800" b="1" i="1" dirty="0"/>
              <a:t>-closure(move(</a:t>
            </a:r>
            <a:r>
              <a:rPr lang="en-IN" altLang="en-US" sz="1800" b="1" i="1" dirty="0" err="1"/>
              <a:t>B,a</a:t>
            </a:r>
            <a:r>
              <a:rPr lang="en-IN" altLang="en-US" sz="1800" b="1" i="1" dirty="0"/>
              <a:t>))</a:t>
            </a:r>
          </a:p>
          <a:p>
            <a:pPr algn="just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IN" altLang="en-US" sz="1800" b="1" i="1" dirty="0"/>
              <a:t>	</a:t>
            </a:r>
            <a:r>
              <a:rPr lang="en-IN" altLang="en-US" sz="1800" dirty="0"/>
              <a:t>move(</a:t>
            </a:r>
            <a:r>
              <a:rPr lang="en-IN" altLang="en-US" sz="1800" dirty="0" err="1"/>
              <a:t>B,a</a:t>
            </a:r>
            <a:r>
              <a:rPr lang="en-IN" altLang="en-US" sz="1800" dirty="0"/>
              <a:t>) ={3,8}</a:t>
            </a:r>
          </a:p>
          <a:p>
            <a:pPr algn="just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IN" altLang="en-US" sz="1800" dirty="0"/>
              <a:t>	</a:t>
            </a:r>
            <a:r>
              <a:rPr lang="el-GR" altLang="en-US" sz="1800" dirty="0"/>
              <a:t>ε</a:t>
            </a:r>
            <a:r>
              <a:rPr lang="en-IN" altLang="en-US" sz="1800" dirty="0"/>
              <a:t>-closure(move(</a:t>
            </a:r>
            <a:r>
              <a:rPr lang="en-IN" altLang="en-US" sz="1800" dirty="0" err="1"/>
              <a:t>B,a</a:t>
            </a:r>
            <a:r>
              <a:rPr lang="en-IN" altLang="en-US" sz="1800" dirty="0"/>
              <a:t>)) = </a:t>
            </a:r>
            <a:r>
              <a:rPr lang="el-GR" altLang="en-US" sz="1800" dirty="0"/>
              <a:t>ε</a:t>
            </a:r>
            <a:r>
              <a:rPr lang="en-IN" altLang="en-US" sz="1800" dirty="0"/>
              <a:t>-closure(3,8) = {3,8,6,7,1,2,4}</a:t>
            </a:r>
          </a:p>
          <a:p>
            <a:pPr algn="just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IN" altLang="en-US" sz="1800" dirty="0"/>
              <a:t>	</a:t>
            </a:r>
            <a:r>
              <a:rPr lang="el-GR" altLang="en-US" sz="1800" dirty="0"/>
              <a:t>ε</a:t>
            </a:r>
            <a:r>
              <a:rPr lang="en-IN" altLang="en-US" sz="1800" dirty="0"/>
              <a:t>-closure(move(</a:t>
            </a:r>
            <a:r>
              <a:rPr lang="en-IN" altLang="en-US" sz="1800" dirty="0" err="1"/>
              <a:t>B,a</a:t>
            </a:r>
            <a:r>
              <a:rPr lang="en-IN" altLang="en-US" sz="1800" dirty="0"/>
              <a:t>)) ={1,2,3,4,6,7,8</a:t>
            </a:r>
            <a:r>
              <a:rPr lang="en-IN" altLang="en-US" dirty="0"/>
              <a:t>} </a:t>
            </a:r>
            <a:r>
              <a:rPr lang="en-IN" altLang="en-US" dirty="0">
                <a:sym typeface="Wingdings" panose="05000000000000000000" pitchFamily="2" charset="2"/>
              </a:rPr>
              <a:t> </a:t>
            </a:r>
            <a:r>
              <a:rPr lang="en-IN" altLang="en-US" sz="1800" dirty="0"/>
              <a:t> existing state B</a:t>
            </a:r>
            <a:endParaRPr lang="en-IN" altLang="en-US" sz="1600" dirty="0"/>
          </a:p>
          <a:p>
            <a:pPr algn="just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IN" altLang="en-US" sz="1600" dirty="0"/>
              <a:t>	</a:t>
            </a:r>
            <a:r>
              <a:rPr lang="en-IN" altLang="en-US" sz="1800" dirty="0" err="1"/>
              <a:t>Dtran</a:t>
            </a:r>
            <a:r>
              <a:rPr lang="en-IN" altLang="en-US" sz="1800" dirty="0"/>
              <a:t>[</a:t>
            </a:r>
            <a:r>
              <a:rPr lang="en-IN" altLang="en-US" sz="1800" dirty="0" err="1"/>
              <a:t>B,a</a:t>
            </a:r>
            <a:r>
              <a:rPr lang="en-IN" altLang="en-US" sz="1800" dirty="0"/>
              <a:t>]= B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xmlns="" id="{26B3B161-1B2E-47A6-B1CF-7A505979EB67}"/>
              </a:ext>
            </a:extLst>
          </p:cNvPr>
          <p:cNvSpPr/>
          <p:nvPr/>
        </p:nvSpPr>
        <p:spPr bwMode="auto">
          <a:xfrm>
            <a:off x="2467471" y="3670913"/>
            <a:ext cx="555625" cy="51435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IN" sz="1200" b="1" dirty="0"/>
              <a:t>2</a:t>
            </a:r>
            <a:endParaRPr lang="en-US" sz="1200" b="1" dirty="0"/>
          </a:p>
        </p:txBody>
      </p:sp>
      <p:sp>
        <p:nvSpPr>
          <p:cNvPr id="7" name="TextBox 39">
            <a:extLst>
              <a:ext uri="{FF2B5EF4-FFF2-40B4-BE49-F238E27FC236}">
                <a16:creationId xmlns:a16="http://schemas.microsoft.com/office/drawing/2014/main" xmlns="" id="{8313C8AF-D081-43DF-8028-16F5F9C9D3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79675" y="3629257"/>
            <a:ext cx="257435" cy="344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600" b="1" dirty="0"/>
              <a:t>a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xmlns="" id="{9ACBBC0F-5A8C-4FBB-BD54-B0CDFA60978B}"/>
              </a:ext>
            </a:extLst>
          </p:cNvPr>
          <p:cNvSpPr/>
          <p:nvPr/>
        </p:nvSpPr>
        <p:spPr bwMode="auto">
          <a:xfrm>
            <a:off x="2465058" y="4952571"/>
            <a:ext cx="555625" cy="51435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b="1" dirty="0"/>
              <a:t>4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xmlns="" id="{6C5F82BE-3B66-4CF1-AB92-71A89F3309B9}"/>
              </a:ext>
            </a:extLst>
          </p:cNvPr>
          <p:cNvSpPr/>
          <p:nvPr/>
        </p:nvSpPr>
        <p:spPr bwMode="auto">
          <a:xfrm>
            <a:off x="3431934" y="3675349"/>
            <a:ext cx="555625" cy="51435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b="1" dirty="0"/>
              <a:t>3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xmlns="" id="{92AFC0DF-43EB-428C-A496-5BEFBA7A3855}"/>
              </a:ext>
            </a:extLst>
          </p:cNvPr>
          <p:cNvSpPr/>
          <p:nvPr/>
        </p:nvSpPr>
        <p:spPr bwMode="auto">
          <a:xfrm>
            <a:off x="1793597" y="4334937"/>
            <a:ext cx="555625" cy="51435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IN" sz="1200" b="1" dirty="0"/>
              <a:t>1</a:t>
            </a:r>
            <a:endParaRPr lang="en-US" sz="1200" b="1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xmlns="" id="{66053CE2-0DCE-484F-8E73-C12B1AE496C9}"/>
              </a:ext>
            </a:extLst>
          </p:cNvPr>
          <p:cNvCxnSpPr>
            <a:cxnSpLocks/>
            <a:stCxn id="13" idx="7"/>
            <a:endCxn id="6" idx="3"/>
          </p:cNvCxnSpPr>
          <p:nvPr/>
        </p:nvCxnSpPr>
        <p:spPr>
          <a:xfrm flipV="1">
            <a:off x="2267853" y="4109938"/>
            <a:ext cx="280987" cy="300324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xmlns="" id="{D5F32BE2-556F-4162-A776-9CF5CD8F4DB8}"/>
              </a:ext>
            </a:extLst>
          </p:cNvPr>
          <p:cNvCxnSpPr>
            <a:cxnSpLocks/>
            <a:stCxn id="13" idx="5"/>
            <a:endCxn id="8" idx="1"/>
          </p:cNvCxnSpPr>
          <p:nvPr/>
        </p:nvCxnSpPr>
        <p:spPr>
          <a:xfrm>
            <a:off x="2267853" y="4773962"/>
            <a:ext cx="278574" cy="253934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7" name="TextBox 39">
            <a:extLst>
              <a:ext uri="{FF2B5EF4-FFF2-40B4-BE49-F238E27FC236}">
                <a16:creationId xmlns:a16="http://schemas.microsoft.com/office/drawing/2014/main" xmlns="" id="{C4CBDBE0-F2EB-4791-B510-5993370D8B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92454" y="4023717"/>
            <a:ext cx="30967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l-GR" sz="1600" b="1" dirty="0"/>
              <a:t>ε</a:t>
            </a:r>
            <a:endParaRPr lang="en-US" altLang="en-US" sz="1600" b="1" dirty="0"/>
          </a:p>
        </p:txBody>
      </p:sp>
      <p:sp>
        <p:nvSpPr>
          <p:cNvPr id="18" name="TextBox 39">
            <a:extLst>
              <a:ext uri="{FF2B5EF4-FFF2-40B4-BE49-F238E27FC236}">
                <a16:creationId xmlns:a16="http://schemas.microsoft.com/office/drawing/2014/main" xmlns="" id="{22927BE7-50D5-4150-BC10-B78096F4A8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76658" y="3324756"/>
            <a:ext cx="30967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l-GR" sz="1600" b="1" dirty="0"/>
              <a:t>ε</a:t>
            </a:r>
            <a:endParaRPr lang="en-US" altLang="en-US" sz="160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EE6DEE73-B779-4C4C-B78B-3A37239BFA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81438" y="4758272"/>
            <a:ext cx="23355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l-GR" sz="1600" b="1" dirty="0"/>
              <a:t>ε</a:t>
            </a:r>
            <a:endParaRPr lang="en-US" altLang="en-US" sz="1600" b="1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xmlns="" id="{8DB233FA-56E8-4D76-8352-8071C8CB0E22}"/>
              </a:ext>
            </a:extLst>
          </p:cNvPr>
          <p:cNvCxnSpPr/>
          <p:nvPr/>
        </p:nvCxnSpPr>
        <p:spPr bwMode="auto">
          <a:xfrm>
            <a:off x="1179281" y="4585934"/>
            <a:ext cx="61595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xmlns="" id="{606BCF12-043F-45BC-A8E3-71BCFABA38FA}"/>
              </a:ext>
            </a:extLst>
          </p:cNvPr>
          <p:cNvSpPr/>
          <p:nvPr/>
        </p:nvSpPr>
        <p:spPr bwMode="auto">
          <a:xfrm>
            <a:off x="623656" y="4325962"/>
            <a:ext cx="555625" cy="51435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IN" sz="1200" b="1" dirty="0"/>
              <a:t>0</a:t>
            </a:r>
            <a:endParaRPr lang="en-US" sz="1200" b="1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xmlns="" id="{260E4E0A-696E-4FB3-B8FB-4FB2155C7D27}"/>
              </a:ext>
            </a:extLst>
          </p:cNvPr>
          <p:cNvSpPr/>
          <p:nvPr/>
        </p:nvSpPr>
        <p:spPr bwMode="auto">
          <a:xfrm>
            <a:off x="4073686" y="4339907"/>
            <a:ext cx="555625" cy="51435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b="1" dirty="0"/>
              <a:t>6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xmlns="" id="{4C91B886-E448-4090-980E-585CFFFE377C}"/>
              </a:ext>
            </a:extLst>
          </p:cNvPr>
          <p:cNvCxnSpPr>
            <a:cxnSpLocks/>
          </p:cNvCxnSpPr>
          <p:nvPr/>
        </p:nvCxnSpPr>
        <p:spPr bwMode="auto">
          <a:xfrm>
            <a:off x="4629311" y="4576959"/>
            <a:ext cx="362252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39">
            <a:extLst>
              <a:ext uri="{FF2B5EF4-FFF2-40B4-BE49-F238E27FC236}">
                <a16:creationId xmlns:a16="http://schemas.microsoft.com/office/drawing/2014/main" xmlns="" id="{5955A307-313B-4339-854B-022F952E10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13484" y="4319784"/>
            <a:ext cx="30967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l-GR" sz="1600" b="1" dirty="0"/>
              <a:t>ε</a:t>
            </a:r>
            <a:endParaRPr lang="en-US" altLang="en-US" sz="1600" b="1" dirty="0"/>
          </a:p>
        </p:txBody>
      </p:sp>
      <p:sp>
        <p:nvSpPr>
          <p:cNvPr id="26" name="TextBox 39">
            <a:extLst>
              <a:ext uri="{FF2B5EF4-FFF2-40B4-BE49-F238E27FC236}">
                <a16:creationId xmlns:a16="http://schemas.microsoft.com/office/drawing/2014/main" xmlns="" id="{ACF2C41D-0E57-47BF-991D-2097D38AC0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18564" y="4302243"/>
            <a:ext cx="30967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l-GR" sz="1600" b="1" dirty="0"/>
              <a:t>ε</a:t>
            </a:r>
            <a:endParaRPr lang="en-US" altLang="en-US" sz="1600" b="1" dirty="0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xmlns="" id="{3001EC45-A670-4A3B-8721-C68DDD61E6EA}"/>
              </a:ext>
            </a:extLst>
          </p:cNvPr>
          <p:cNvCxnSpPr>
            <a:cxnSpLocks/>
          </p:cNvCxnSpPr>
          <p:nvPr/>
        </p:nvCxnSpPr>
        <p:spPr bwMode="auto">
          <a:xfrm>
            <a:off x="3020683" y="3928088"/>
            <a:ext cx="421627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Curved 27">
            <a:extLst>
              <a:ext uri="{FF2B5EF4-FFF2-40B4-BE49-F238E27FC236}">
                <a16:creationId xmlns:a16="http://schemas.microsoft.com/office/drawing/2014/main" xmlns="" id="{49B7B933-399E-4FD4-95F3-DEF88D24A879}"/>
              </a:ext>
            </a:extLst>
          </p:cNvPr>
          <p:cNvCxnSpPr>
            <a:cxnSpLocks/>
            <a:stCxn id="22" idx="4"/>
            <a:endCxn id="31" idx="4"/>
          </p:cNvCxnSpPr>
          <p:nvPr/>
        </p:nvCxnSpPr>
        <p:spPr>
          <a:xfrm rot="16200000" flipH="1">
            <a:off x="3072386" y="2669395"/>
            <a:ext cx="13945" cy="4355778"/>
          </a:xfrm>
          <a:prstGeom prst="curvedConnector3">
            <a:avLst>
              <a:gd name="adj1" fmla="val 9060445"/>
            </a:avLst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9" name="TextBox 39">
            <a:extLst>
              <a:ext uri="{FF2B5EF4-FFF2-40B4-BE49-F238E27FC236}">
                <a16:creationId xmlns:a16="http://schemas.microsoft.com/office/drawing/2014/main" xmlns="" id="{2D9185EA-BE1C-4CF4-9CA8-50A975ADD0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66781" y="5770654"/>
            <a:ext cx="30967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l-GR" sz="1600" b="1" dirty="0"/>
              <a:t>ε</a:t>
            </a:r>
            <a:endParaRPr lang="en-US" altLang="en-US" sz="1600" b="1" dirty="0"/>
          </a:p>
        </p:txBody>
      </p:sp>
      <p:cxnSp>
        <p:nvCxnSpPr>
          <p:cNvPr id="30" name="Connector: Curved 29">
            <a:extLst>
              <a:ext uri="{FF2B5EF4-FFF2-40B4-BE49-F238E27FC236}">
                <a16:creationId xmlns:a16="http://schemas.microsoft.com/office/drawing/2014/main" xmlns="" id="{7B07C737-A55E-46C1-B666-C8048DE9A2CB}"/>
              </a:ext>
            </a:extLst>
          </p:cNvPr>
          <p:cNvCxnSpPr>
            <a:cxnSpLocks/>
            <a:stCxn id="23" idx="0"/>
            <a:endCxn id="13" idx="0"/>
          </p:cNvCxnSpPr>
          <p:nvPr/>
        </p:nvCxnSpPr>
        <p:spPr>
          <a:xfrm rot="16200000" flipV="1">
            <a:off x="3208970" y="3197377"/>
            <a:ext cx="4970" cy="2280089"/>
          </a:xfrm>
          <a:prstGeom prst="curvedConnector3">
            <a:avLst>
              <a:gd name="adj1" fmla="val 18632334"/>
            </a:avLst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xmlns="" id="{8DDB0404-9395-42FA-83EB-CAE640C32026}"/>
              </a:ext>
            </a:extLst>
          </p:cNvPr>
          <p:cNvSpPr/>
          <p:nvPr/>
        </p:nvSpPr>
        <p:spPr bwMode="auto">
          <a:xfrm>
            <a:off x="4979434" y="4339907"/>
            <a:ext cx="555625" cy="51435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b="1" dirty="0"/>
              <a:t>7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xmlns="" id="{B6817FC1-8F87-4967-A229-109EC50A2472}"/>
              </a:ext>
            </a:extLst>
          </p:cNvPr>
          <p:cNvSpPr/>
          <p:nvPr/>
        </p:nvSpPr>
        <p:spPr bwMode="auto">
          <a:xfrm>
            <a:off x="8301754" y="4339347"/>
            <a:ext cx="555625" cy="51435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b="1" dirty="0"/>
              <a:t>A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xmlns="" id="{E5F01D01-3099-4011-8AC7-925E4EA66B67}"/>
              </a:ext>
            </a:extLst>
          </p:cNvPr>
          <p:cNvCxnSpPr/>
          <p:nvPr/>
        </p:nvCxnSpPr>
        <p:spPr bwMode="auto">
          <a:xfrm>
            <a:off x="7685804" y="4575864"/>
            <a:ext cx="61595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Oval 33">
            <a:extLst>
              <a:ext uri="{FF2B5EF4-FFF2-40B4-BE49-F238E27FC236}">
                <a16:creationId xmlns:a16="http://schemas.microsoft.com/office/drawing/2014/main" xmlns="" id="{2A3C802C-1790-469F-A001-9F7F413B12BF}"/>
              </a:ext>
            </a:extLst>
          </p:cNvPr>
          <p:cNvSpPr/>
          <p:nvPr/>
        </p:nvSpPr>
        <p:spPr bwMode="auto">
          <a:xfrm>
            <a:off x="9173245" y="3580831"/>
            <a:ext cx="555625" cy="51435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b="1" dirty="0"/>
              <a:t>B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xmlns="" id="{E552DB1F-CABA-4C7C-9D5B-A1479BD80FA3}"/>
              </a:ext>
            </a:extLst>
          </p:cNvPr>
          <p:cNvCxnSpPr>
            <a:stCxn id="32" idx="7"/>
            <a:endCxn id="34" idx="3"/>
          </p:cNvCxnSpPr>
          <p:nvPr/>
        </p:nvCxnSpPr>
        <p:spPr>
          <a:xfrm flipV="1">
            <a:off x="8776010" y="4019856"/>
            <a:ext cx="478604" cy="394816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64CA2846-3AFA-4E81-8360-E1F809CE97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76010" y="3967878"/>
            <a:ext cx="30967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600" b="1" dirty="0"/>
              <a:t>a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xmlns="" id="{B3BED85E-ECAC-415B-B834-E5025BE9A383}"/>
              </a:ext>
            </a:extLst>
          </p:cNvPr>
          <p:cNvSpPr/>
          <p:nvPr/>
        </p:nvSpPr>
        <p:spPr bwMode="auto">
          <a:xfrm>
            <a:off x="9254614" y="4953923"/>
            <a:ext cx="555625" cy="51435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b="1" dirty="0"/>
              <a:t>C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xmlns="" id="{4C6B6EBA-5D94-499D-A8C4-647DB4A3B38E}"/>
              </a:ext>
            </a:extLst>
          </p:cNvPr>
          <p:cNvCxnSpPr>
            <a:stCxn id="32" idx="5"/>
            <a:endCxn id="37" idx="2"/>
          </p:cNvCxnSpPr>
          <p:nvPr/>
        </p:nvCxnSpPr>
        <p:spPr>
          <a:xfrm>
            <a:off x="8776010" y="4778372"/>
            <a:ext cx="478604" cy="432726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7E06A278-1D94-438C-8979-DBD8A707CA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87983" y="4887055"/>
            <a:ext cx="30967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600" b="1" dirty="0"/>
              <a:t>b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xmlns="" id="{B8CD3FB7-0AB5-4BA0-A808-73C47DE1FF5E}"/>
              </a:ext>
            </a:extLst>
          </p:cNvPr>
          <p:cNvCxnSpPr>
            <a:endCxn id="22" idx="2"/>
          </p:cNvCxnSpPr>
          <p:nvPr/>
        </p:nvCxnSpPr>
        <p:spPr>
          <a:xfrm>
            <a:off x="452761" y="4575864"/>
            <a:ext cx="170895" cy="7273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xmlns="" id="{85C6189A-2FED-4E03-9DF9-251EB5681951}"/>
              </a:ext>
            </a:extLst>
          </p:cNvPr>
          <p:cNvCxnSpPr>
            <a:cxnSpLocks/>
            <a:stCxn id="11" idx="6"/>
            <a:endCxn id="23" idx="0"/>
          </p:cNvCxnSpPr>
          <p:nvPr/>
        </p:nvCxnSpPr>
        <p:spPr>
          <a:xfrm>
            <a:off x="3987559" y="3932524"/>
            <a:ext cx="363940" cy="407383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6" name="TextBox 39">
            <a:extLst>
              <a:ext uri="{FF2B5EF4-FFF2-40B4-BE49-F238E27FC236}">
                <a16:creationId xmlns:a16="http://schemas.microsoft.com/office/drawing/2014/main" xmlns="" id="{F000E25B-C53B-4D07-B486-5BCCBF61C7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63431" y="4001354"/>
            <a:ext cx="30967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l-GR" sz="1600" b="1" dirty="0"/>
              <a:t>ε</a:t>
            </a:r>
            <a:endParaRPr lang="en-US" altLang="en-US" sz="1600" b="1" dirty="0"/>
          </a:p>
        </p:txBody>
      </p:sp>
      <p:sp>
        <p:nvSpPr>
          <p:cNvPr id="47" name="Arrow: Right 46">
            <a:extLst>
              <a:ext uri="{FF2B5EF4-FFF2-40B4-BE49-F238E27FC236}">
                <a16:creationId xmlns:a16="http://schemas.microsoft.com/office/drawing/2014/main" xmlns="" id="{3E43F316-21A2-41B2-BBF7-24E34024C0D8}"/>
              </a:ext>
            </a:extLst>
          </p:cNvPr>
          <p:cNvSpPr/>
          <p:nvPr/>
        </p:nvSpPr>
        <p:spPr>
          <a:xfrm>
            <a:off x="6867883" y="4410263"/>
            <a:ext cx="555625" cy="36211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xmlns="" id="{37C8ED42-7100-4A2A-9388-F91ACA8956DA}"/>
              </a:ext>
            </a:extLst>
          </p:cNvPr>
          <p:cNvCxnSpPr>
            <a:cxnSpLocks/>
            <a:stCxn id="31" idx="6"/>
            <a:endCxn id="50" idx="2"/>
          </p:cNvCxnSpPr>
          <p:nvPr/>
        </p:nvCxnSpPr>
        <p:spPr bwMode="auto">
          <a:xfrm flipV="1">
            <a:off x="5535059" y="4594371"/>
            <a:ext cx="259216" cy="271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39">
            <a:extLst>
              <a:ext uri="{FF2B5EF4-FFF2-40B4-BE49-F238E27FC236}">
                <a16:creationId xmlns:a16="http://schemas.microsoft.com/office/drawing/2014/main" xmlns="" id="{3D1D6C40-1B76-4075-B84F-A7EB8E9175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80115" y="4302243"/>
            <a:ext cx="30967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600" b="1" dirty="0"/>
              <a:t>a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xmlns="" id="{CB813B59-1B05-424F-A303-EDAD7C84339D}"/>
              </a:ext>
            </a:extLst>
          </p:cNvPr>
          <p:cNvSpPr/>
          <p:nvPr/>
        </p:nvSpPr>
        <p:spPr bwMode="auto">
          <a:xfrm>
            <a:off x="5794275" y="4337196"/>
            <a:ext cx="555625" cy="51435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b="1" dirty="0"/>
              <a:t>8</a:t>
            </a:r>
          </a:p>
        </p:txBody>
      </p:sp>
      <p:cxnSp>
        <p:nvCxnSpPr>
          <p:cNvPr id="54" name="Connector: Curved 53">
            <a:extLst>
              <a:ext uri="{FF2B5EF4-FFF2-40B4-BE49-F238E27FC236}">
                <a16:creationId xmlns:a16="http://schemas.microsoft.com/office/drawing/2014/main" xmlns="" id="{C0055686-5A45-41A6-9E44-D3C520F9C4B5}"/>
              </a:ext>
            </a:extLst>
          </p:cNvPr>
          <p:cNvCxnSpPr>
            <a:cxnSpLocks/>
            <a:stCxn id="34" idx="1"/>
            <a:endCxn id="34" idx="7"/>
          </p:cNvCxnSpPr>
          <p:nvPr/>
        </p:nvCxnSpPr>
        <p:spPr>
          <a:xfrm rot="5400000" flipH="1" flipV="1">
            <a:off x="9451057" y="3459713"/>
            <a:ext cx="12700" cy="392887"/>
          </a:xfrm>
          <a:prstGeom prst="curvedConnector3">
            <a:avLst>
              <a:gd name="adj1" fmla="val 3162039"/>
            </a:avLst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xmlns="" id="{8DD389BD-AC14-41A4-AF29-89B086088E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02569" y="2985225"/>
            <a:ext cx="30967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600" b="1" dirty="0"/>
              <a:t>a</a:t>
            </a:r>
          </a:p>
        </p:txBody>
      </p:sp>
      <p:graphicFrame>
        <p:nvGraphicFramePr>
          <p:cNvPr id="63" name="Table 62">
            <a:extLst>
              <a:ext uri="{FF2B5EF4-FFF2-40B4-BE49-F238E27FC236}">
                <a16:creationId xmlns:a16="http://schemas.microsoft.com/office/drawing/2014/main" xmlns="" id="{41906505-31B3-424A-9139-DEB8DB9733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489670847"/>
              </p:ext>
            </p:extLst>
          </p:nvPr>
        </p:nvGraphicFramePr>
        <p:xfrm>
          <a:off x="8664001" y="624561"/>
          <a:ext cx="2743200" cy="20923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44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65776">
                <a:tc rowSpan="2">
                  <a:txBody>
                    <a:bodyPr/>
                    <a:lstStyle/>
                    <a:p>
                      <a:pPr algn="ctr"/>
                      <a:r>
                        <a:rPr lang="en-IN" sz="1800" b="1" dirty="0">
                          <a:solidFill>
                            <a:schemeClr val="tx1"/>
                          </a:solidFill>
                        </a:rPr>
                        <a:t>DFA  states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IN" sz="1800" b="1" dirty="0">
                          <a:solidFill>
                            <a:schemeClr val="tx1"/>
                          </a:solidFill>
                        </a:rPr>
                        <a:t>Input Symbols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65776">
                <a:tc vMerge="1"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1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1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53591">
                <a:tc>
                  <a:txBody>
                    <a:bodyPr/>
                    <a:lstStyle/>
                    <a:p>
                      <a:pPr algn="ctr"/>
                      <a:r>
                        <a:rPr lang="en-IN" sz="18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>
                          <a:solidFill>
                            <a:schemeClr val="tx1"/>
                          </a:solidFill>
                        </a:rPr>
                        <a:t>C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53591">
                <a:tc>
                  <a:txBody>
                    <a:bodyPr/>
                    <a:lstStyle/>
                    <a:p>
                      <a:pPr algn="ctr"/>
                      <a:r>
                        <a:rPr lang="en-IN" sz="180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 marT="45722" marB="4572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3591">
                <a:tc>
                  <a:txBody>
                    <a:bodyPr/>
                    <a:lstStyle/>
                    <a:p>
                      <a:pPr algn="ctr"/>
                      <a:r>
                        <a:rPr lang="en-IN" sz="1800" dirty="0">
                          <a:solidFill>
                            <a:schemeClr val="tx1"/>
                          </a:solidFill>
                        </a:rPr>
                        <a:t>C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9B87943C-31E1-4B9A-A5C8-41274682C1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529" y="5580476"/>
            <a:ext cx="829467" cy="860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72318203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5B601122-5F10-474B-BC0A-CB4D318EC625}"/>
              </a:ext>
            </a:extLst>
          </p:cNvPr>
          <p:cNvSpPr txBox="1"/>
          <p:nvPr/>
        </p:nvSpPr>
        <p:spPr>
          <a:xfrm>
            <a:off x="534879" y="595634"/>
            <a:ext cx="9239436" cy="25326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IN" altLang="en-US" sz="1800" b="1" dirty="0"/>
              <a:t>Step 3.2: </a:t>
            </a:r>
          </a:p>
          <a:p>
            <a:pPr algn="just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IN" altLang="en-US" sz="1800" i="1" dirty="0"/>
              <a:t>Compute</a:t>
            </a:r>
            <a:r>
              <a:rPr lang="en-IN" altLang="en-US" sz="1800" b="1" dirty="0"/>
              <a:t> </a:t>
            </a:r>
            <a:r>
              <a:rPr lang="el-GR" altLang="en-US" sz="1800" b="1" i="1" dirty="0"/>
              <a:t>ε</a:t>
            </a:r>
            <a:r>
              <a:rPr lang="en-IN" altLang="en-US" sz="1800" b="1" i="1" dirty="0"/>
              <a:t>-closure(move(</a:t>
            </a:r>
            <a:r>
              <a:rPr lang="en-IN" altLang="en-US" sz="1800" b="1" i="1" dirty="0" err="1"/>
              <a:t>B,b</a:t>
            </a:r>
            <a:r>
              <a:rPr lang="en-IN" altLang="en-US" sz="1800" b="1" i="1" dirty="0"/>
              <a:t>))</a:t>
            </a:r>
          </a:p>
          <a:p>
            <a:pPr algn="just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IN" altLang="en-US" sz="1800" dirty="0"/>
              <a:t>    move(</a:t>
            </a:r>
            <a:r>
              <a:rPr lang="en-IN" altLang="en-US" sz="1800" dirty="0" err="1"/>
              <a:t>B,b</a:t>
            </a:r>
            <a:r>
              <a:rPr lang="en-IN" altLang="en-US" sz="1800" dirty="0"/>
              <a:t>) ={5,9}</a:t>
            </a:r>
          </a:p>
          <a:p>
            <a:pPr algn="just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en-US" sz="1800" dirty="0"/>
              <a:t>    </a:t>
            </a:r>
            <a:r>
              <a:rPr lang="el-GR" altLang="en-US" sz="1800" dirty="0"/>
              <a:t>ε</a:t>
            </a:r>
            <a:r>
              <a:rPr lang="en-IN" altLang="en-US" sz="1800" dirty="0"/>
              <a:t>-closure(move(</a:t>
            </a:r>
            <a:r>
              <a:rPr lang="en-IN" altLang="en-US" sz="1800" dirty="0" err="1"/>
              <a:t>B,b</a:t>
            </a:r>
            <a:r>
              <a:rPr lang="en-IN" altLang="en-US" sz="1800" dirty="0"/>
              <a:t>)) = </a:t>
            </a:r>
            <a:r>
              <a:rPr lang="el-GR" altLang="en-US" sz="1800" dirty="0"/>
              <a:t>ε</a:t>
            </a:r>
            <a:r>
              <a:rPr lang="en-IN" altLang="en-US" sz="1800" dirty="0"/>
              <a:t>-closure(5,9) = {5,9,6,7,1,2,4}</a:t>
            </a:r>
          </a:p>
          <a:p>
            <a:pPr algn="just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en-US" sz="1800" dirty="0"/>
              <a:t>    </a:t>
            </a:r>
            <a:r>
              <a:rPr lang="el-GR" altLang="en-US" sz="1800" dirty="0"/>
              <a:t>ε</a:t>
            </a:r>
            <a:r>
              <a:rPr lang="en-IN" altLang="en-US" sz="1800" dirty="0"/>
              <a:t>-closure(move(</a:t>
            </a:r>
            <a:r>
              <a:rPr lang="en-IN" altLang="en-US" sz="1800" dirty="0" err="1"/>
              <a:t>B,b</a:t>
            </a:r>
            <a:r>
              <a:rPr lang="en-IN" altLang="en-US" sz="1800" dirty="0"/>
              <a:t>)) ={1,2,4,5,6,7,9} </a:t>
            </a:r>
            <a:r>
              <a:rPr lang="en-IN" altLang="en-US" sz="1800" dirty="0">
                <a:sym typeface="Wingdings" panose="05000000000000000000" pitchFamily="2" charset="2"/>
              </a:rPr>
              <a:t> </a:t>
            </a:r>
            <a:r>
              <a:rPr lang="en-IN" altLang="en-US" dirty="0">
                <a:sym typeface="Wingdings" panose="05000000000000000000" pitchFamily="2" charset="2"/>
              </a:rPr>
              <a:t>Construct</a:t>
            </a:r>
            <a:r>
              <a:rPr lang="en-IN" altLang="en-US" dirty="0"/>
              <a:t>  New DFA State D</a:t>
            </a:r>
          </a:p>
          <a:p>
            <a:pPr algn="just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IN" altLang="en-US" sz="1800" dirty="0"/>
              <a:t>    </a:t>
            </a:r>
            <a:r>
              <a:rPr lang="en-IN" altLang="en-US" sz="1800" dirty="0" err="1"/>
              <a:t>Dtran</a:t>
            </a:r>
            <a:r>
              <a:rPr lang="en-IN" altLang="en-US" sz="1800" dirty="0"/>
              <a:t>[</a:t>
            </a:r>
            <a:r>
              <a:rPr lang="en-IN" altLang="en-US" sz="1800" dirty="0" err="1"/>
              <a:t>B,b</a:t>
            </a:r>
            <a:r>
              <a:rPr lang="en-IN" altLang="en-US" sz="1800" dirty="0"/>
              <a:t>]= D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xmlns="" id="{99C56B19-9D5A-4233-9F4C-CBAE25445368}"/>
              </a:ext>
            </a:extLst>
          </p:cNvPr>
          <p:cNvCxnSpPr>
            <a:cxnSpLocks/>
          </p:cNvCxnSpPr>
          <p:nvPr/>
        </p:nvCxnSpPr>
        <p:spPr bwMode="auto">
          <a:xfrm>
            <a:off x="1179281" y="4585934"/>
            <a:ext cx="25002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xmlns="" id="{6D88DF5D-B4B0-43D4-A82E-6362B4E3F63A}"/>
              </a:ext>
            </a:extLst>
          </p:cNvPr>
          <p:cNvSpPr/>
          <p:nvPr/>
        </p:nvSpPr>
        <p:spPr bwMode="auto">
          <a:xfrm>
            <a:off x="623656" y="4325962"/>
            <a:ext cx="555625" cy="51435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IN" sz="1200" b="1" dirty="0"/>
              <a:t>0</a:t>
            </a:r>
            <a:endParaRPr lang="en-US" sz="1200" b="1" dirty="0"/>
          </a:p>
        </p:txBody>
      </p:sp>
      <p:sp>
        <p:nvSpPr>
          <p:cNvPr id="6" name="TextBox 39">
            <a:extLst>
              <a:ext uri="{FF2B5EF4-FFF2-40B4-BE49-F238E27FC236}">
                <a16:creationId xmlns:a16="http://schemas.microsoft.com/office/drawing/2014/main" xmlns="" id="{9C19FF87-BB74-4488-AA7E-B25FCF243C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4443" y="3781630"/>
            <a:ext cx="30967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l-GR" sz="1600" b="1" dirty="0"/>
              <a:t>ε</a:t>
            </a:r>
            <a:endParaRPr lang="en-US" altLang="en-US" sz="1600" b="1" dirty="0"/>
          </a:p>
        </p:txBody>
      </p:sp>
      <p:cxnSp>
        <p:nvCxnSpPr>
          <p:cNvPr id="7" name="Connector: Curved 6">
            <a:extLst>
              <a:ext uri="{FF2B5EF4-FFF2-40B4-BE49-F238E27FC236}">
                <a16:creationId xmlns:a16="http://schemas.microsoft.com/office/drawing/2014/main" xmlns="" id="{65466B3B-9B8D-47B6-A38D-ECD51C7B3611}"/>
              </a:ext>
            </a:extLst>
          </p:cNvPr>
          <p:cNvCxnSpPr>
            <a:cxnSpLocks/>
            <a:stCxn id="5" idx="4"/>
            <a:endCxn id="30" idx="4"/>
          </p:cNvCxnSpPr>
          <p:nvPr/>
        </p:nvCxnSpPr>
        <p:spPr>
          <a:xfrm rot="16200000" flipH="1">
            <a:off x="2887755" y="2854026"/>
            <a:ext cx="18915" cy="3991486"/>
          </a:xfrm>
          <a:prstGeom prst="curvedConnector3">
            <a:avLst>
              <a:gd name="adj1" fmla="val 6659101"/>
            </a:avLst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xmlns="" id="{3001EC4C-D9FD-4B46-9049-60E12A772D85}"/>
              </a:ext>
            </a:extLst>
          </p:cNvPr>
          <p:cNvCxnSpPr>
            <a:endCxn id="5" idx="2"/>
          </p:cNvCxnSpPr>
          <p:nvPr/>
        </p:nvCxnSpPr>
        <p:spPr>
          <a:xfrm>
            <a:off x="452761" y="4575864"/>
            <a:ext cx="170895" cy="7273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xmlns="" id="{2FB15B8B-CE1A-4E62-99BB-52AF34B3E92A}"/>
              </a:ext>
            </a:extLst>
          </p:cNvPr>
          <p:cNvSpPr/>
          <p:nvPr/>
        </p:nvSpPr>
        <p:spPr bwMode="auto">
          <a:xfrm>
            <a:off x="2103179" y="3675883"/>
            <a:ext cx="555625" cy="51435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IN" sz="1200" b="1" dirty="0"/>
              <a:t>2</a:t>
            </a:r>
            <a:endParaRPr lang="en-US" sz="1200" b="1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xmlns="" id="{983F62D0-8906-4C27-9218-3D5B0DB57CE6}"/>
              </a:ext>
            </a:extLst>
          </p:cNvPr>
          <p:cNvSpPr/>
          <p:nvPr/>
        </p:nvSpPr>
        <p:spPr bwMode="auto">
          <a:xfrm>
            <a:off x="2100766" y="4957541"/>
            <a:ext cx="555625" cy="51435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b="1" dirty="0"/>
              <a:t>4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xmlns="" id="{8A53E06E-0C86-45DC-9E50-8B8D8A3E0598}"/>
              </a:ext>
            </a:extLst>
          </p:cNvPr>
          <p:cNvCxnSpPr>
            <a:cxnSpLocks/>
          </p:cNvCxnSpPr>
          <p:nvPr/>
        </p:nvCxnSpPr>
        <p:spPr bwMode="auto">
          <a:xfrm>
            <a:off x="2647012" y="5206264"/>
            <a:ext cx="42063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39">
            <a:extLst>
              <a:ext uri="{FF2B5EF4-FFF2-40B4-BE49-F238E27FC236}">
                <a16:creationId xmlns:a16="http://schemas.microsoft.com/office/drawing/2014/main" xmlns="" id="{38454885-D1FC-4B86-93D2-BB1A820D68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02489" y="5143259"/>
            <a:ext cx="30967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600" b="1" dirty="0"/>
              <a:t>b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xmlns="" id="{7B4D3827-58D0-49DE-BDF6-B78E962D0D1F}"/>
              </a:ext>
            </a:extLst>
          </p:cNvPr>
          <p:cNvSpPr/>
          <p:nvPr/>
        </p:nvSpPr>
        <p:spPr bwMode="auto">
          <a:xfrm>
            <a:off x="3055223" y="4946872"/>
            <a:ext cx="555625" cy="51435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b="1" dirty="0"/>
              <a:t>5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xmlns="" id="{91952B0E-EB30-414E-BBDC-9F593C030798}"/>
              </a:ext>
            </a:extLst>
          </p:cNvPr>
          <p:cNvSpPr/>
          <p:nvPr/>
        </p:nvSpPr>
        <p:spPr bwMode="auto">
          <a:xfrm>
            <a:off x="1429305" y="4339907"/>
            <a:ext cx="555625" cy="51435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IN" sz="1200" b="1" dirty="0"/>
              <a:t>1</a:t>
            </a:r>
            <a:endParaRPr lang="en-US" sz="1200" b="1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xmlns="" id="{FD495C2B-2B6C-458C-AF1E-9D365A97D67A}"/>
              </a:ext>
            </a:extLst>
          </p:cNvPr>
          <p:cNvCxnSpPr>
            <a:cxnSpLocks/>
            <a:stCxn id="18" idx="7"/>
            <a:endCxn id="11" idx="3"/>
          </p:cNvCxnSpPr>
          <p:nvPr/>
        </p:nvCxnSpPr>
        <p:spPr>
          <a:xfrm flipV="1">
            <a:off x="1903561" y="4114908"/>
            <a:ext cx="280987" cy="300324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xmlns="" id="{18FEB467-8C88-4ED9-A1DA-184E74142350}"/>
              </a:ext>
            </a:extLst>
          </p:cNvPr>
          <p:cNvCxnSpPr>
            <a:cxnSpLocks/>
            <a:stCxn id="18" idx="5"/>
            <a:endCxn id="13" idx="1"/>
          </p:cNvCxnSpPr>
          <p:nvPr/>
        </p:nvCxnSpPr>
        <p:spPr>
          <a:xfrm>
            <a:off x="1903561" y="4778932"/>
            <a:ext cx="278574" cy="253934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xmlns="" id="{CC831C6E-A8D4-4B2F-9876-32B7FE5113A2}"/>
              </a:ext>
            </a:extLst>
          </p:cNvPr>
          <p:cNvCxnSpPr>
            <a:cxnSpLocks/>
            <a:stCxn id="17" idx="6"/>
            <a:endCxn id="25" idx="4"/>
          </p:cNvCxnSpPr>
          <p:nvPr/>
        </p:nvCxnSpPr>
        <p:spPr>
          <a:xfrm flipV="1">
            <a:off x="3610848" y="4859227"/>
            <a:ext cx="376359" cy="344820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2" name="TextBox 39">
            <a:extLst>
              <a:ext uri="{FF2B5EF4-FFF2-40B4-BE49-F238E27FC236}">
                <a16:creationId xmlns:a16="http://schemas.microsoft.com/office/drawing/2014/main" xmlns="" id="{09FD37A7-C782-4DE4-B6FC-E5E71BDF73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8162" y="4028687"/>
            <a:ext cx="30967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l-GR" sz="1600" b="1" dirty="0"/>
              <a:t>ε</a:t>
            </a:r>
            <a:endParaRPr lang="en-US" altLang="en-US" sz="1600" b="1" dirty="0"/>
          </a:p>
        </p:txBody>
      </p:sp>
      <p:sp>
        <p:nvSpPr>
          <p:cNvPr id="23" name="TextBox 39">
            <a:extLst>
              <a:ext uri="{FF2B5EF4-FFF2-40B4-BE49-F238E27FC236}">
                <a16:creationId xmlns:a16="http://schemas.microsoft.com/office/drawing/2014/main" xmlns="" id="{B9DE188E-98DF-4ED7-8EBD-364DF220F5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12366" y="3329726"/>
            <a:ext cx="30967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l-GR" sz="1600" b="1" dirty="0"/>
              <a:t>ε</a:t>
            </a:r>
            <a:endParaRPr lang="en-US" altLang="en-US" sz="1600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C2B73B31-D179-4F96-BD98-5F2BB0B61B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17146" y="4763242"/>
            <a:ext cx="23355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l-GR" sz="1600" b="1" dirty="0"/>
              <a:t>ε</a:t>
            </a:r>
            <a:endParaRPr lang="en-US" altLang="en-US" sz="1600" b="1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xmlns="" id="{0DE8191D-A530-4504-84B0-F2E070263BBF}"/>
              </a:ext>
            </a:extLst>
          </p:cNvPr>
          <p:cNvSpPr/>
          <p:nvPr/>
        </p:nvSpPr>
        <p:spPr bwMode="auto">
          <a:xfrm>
            <a:off x="3709394" y="4344877"/>
            <a:ext cx="555625" cy="51435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b="1" dirty="0"/>
              <a:t>6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xmlns="" id="{FBEE708A-F59D-4DEC-9B90-690FDE90FC1F}"/>
              </a:ext>
            </a:extLst>
          </p:cNvPr>
          <p:cNvCxnSpPr>
            <a:cxnSpLocks/>
          </p:cNvCxnSpPr>
          <p:nvPr/>
        </p:nvCxnSpPr>
        <p:spPr bwMode="auto">
          <a:xfrm>
            <a:off x="4265019" y="4581929"/>
            <a:ext cx="362252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39">
            <a:extLst>
              <a:ext uri="{FF2B5EF4-FFF2-40B4-BE49-F238E27FC236}">
                <a16:creationId xmlns:a16="http://schemas.microsoft.com/office/drawing/2014/main" xmlns="" id="{753A8439-78B9-4D3B-97F6-576BCFED3F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54272" y="4307213"/>
            <a:ext cx="30967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l-GR" sz="1600" b="1" dirty="0"/>
              <a:t>ε</a:t>
            </a:r>
            <a:endParaRPr lang="en-US" altLang="en-US" sz="1600" b="1" dirty="0"/>
          </a:p>
        </p:txBody>
      </p:sp>
      <p:sp>
        <p:nvSpPr>
          <p:cNvPr id="29" name="TextBox 39">
            <a:extLst>
              <a:ext uri="{FF2B5EF4-FFF2-40B4-BE49-F238E27FC236}">
                <a16:creationId xmlns:a16="http://schemas.microsoft.com/office/drawing/2014/main" xmlns="" id="{08B90361-1BF4-41F4-8958-BF942E0A73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02489" y="5775624"/>
            <a:ext cx="30967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l-GR" sz="1600" b="1" dirty="0"/>
              <a:t>ε</a:t>
            </a:r>
            <a:endParaRPr lang="en-US" altLang="en-US" sz="1600" b="1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xmlns="" id="{65A9342A-301F-45C1-B40B-D7A1F82652DB}"/>
              </a:ext>
            </a:extLst>
          </p:cNvPr>
          <p:cNvSpPr/>
          <p:nvPr/>
        </p:nvSpPr>
        <p:spPr bwMode="auto">
          <a:xfrm>
            <a:off x="4615142" y="4344877"/>
            <a:ext cx="555625" cy="51435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b="1" dirty="0"/>
              <a:t>7</a:t>
            </a:r>
          </a:p>
        </p:txBody>
      </p:sp>
      <p:cxnSp>
        <p:nvCxnSpPr>
          <p:cNvPr id="38" name="Connector: Curved 37">
            <a:extLst>
              <a:ext uri="{FF2B5EF4-FFF2-40B4-BE49-F238E27FC236}">
                <a16:creationId xmlns:a16="http://schemas.microsoft.com/office/drawing/2014/main" xmlns="" id="{FEFB76B9-CC53-487C-A5BA-0C1C957108E8}"/>
              </a:ext>
            </a:extLst>
          </p:cNvPr>
          <p:cNvCxnSpPr>
            <a:cxnSpLocks/>
          </p:cNvCxnSpPr>
          <p:nvPr/>
        </p:nvCxnSpPr>
        <p:spPr>
          <a:xfrm rot="16200000" flipV="1">
            <a:off x="2835804" y="3197376"/>
            <a:ext cx="4970" cy="2280089"/>
          </a:xfrm>
          <a:prstGeom prst="curvedConnector3">
            <a:avLst>
              <a:gd name="adj1" fmla="val 18632334"/>
            </a:avLst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xmlns="" id="{3488DA4C-F38B-4821-967A-1896AD65BDF5}"/>
              </a:ext>
            </a:extLst>
          </p:cNvPr>
          <p:cNvCxnSpPr>
            <a:cxnSpLocks/>
            <a:endCxn id="41" idx="2"/>
          </p:cNvCxnSpPr>
          <p:nvPr/>
        </p:nvCxnSpPr>
        <p:spPr bwMode="auto">
          <a:xfrm flipV="1">
            <a:off x="5178699" y="4581982"/>
            <a:ext cx="282184" cy="109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9316A481-DF1B-4E64-9F9F-CD2B7C5EA8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34253" y="4283027"/>
            <a:ext cx="30967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600" b="1" dirty="0"/>
              <a:t>b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xmlns="" id="{3744428E-85BA-4B2C-B783-B849BB044A77}"/>
              </a:ext>
            </a:extLst>
          </p:cNvPr>
          <p:cNvSpPr/>
          <p:nvPr/>
        </p:nvSpPr>
        <p:spPr bwMode="auto">
          <a:xfrm>
            <a:off x="5460883" y="4338474"/>
            <a:ext cx="567712" cy="487016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b="1" dirty="0"/>
              <a:t>9</a:t>
            </a: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xmlns="" id="{FE58FC59-B283-4416-AD09-CD4285A1F01A}"/>
              </a:ext>
            </a:extLst>
          </p:cNvPr>
          <p:cNvSpPr/>
          <p:nvPr/>
        </p:nvSpPr>
        <p:spPr bwMode="auto">
          <a:xfrm>
            <a:off x="8015668" y="4392743"/>
            <a:ext cx="555625" cy="51435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b="1" dirty="0"/>
              <a:t>A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xmlns="" id="{662DC726-320B-4A76-B2A7-FBD80E485C38}"/>
              </a:ext>
            </a:extLst>
          </p:cNvPr>
          <p:cNvCxnSpPr>
            <a:cxnSpLocks/>
          </p:cNvCxnSpPr>
          <p:nvPr/>
        </p:nvCxnSpPr>
        <p:spPr bwMode="auto">
          <a:xfrm>
            <a:off x="7750206" y="4630848"/>
            <a:ext cx="265462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50">
            <a:extLst>
              <a:ext uri="{FF2B5EF4-FFF2-40B4-BE49-F238E27FC236}">
                <a16:creationId xmlns:a16="http://schemas.microsoft.com/office/drawing/2014/main" xmlns="" id="{8A409FC8-8CF9-4BC4-A1DD-1B2B084E26E2}"/>
              </a:ext>
            </a:extLst>
          </p:cNvPr>
          <p:cNvSpPr/>
          <p:nvPr/>
        </p:nvSpPr>
        <p:spPr bwMode="auto">
          <a:xfrm>
            <a:off x="8887159" y="3634227"/>
            <a:ext cx="555625" cy="51435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b="1" dirty="0"/>
              <a:t>B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xmlns="" id="{2D93D7B3-B6C3-44FE-AF03-A5589DD289F7}"/>
              </a:ext>
            </a:extLst>
          </p:cNvPr>
          <p:cNvCxnSpPr>
            <a:stCxn id="49" idx="7"/>
            <a:endCxn id="51" idx="3"/>
          </p:cNvCxnSpPr>
          <p:nvPr/>
        </p:nvCxnSpPr>
        <p:spPr>
          <a:xfrm flipV="1">
            <a:off x="8489924" y="4073252"/>
            <a:ext cx="478604" cy="394816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xmlns="" id="{293868F6-E05C-4C16-87DA-F3BABCBF4E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89924" y="4021274"/>
            <a:ext cx="30967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600" b="1" dirty="0"/>
              <a:t>a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xmlns="" id="{492F31C8-AA87-4813-B97A-4AF0C270C3D0}"/>
              </a:ext>
            </a:extLst>
          </p:cNvPr>
          <p:cNvSpPr/>
          <p:nvPr/>
        </p:nvSpPr>
        <p:spPr bwMode="auto">
          <a:xfrm>
            <a:off x="8968528" y="5007319"/>
            <a:ext cx="555625" cy="51435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b="1" dirty="0"/>
              <a:t>C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xmlns="" id="{B86822C1-46C9-4808-A8D5-2F9DB8D385DA}"/>
              </a:ext>
            </a:extLst>
          </p:cNvPr>
          <p:cNvCxnSpPr>
            <a:stCxn id="49" idx="5"/>
            <a:endCxn id="54" idx="2"/>
          </p:cNvCxnSpPr>
          <p:nvPr/>
        </p:nvCxnSpPr>
        <p:spPr>
          <a:xfrm>
            <a:off x="8489924" y="4831768"/>
            <a:ext cx="478604" cy="432726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xmlns="" id="{5B46380A-1FCB-4283-8FBE-83A0A0864C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01897" y="4940451"/>
            <a:ext cx="30967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600" b="1" dirty="0"/>
              <a:t>b</a:t>
            </a:r>
          </a:p>
        </p:txBody>
      </p:sp>
      <p:cxnSp>
        <p:nvCxnSpPr>
          <p:cNvPr id="57" name="Connector: Curved 56">
            <a:extLst>
              <a:ext uri="{FF2B5EF4-FFF2-40B4-BE49-F238E27FC236}">
                <a16:creationId xmlns:a16="http://schemas.microsoft.com/office/drawing/2014/main" xmlns="" id="{47DEB38B-B5F0-4FD6-8AFA-447D69468586}"/>
              </a:ext>
            </a:extLst>
          </p:cNvPr>
          <p:cNvCxnSpPr>
            <a:cxnSpLocks/>
            <a:stCxn id="51" idx="1"/>
            <a:endCxn id="51" idx="7"/>
          </p:cNvCxnSpPr>
          <p:nvPr/>
        </p:nvCxnSpPr>
        <p:spPr>
          <a:xfrm rot="5400000" flipH="1" flipV="1">
            <a:off x="9164971" y="3513109"/>
            <a:ext cx="12700" cy="392887"/>
          </a:xfrm>
          <a:prstGeom prst="curvedConnector3">
            <a:avLst>
              <a:gd name="adj1" fmla="val 3162039"/>
            </a:avLst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xmlns="" id="{478CFE54-5EE9-4E83-BB90-80432D2EB5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16483" y="3038621"/>
            <a:ext cx="30967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600" b="1" dirty="0"/>
              <a:t>a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xmlns="" id="{3391CE2E-D9B0-45FE-BB19-D27A9F654B14}"/>
              </a:ext>
            </a:extLst>
          </p:cNvPr>
          <p:cNvSpPr/>
          <p:nvPr/>
        </p:nvSpPr>
        <p:spPr bwMode="auto">
          <a:xfrm>
            <a:off x="10086025" y="3634227"/>
            <a:ext cx="555625" cy="51435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b="1" dirty="0"/>
              <a:t>D</a:t>
            </a: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xmlns="" id="{9BC3DAE4-8AC3-44ED-8881-8A7810A24553}"/>
              </a:ext>
            </a:extLst>
          </p:cNvPr>
          <p:cNvCxnSpPr>
            <a:stCxn id="51" idx="6"/>
            <a:endCxn id="61" idx="2"/>
          </p:cNvCxnSpPr>
          <p:nvPr/>
        </p:nvCxnSpPr>
        <p:spPr>
          <a:xfrm>
            <a:off x="9442784" y="3891402"/>
            <a:ext cx="643241" cy="0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xmlns="" id="{20487163-2117-4654-94FE-586E93C0E5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09566" y="3591252"/>
            <a:ext cx="30967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600" b="1" dirty="0"/>
              <a:t>b</a:t>
            </a:r>
          </a:p>
        </p:txBody>
      </p:sp>
      <p:graphicFrame>
        <p:nvGraphicFramePr>
          <p:cNvPr id="67" name="Table 66">
            <a:extLst>
              <a:ext uri="{FF2B5EF4-FFF2-40B4-BE49-F238E27FC236}">
                <a16:creationId xmlns:a16="http://schemas.microsoft.com/office/drawing/2014/main" xmlns="" id="{C852C9C5-3B05-4702-92D3-E962CAC978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643266071"/>
              </p:ext>
            </p:extLst>
          </p:nvPr>
        </p:nvGraphicFramePr>
        <p:xfrm>
          <a:off x="8723504" y="481022"/>
          <a:ext cx="2743200" cy="25463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44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65838">
                <a:tc rowSpan="2">
                  <a:txBody>
                    <a:bodyPr/>
                    <a:lstStyle/>
                    <a:p>
                      <a:pPr algn="ctr"/>
                      <a:r>
                        <a:rPr lang="en-IN" sz="1800" b="1" dirty="0">
                          <a:solidFill>
                            <a:schemeClr val="tx1"/>
                          </a:solidFill>
                        </a:rPr>
                        <a:t>DFA  states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30" marB="4573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IN" sz="1800" b="1" dirty="0">
                          <a:solidFill>
                            <a:schemeClr val="tx1"/>
                          </a:solidFill>
                        </a:rPr>
                        <a:t>Input Symbols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30" marB="4573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65838">
                <a:tc vMerge="1"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1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30" marB="4573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1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30" marB="4573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53668">
                <a:tc>
                  <a:txBody>
                    <a:bodyPr/>
                    <a:lstStyle/>
                    <a:p>
                      <a:pPr algn="ctr"/>
                      <a:r>
                        <a:rPr lang="en-IN" sz="18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T="45730" marB="4573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T="45730" marB="4573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>
                          <a:solidFill>
                            <a:schemeClr val="tx1"/>
                          </a:solidFill>
                        </a:rPr>
                        <a:t>C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T="45730" marB="4573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53668">
                <a:tc>
                  <a:txBody>
                    <a:bodyPr/>
                    <a:lstStyle/>
                    <a:p>
                      <a:pPr algn="ctr"/>
                      <a:r>
                        <a:rPr lang="en-IN" sz="180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T="45730" marB="4573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T="45730" marB="4573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>
                          <a:solidFill>
                            <a:schemeClr val="tx1"/>
                          </a:solidFill>
                        </a:rPr>
                        <a:t>D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T="45730" marB="4573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3668">
                <a:tc>
                  <a:txBody>
                    <a:bodyPr/>
                    <a:lstStyle/>
                    <a:p>
                      <a:pPr algn="ctr"/>
                      <a:r>
                        <a:rPr lang="en-IN" sz="1800" dirty="0">
                          <a:solidFill>
                            <a:schemeClr val="tx1"/>
                          </a:solidFill>
                        </a:rPr>
                        <a:t>C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T="45730" marB="4573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T="45730" marB="4573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T="45730" marB="4573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53668">
                <a:tc>
                  <a:txBody>
                    <a:bodyPr/>
                    <a:lstStyle/>
                    <a:p>
                      <a:pPr algn="ctr"/>
                      <a:r>
                        <a:rPr lang="en-IN" sz="1800" dirty="0">
                          <a:solidFill>
                            <a:schemeClr val="tx1"/>
                          </a:solidFill>
                        </a:rPr>
                        <a:t>D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T="45730" marB="4573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T="45730" marB="4573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T="45730" marB="4573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68" name="Arrow: Right 67">
            <a:extLst>
              <a:ext uri="{FF2B5EF4-FFF2-40B4-BE49-F238E27FC236}">
                <a16:creationId xmlns:a16="http://schemas.microsoft.com/office/drawing/2014/main" xmlns="" id="{1E263414-F525-4C3C-8A23-F938704211F0}"/>
              </a:ext>
            </a:extLst>
          </p:cNvPr>
          <p:cNvSpPr/>
          <p:nvPr/>
        </p:nvSpPr>
        <p:spPr>
          <a:xfrm>
            <a:off x="7057748" y="4537168"/>
            <a:ext cx="555625" cy="18736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2B075162-9B20-4A2F-A5A7-D23F458EC5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529" y="5580476"/>
            <a:ext cx="829467" cy="860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64290745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xmlns="" id="{E0FD9415-30A2-474A-AFFA-EB1F7EEB6329}"/>
              </a:ext>
            </a:extLst>
          </p:cNvPr>
          <p:cNvSpPr txBox="1">
            <a:spLocks/>
          </p:cNvSpPr>
          <p:nvPr/>
        </p:nvSpPr>
        <p:spPr>
          <a:xfrm>
            <a:off x="633274" y="584447"/>
            <a:ext cx="11316070" cy="3401627"/>
          </a:xfrm>
          <a:prstGeom prst="rect">
            <a:avLst/>
          </a:prstGeom>
        </p:spPr>
        <p:txBody>
          <a:bodyPr/>
          <a:lstStyle>
            <a:lvl1pPr marL="182880" indent="-182880" algn="l" defTabSz="914400" rtl="0" eaLnBrk="1" latinLnBrk="0" hangingPunct="1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Font typeface="Arial" panose="020B0604020202020204" pitchFamily="34" charset="0"/>
              <a:buNone/>
            </a:pPr>
            <a:r>
              <a:rPr lang="en-IN" altLang="en-US" sz="1800" b="1" dirty="0"/>
              <a:t>Step 4: </a:t>
            </a:r>
          </a:p>
          <a:p>
            <a:pPr algn="just">
              <a:buFont typeface="Arial" panose="020B0604020202020204" pitchFamily="34" charset="0"/>
              <a:buNone/>
            </a:pPr>
            <a:r>
              <a:rPr lang="en-IN" altLang="en-US" sz="1800" dirty="0"/>
              <a:t>Compute Transition from </a:t>
            </a:r>
            <a:r>
              <a:rPr lang="en-IN" altLang="en-US" sz="1800" b="1" dirty="0"/>
              <a:t>state C</a:t>
            </a:r>
            <a:r>
              <a:rPr lang="en-IN" altLang="en-US" sz="1800" dirty="0"/>
              <a:t> on input symbol {</a:t>
            </a:r>
            <a:r>
              <a:rPr lang="en-IN" altLang="en-US" sz="1800" dirty="0" err="1"/>
              <a:t>a,b</a:t>
            </a:r>
            <a:r>
              <a:rPr lang="en-IN" altLang="en-US" sz="1800" dirty="0"/>
              <a:t>}</a:t>
            </a:r>
          </a:p>
          <a:p>
            <a:pPr algn="just">
              <a:buFont typeface="Arial" panose="020B0604020202020204" pitchFamily="34" charset="0"/>
              <a:buNone/>
            </a:pPr>
            <a:r>
              <a:rPr lang="en-IN" altLang="en-US" sz="1800" dirty="0"/>
              <a:t>			C = {1,2,4,5,6,7} </a:t>
            </a:r>
          </a:p>
          <a:p>
            <a:pPr algn="just">
              <a:buFont typeface="Arial" panose="020B0604020202020204" pitchFamily="34" charset="0"/>
              <a:buNone/>
            </a:pPr>
            <a:r>
              <a:rPr lang="en-IN" altLang="en-US" sz="1800" b="1" dirty="0"/>
              <a:t>Step 4.1: </a:t>
            </a:r>
            <a:r>
              <a:rPr lang="en-IN" altLang="en-US" sz="1800" i="1" dirty="0"/>
              <a:t>Compute</a:t>
            </a:r>
            <a:r>
              <a:rPr lang="en-IN" altLang="en-US" sz="1800" b="1" dirty="0"/>
              <a:t> </a:t>
            </a:r>
            <a:r>
              <a:rPr lang="el-GR" altLang="en-US" sz="1800" b="1" i="1" dirty="0"/>
              <a:t>ε</a:t>
            </a:r>
            <a:r>
              <a:rPr lang="en-IN" altLang="en-US" sz="1800" b="1" i="1" dirty="0"/>
              <a:t>-closure(move(</a:t>
            </a:r>
            <a:r>
              <a:rPr lang="en-IN" altLang="en-US" sz="1800" b="1" i="1" dirty="0" err="1"/>
              <a:t>C,a</a:t>
            </a:r>
            <a:r>
              <a:rPr lang="en-IN" altLang="en-US" sz="1800" b="1" i="1" dirty="0"/>
              <a:t>))</a:t>
            </a:r>
          </a:p>
          <a:p>
            <a:pPr algn="just">
              <a:buFont typeface="Arial" panose="020B0604020202020204" pitchFamily="34" charset="0"/>
              <a:buNone/>
            </a:pPr>
            <a:r>
              <a:rPr lang="en-IN" altLang="en-US" sz="1800" b="1" i="1" dirty="0"/>
              <a:t>	</a:t>
            </a:r>
            <a:r>
              <a:rPr lang="en-IN" altLang="en-US" sz="1800" dirty="0"/>
              <a:t>move(</a:t>
            </a:r>
            <a:r>
              <a:rPr lang="en-IN" altLang="en-US" sz="1800" dirty="0" err="1"/>
              <a:t>C,a</a:t>
            </a:r>
            <a:r>
              <a:rPr lang="en-IN" altLang="en-US" sz="1800" dirty="0"/>
              <a:t>) ={3,8}</a:t>
            </a:r>
          </a:p>
          <a:p>
            <a:pPr algn="just">
              <a:buFont typeface="Arial" panose="020B0604020202020204" pitchFamily="34" charset="0"/>
              <a:buNone/>
            </a:pPr>
            <a:r>
              <a:rPr lang="en-IN" altLang="en-US" sz="1800" dirty="0"/>
              <a:t>	</a:t>
            </a:r>
            <a:r>
              <a:rPr lang="el-GR" altLang="en-US" sz="1800" dirty="0"/>
              <a:t>ε</a:t>
            </a:r>
            <a:r>
              <a:rPr lang="en-IN" altLang="en-US" sz="1800" dirty="0"/>
              <a:t>-closure(move(</a:t>
            </a:r>
            <a:r>
              <a:rPr lang="en-IN" altLang="en-US" sz="1800" dirty="0" err="1"/>
              <a:t>C,a</a:t>
            </a:r>
            <a:r>
              <a:rPr lang="en-IN" altLang="en-US" sz="1800" dirty="0"/>
              <a:t>)) = </a:t>
            </a:r>
            <a:r>
              <a:rPr lang="el-GR" altLang="en-US" sz="1800" dirty="0"/>
              <a:t>ε</a:t>
            </a:r>
            <a:r>
              <a:rPr lang="en-IN" altLang="en-US" sz="1800" dirty="0"/>
              <a:t>-closure(3,8) = {3,8,6,7,1,2,4}</a:t>
            </a:r>
          </a:p>
          <a:p>
            <a:pPr algn="just">
              <a:buFont typeface="Arial" panose="020B0604020202020204" pitchFamily="34" charset="0"/>
              <a:buNone/>
            </a:pPr>
            <a:r>
              <a:rPr lang="en-IN" altLang="en-US" sz="1800" dirty="0"/>
              <a:t>	</a:t>
            </a:r>
            <a:r>
              <a:rPr lang="el-GR" altLang="en-US" sz="1800" dirty="0"/>
              <a:t>ε</a:t>
            </a:r>
            <a:r>
              <a:rPr lang="en-IN" altLang="en-US" sz="1800" dirty="0"/>
              <a:t>-closure(move(</a:t>
            </a:r>
            <a:r>
              <a:rPr lang="en-IN" altLang="en-US" sz="1800" dirty="0" err="1"/>
              <a:t>C,a</a:t>
            </a:r>
            <a:r>
              <a:rPr lang="en-IN" altLang="en-US" sz="1800" dirty="0"/>
              <a:t>)) ={1,2,3,4,6,7,8}  </a:t>
            </a:r>
            <a:r>
              <a:rPr lang="en-IN" altLang="en-US" sz="1800" dirty="0">
                <a:sym typeface="Wingdings" panose="05000000000000000000" pitchFamily="2" charset="2"/>
              </a:rPr>
              <a:t> </a:t>
            </a:r>
            <a:r>
              <a:rPr lang="en-IN" altLang="en-US" sz="1800" dirty="0"/>
              <a:t>existing state B</a:t>
            </a:r>
          </a:p>
          <a:p>
            <a:pPr algn="just">
              <a:buFont typeface="Arial" panose="020B0604020202020204" pitchFamily="34" charset="0"/>
              <a:buNone/>
            </a:pPr>
            <a:r>
              <a:rPr lang="en-IN" altLang="en-US" sz="1800" dirty="0"/>
              <a:t>	</a:t>
            </a:r>
            <a:r>
              <a:rPr lang="en-IN" altLang="en-US" sz="1800" dirty="0" err="1"/>
              <a:t>Dtran</a:t>
            </a:r>
            <a:r>
              <a:rPr lang="en-IN" altLang="en-US" sz="1800" dirty="0"/>
              <a:t>[</a:t>
            </a:r>
            <a:r>
              <a:rPr lang="en-IN" altLang="en-US" sz="1800" dirty="0" err="1"/>
              <a:t>C,a</a:t>
            </a:r>
            <a:r>
              <a:rPr lang="en-IN" altLang="en-US" sz="1800" dirty="0"/>
              <a:t>]= B</a:t>
            </a:r>
          </a:p>
          <a:p>
            <a:pPr algn="just">
              <a:buFont typeface="Arial" panose="020B0604020202020204" pitchFamily="34" charset="0"/>
              <a:buNone/>
            </a:pPr>
            <a:r>
              <a:rPr lang="en-IN" altLang="en-US" sz="1800" dirty="0"/>
              <a:t> </a:t>
            </a:r>
            <a:endParaRPr lang="en-US" altLang="en-US" sz="1800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xmlns="" id="{07397388-010A-4C3F-96FF-D280CFDDBC34}"/>
              </a:ext>
            </a:extLst>
          </p:cNvPr>
          <p:cNvSpPr/>
          <p:nvPr/>
        </p:nvSpPr>
        <p:spPr bwMode="auto">
          <a:xfrm>
            <a:off x="2822577" y="3835258"/>
            <a:ext cx="555625" cy="51435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IN" sz="1200" b="1" dirty="0"/>
              <a:t>2</a:t>
            </a:r>
            <a:endParaRPr lang="en-US" sz="1200" b="1" dirty="0"/>
          </a:p>
        </p:txBody>
      </p:sp>
      <p:sp>
        <p:nvSpPr>
          <p:cNvPr id="4" name="TextBox 39">
            <a:extLst>
              <a:ext uri="{FF2B5EF4-FFF2-40B4-BE49-F238E27FC236}">
                <a16:creationId xmlns:a16="http://schemas.microsoft.com/office/drawing/2014/main" xmlns="" id="{CA73953C-1F6D-472B-BFC1-32FCE8BBAC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34781" y="3793602"/>
            <a:ext cx="257435" cy="344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600" b="1" dirty="0"/>
              <a:t>a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xmlns="" id="{F6CEBD16-601A-4AF3-9783-39071A9B0119}"/>
              </a:ext>
            </a:extLst>
          </p:cNvPr>
          <p:cNvSpPr/>
          <p:nvPr/>
        </p:nvSpPr>
        <p:spPr bwMode="auto">
          <a:xfrm>
            <a:off x="2820164" y="5116916"/>
            <a:ext cx="555625" cy="51435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b="1" dirty="0"/>
              <a:t>4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xmlns="" id="{56352C58-AD21-499D-9932-D2BAF0653655}"/>
              </a:ext>
            </a:extLst>
          </p:cNvPr>
          <p:cNvSpPr/>
          <p:nvPr/>
        </p:nvSpPr>
        <p:spPr bwMode="auto">
          <a:xfrm>
            <a:off x="3787040" y="3839694"/>
            <a:ext cx="555625" cy="51435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b="1" dirty="0"/>
              <a:t>3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xmlns="" id="{35D5C904-E58F-48DD-99AA-F15C59587190}"/>
              </a:ext>
            </a:extLst>
          </p:cNvPr>
          <p:cNvSpPr/>
          <p:nvPr/>
        </p:nvSpPr>
        <p:spPr bwMode="auto">
          <a:xfrm>
            <a:off x="2148703" y="4499282"/>
            <a:ext cx="555625" cy="51435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IN" sz="1200" b="1" dirty="0"/>
              <a:t>1</a:t>
            </a:r>
            <a:endParaRPr lang="en-US" sz="1200" b="1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xmlns="" id="{85FFF555-E8C2-4AAF-91DF-532F50CA3D18}"/>
              </a:ext>
            </a:extLst>
          </p:cNvPr>
          <p:cNvCxnSpPr>
            <a:cxnSpLocks/>
            <a:stCxn id="7" idx="7"/>
            <a:endCxn id="3" idx="3"/>
          </p:cNvCxnSpPr>
          <p:nvPr/>
        </p:nvCxnSpPr>
        <p:spPr>
          <a:xfrm flipV="1">
            <a:off x="2622959" y="4274283"/>
            <a:ext cx="280987" cy="300324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xmlns="" id="{424D733C-4C1C-4D57-8847-F1C759203BD6}"/>
              </a:ext>
            </a:extLst>
          </p:cNvPr>
          <p:cNvCxnSpPr>
            <a:cxnSpLocks/>
            <a:stCxn id="7" idx="5"/>
            <a:endCxn id="5" idx="1"/>
          </p:cNvCxnSpPr>
          <p:nvPr/>
        </p:nvCxnSpPr>
        <p:spPr>
          <a:xfrm>
            <a:off x="2622959" y="4938307"/>
            <a:ext cx="278574" cy="253934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0" name="TextBox 39">
            <a:extLst>
              <a:ext uri="{FF2B5EF4-FFF2-40B4-BE49-F238E27FC236}">
                <a16:creationId xmlns:a16="http://schemas.microsoft.com/office/drawing/2014/main" xmlns="" id="{301800E2-06D4-412A-BED9-28CEDD75D0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47560" y="4188062"/>
            <a:ext cx="30967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l-GR" sz="1600" b="1" dirty="0"/>
              <a:t>ε</a:t>
            </a:r>
            <a:endParaRPr lang="en-US" altLang="en-US" sz="1600" b="1" dirty="0"/>
          </a:p>
        </p:txBody>
      </p:sp>
      <p:sp>
        <p:nvSpPr>
          <p:cNvPr id="11" name="TextBox 39">
            <a:extLst>
              <a:ext uri="{FF2B5EF4-FFF2-40B4-BE49-F238E27FC236}">
                <a16:creationId xmlns:a16="http://schemas.microsoft.com/office/drawing/2014/main" xmlns="" id="{2F62797E-7A29-4E48-90B7-97069A6CED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31764" y="3489101"/>
            <a:ext cx="30967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l-GR" sz="1600" b="1" dirty="0"/>
              <a:t>ε</a:t>
            </a:r>
            <a:endParaRPr lang="en-US" altLang="en-US" sz="16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276A2A70-5B66-4B3C-9F95-37C0126458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36544" y="4922617"/>
            <a:ext cx="23355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l-GR" sz="1600" b="1" dirty="0"/>
              <a:t>ε</a:t>
            </a:r>
            <a:endParaRPr lang="en-US" altLang="en-US" sz="1600" b="1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xmlns="" id="{FE418EEA-0E86-45EE-9B78-838241DAC6D6}"/>
              </a:ext>
            </a:extLst>
          </p:cNvPr>
          <p:cNvCxnSpPr/>
          <p:nvPr/>
        </p:nvCxnSpPr>
        <p:spPr bwMode="auto">
          <a:xfrm>
            <a:off x="1534387" y="4750279"/>
            <a:ext cx="61595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xmlns="" id="{35E93A5F-577D-4D07-AFE8-9EDDDF0B7BBC}"/>
              </a:ext>
            </a:extLst>
          </p:cNvPr>
          <p:cNvSpPr/>
          <p:nvPr/>
        </p:nvSpPr>
        <p:spPr bwMode="auto">
          <a:xfrm>
            <a:off x="978762" y="4490307"/>
            <a:ext cx="555625" cy="51435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IN" sz="1200" b="1" dirty="0"/>
              <a:t>0</a:t>
            </a:r>
            <a:endParaRPr lang="en-US" sz="1200" b="1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xmlns="" id="{3A68347A-5035-4D87-B566-54785CE4CA86}"/>
              </a:ext>
            </a:extLst>
          </p:cNvPr>
          <p:cNvSpPr/>
          <p:nvPr/>
        </p:nvSpPr>
        <p:spPr bwMode="auto">
          <a:xfrm>
            <a:off x="4428792" y="4504252"/>
            <a:ext cx="555625" cy="51435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b="1" dirty="0"/>
              <a:t>6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xmlns="" id="{2E51FD61-FC5B-45A8-BBB4-5FC74C0EA351}"/>
              </a:ext>
            </a:extLst>
          </p:cNvPr>
          <p:cNvCxnSpPr>
            <a:cxnSpLocks/>
          </p:cNvCxnSpPr>
          <p:nvPr/>
        </p:nvCxnSpPr>
        <p:spPr bwMode="auto">
          <a:xfrm>
            <a:off x="4984417" y="4741304"/>
            <a:ext cx="362252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39">
            <a:extLst>
              <a:ext uri="{FF2B5EF4-FFF2-40B4-BE49-F238E27FC236}">
                <a16:creationId xmlns:a16="http://schemas.microsoft.com/office/drawing/2014/main" xmlns="" id="{AB1F3757-7171-4AC5-A57D-7514124A89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68590" y="4484129"/>
            <a:ext cx="30967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l-GR" sz="1600" b="1" dirty="0"/>
              <a:t>ε</a:t>
            </a:r>
            <a:endParaRPr lang="en-US" altLang="en-US" sz="1600" b="1" dirty="0"/>
          </a:p>
        </p:txBody>
      </p:sp>
      <p:sp>
        <p:nvSpPr>
          <p:cNvPr id="18" name="TextBox 39">
            <a:extLst>
              <a:ext uri="{FF2B5EF4-FFF2-40B4-BE49-F238E27FC236}">
                <a16:creationId xmlns:a16="http://schemas.microsoft.com/office/drawing/2014/main" xmlns="" id="{85D6DCEE-0A31-4A55-AF1B-4D92209CD7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73670" y="4466588"/>
            <a:ext cx="30967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l-GR" sz="1600" b="1" dirty="0"/>
              <a:t>ε</a:t>
            </a:r>
            <a:endParaRPr lang="en-US" altLang="en-US" sz="1600" b="1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xmlns="" id="{1AFE181A-6685-4763-AEF0-594F896A2415}"/>
              </a:ext>
            </a:extLst>
          </p:cNvPr>
          <p:cNvCxnSpPr>
            <a:cxnSpLocks/>
          </p:cNvCxnSpPr>
          <p:nvPr/>
        </p:nvCxnSpPr>
        <p:spPr bwMode="auto">
          <a:xfrm>
            <a:off x="3375789" y="4092433"/>
            <a:ext cx="421627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Curved 19">
            <a:extLst>
              <a:ext uri="{FF2B5EF4-FFF2-40B4-BE49-F238E27FC236}">
                <a16:creationId xmlns:a16="http://schemas.microsoft.com/office/drawing/2014/main" xmlns="" id="{E5486C29-D2E8-4C84-A56D-EE4EE6F6075D}"/>
              </a:ext>
            </a:extLst>
          </p:cNvPr>
          <p:cNvCxnSpPr>
            <a:cxnSpLocks/>
            <a:stCxn id="14" idx="4"/>
            <a:endCxn id="23" idx="4"/>
          </p:cNvCxnSpPr>
          <p:nvPr/>
        </p:nvCxnSpPr>
        <p:spPr>
          <a:xfrm rot="16200000" flipH="1">
            <a:off x="3427492" y="2833740"/>
            <a:ext cx="13945" cy="4355778"/>
          </a:xfrm>
          <a:prstGeom prst="curvedConnector3">
            <a:avLst>
              <a:gd name="adj1" fmla="val 9060445"/>
            </a:avLst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1" name="TextBox 39">
            <a:extLst>
              <a:ext uri="{FF2B5EF4-FFF2-40B4-BE49-F238E27FC236}">
                <a16:creationId xmlns:a16="http://schemas.microsoft.com/office/drawing/2014/main" xmlns="" id="{D1A8145C-73FD-4A0D-9CF2-952E34CBE3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21887" y="5934999"/>
            <a:ext cx="30967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l-GR" sz="1600" b="1" dirty="0"/>
              <a:t>ε</a:t>
            </a:r>
            <a:endParaRPr lang="en-US" altLang="en-US" sz="1600" b="1" dirty="0"/>
          </a:p>
        </p:txBody>
      </p:sp>
      <p:cxnSp>
        <p:nvCxnSpPr>
          <p:cNvPr id="22" name="Connector: Curved 21">
            <a:extLst>
              <a:ext uri="{FF2B5EF4-FFF2-40B4-BE49-F238E27FC236}">
                <a16:creationId xmlns:a16="http://schemas.microsoft.com/office/drawing/2014/main" xmlns="" id="{D2AE460E-987B-496F-80C8-3EB13BFD1726}"/>
              </a:ext>
            </a:extLst>
          </p:cNvPr>
          <p:cNvCxnSpPr>
            <a:cxnSpLocks/>
            <a:stCxn id="15" idx="0"/>
            <a:endCxn id="7" idx="0"/>
          </p:cNvCxnSpPr>
          <p:nvPr/>
        </p:nvCxnSpPr>
        <p:spPr>
          <a:xfrm rot="16200000" flipV="1">
            <a:off x="3564076" y="3361722"/>
            <a:ext cx="4970" cy="2280089"/>
          </a:xfrm>
          <a:prstGeom prst="curvedConnector3">
            <a:avLst>
              <a:gd name="adj1" fmla="val 18632334"/>
            </a:avLst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xmlns="" id="{182BC9B3-98ED-498B-862F-DD217FB5F675}"/>
              </a:ext>
            </a:extLst>
          </p:cNvPr>
          <p:cNvSpPr/>
          <p:nvPr/>
        </p:nvSpPr>
        <p:spPr bwMode="auto">
          <a:xfrm>
            <a:off x="5334540" y="4504252"/>
            <a:ext cx="555625" cy="51435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b="1" dirty="0"/>
              <a:t>7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xmlns="" id="{5190B6A4-3464-4D42-B6A9-C218EB4C8452}"/>
              </a:ext>
            </a:extLst>
          </p:cNvPr>
          <p:cNvSpPr/>
          <p:nvPr/>
        </p:nvSpPr>
        <p:spPr bwMode="auto">
          <a:xfrm>
            <a:off x="8656860" y="4503692"/>
            <a:ext cx="555625" cy="51435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b="1" dirty="0"/>
              <a:t>A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xmlns="" id="{D1D15A7E-EC75-48AF-870C-7DB2690D48FF}"/>
              </a:ext>
            </a:extLst>
          </p:cNvPr>
          <p:cNvCxnSpPr/>
          <p:nvPr/>
        </p:nvCxnSpPr>
        <p:spPr bwMode="auto">
          <a:xfrm>
            <a:off x="8040910" y="4740209"/>
            <a:ext cx="61595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xmlns="" id="{2B5A6FD6-7136-4399-B625-4174FF3A2B2D}"/>
              </a:ext>
            </a:extLst>
          </p:cNvPr>
          <p:cNvSpPr/>
          <p:nvPr/>
        </p:nvSpPr>
        <p:spPr bwMode="auto">
          <a:xfrm>
            <a:off x="9528351" y="3745176"/>
            <a:ext cx="555625" cy="51435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b="1" dirty="0"/>
              <a:t>B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xmlns="" id="{7ED6D7CA-A69E-4686-B020-F89DA1C9D6AB}"/>
              </a:ext>
            </a:extLst>
          </p:cNvPr>
          <p:cNvCxnSpPr>
            <a:stCxn id="24" idx="7"/>
            <a:endCxn id="26" idx="3"/>
          </p:cNvCxnSpPr>
          <p:nvPr/>
        </p:nvCxnSpPr>
        <p:spPr>
          <a:xfrm flipV="1">
            <a:off x="9131116" y="4184201"/>
            <a:ext cx="478604" cy="394816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E4F408BE-CC2E-4732-A0C9-F3F2FBF8FA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31116" y="4132223"/>
            <a:ext cx="30967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600" b="1" dirty="0"/>
              <a:t>a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xmlns="" id="{7925B547-3B32-415E-9A81-17136463E25A}"/>
              </a:ext>
            </a:extLst>
          </p:cNvPr>
          <p:cNvSpPr/>
          <p:nvPr/>
        </p:nvSpPr>
        <p:spPr bwMode="auto">
          <a:xfrm>
            <a:off x="9560210" y="5132779"/>
            <a:ext cx="555625" cy="51435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b="1" dirty="0"/>
              <a:t>C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xmlns="" id="{9A8E699F-C780-4171-AE0A-449805421221}"/>
              </a:ext>
            </a:extLst>
          </p:cNvPr>
          <p:cNvCxnSpPr>
            <a:stCxn id="24" idx="5"/>
            <a:endCxn id="29" idx="2"/>
          </p:cNvCxnSpPr>
          <p:nvPr/>
        </p:nvCxnSpPr>
        <p:spPr>
          <a:xfrm>
            <a:off x="9131116" y="4942717"/>
            <a:ext cx="429094" cy="447237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185C38F0-8FF3-4D2E-A819-9843447D9F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3089" y="5051400"/>
            <a:ext cx="30967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600" b="1" dirty="0"/>
              <a:t>b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xmlns="" id="{81187B78-4C4B-4190-A49A-EA4BB84F43FB}"/>
              </a:ext>
            </a:extLst>
          </p:cNvPr>
          <p:cNvCxnSpPr>
            <a:endCxn id="14" idx="2"/>
          </p:cNvCxnSpPr>
          <p:nvPr/>
        </p:nvCxnSpPr>
        <p:spPr>
          <a:xfrm>
            <a:off x="807867" y="4740209"/>
            <a:ext cx="170895" cy="7273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xmlns="" id="{293AF934-C06D-4996-A531-8B7A616BEE89}"/>
              </a:ext>
            </a:extLst>
          </p:cNvPr>
          <p:cNvCxnSpPr>
            <a:cxnSpLocks/>
            <a:stCxn id="6" idx="6"/>
            <a:endCxn id="15" idx="0"/>
          </p:cNvCxnSpPr>
          <p:nvPr/>
        </p:nvCxnSpPr>
        <p:spPr>
          <a:xfrm>
            <a:off x="4342665" y="4096869"/>
            <a:ext cx="363940" cy="407383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4" name="TextBox 39">
            <a:extLst>
              <a:ext uri="{FF2B5EF4-FFF2-40B4-BE49-F238E27FC236}">
                <a16:creationId xmlns:a16="http://schemas.microsoft.com/office/drawing/2014/main" xmlns="" id="{984105C1-50F3-4313-AD67-753E69B6BE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18537" y="4165699"/>
            <a:ext cx="30967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l-GR" sz="1600" b="1" dirty="0"/>
              <a:t>ε</a:t>
            </a:r>
            <a:endParaRPr lang="en-US" altLang="en-US" sz="1600" b="1" dirty="0"/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xmlns="" id="{5CF6AFE5-71B5-41E4-B6FA-998C485BDC21}"/>
              </a:ext>
            </a:extLst>
          </p:cNvPr>
          <p:cNvSpPr/>
          <p:nvPr/>
        </p:nvSpPr>
        <p:spPr>
          <a:xfrm>
            <a:off x="7222989" y="4574608"/>
            <a:ext cx="555625" cy="36211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xmlns="" id="{27138085-7CA4-46EC-A790-854CACFE5030}"/>
              </a:ext>
            </a:extLst>
          </p:cNvPr>
          <p:cNvCxnSpPr>
            <a:cxnSpLocks/>
            <a:stCxn id="23" idx="6"/>
            <a:endCxn id="38" idx="2"/>
          </p:cNvCxnSpPr>
          <p:nvPr/>
        </p:nvCxnSpPr>
        <p:spPr bwMode="auto">
          <a:xfrm flipV="1">
            <a:off x="5890165" y="4758716"/>
            <a:ext cx="259216" cy="271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9">
            <a:extLst>
              <a:ext uri="{FF2B5EF4-FFF2-40B4-BE49-F238E27FC236}">
                <a16:creationId xmlns:a16="http://schemas.microsoft.com/office/drawing/2014/main" xmlns="" id="{CE575289-DB70-429E-86F2-39AFF23540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35221" y="4466588"/>
            <a:ext cx="30967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600" b="1" dirty="0"/>
              <a:t>a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xmlns="" id="{AAA79532-1DB1-4838-90D9-65C4856F0493}"/>
              </a:ext>
            </a:extLst>
          </p:cNvPr>
          <p:cNvSpPr/>
          <p:nvPr/>
        </p:nvSpPr>
        <p:spPr bwMode="auto">
          <a:xfrm>
            <a:off x="6149381" y="4501541"/>
            <a:ext cx="555625" cy="51435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b="1" dirty="0"/>
              <a:t>8</a:t>
            </a:r>
          </a:p>
        </p:txBody>
      </p:sp>
      <p:cxnSp>
        <p:nvCxnSpPr>
          <p:cNvPr id="39" name="Connector: Curved 38">
            <a:extLst>
              <a:ext uri="{FF2B5EF4-FFF2-40B4-BE49-F238E27FC236}">
                <a16:creationId xmlns:a16="http://schemas.microsoft.com/office/drawing/2014/main" xmlns="" id="{5F530090-9A4C-4723-B691-D0AABEBCCC9D}"/>
              </a:ext>
            </a:extLst>
          </p:cNvPr>
          <p:cNvCxnSpPr>
            <a:cxnSpLocks/>
            <a:stCxn id="26" idx="1"/>
            <a:endCxn id="26" idx="7"/>
          </p:cNvCxnSpPr>
          <p:nvPr/>
        </p:nvCxnSpPr>
        <p:spPr>
          <a:xfrm rot="5400000" flipH="1" flipV="1">
            <a:off x="9806163" y="3624058"/>
            <a:ext cx="12700" cy="392887"/>
          </a:xfrm>
          <a:prstGeom prst="curvedConnector3">
            <a:avLst>
              <a:gd name="adj1" fmla="val 3162039"/>
            </a:avLst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F68DD883-F038-4400-BDE6-086CBA2555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57675" y="3149570"/>
            <a:ext cx="30967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600" b="1" dirty="0"/>
              <a:t>a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xmlns="" id="{BFC4568B-7CE8-4DEC-AD65-BE52B4D1E942}"/>
              </a:ext>
            </a:extLst>
          </p:cNvPr>
          <p:cNvCxnSpPr>
            <a:cxnSpLocks/>
            <a:stCxn id="29" idx="0"/>
            <a:endCxn id="26" idx="4"/>
          </p:cNvCxnSpPr>
          <p:nvPr/>
        </p:nvCxnSpPr>
        <p:spPr>
          <a:xfrm flipH="1" flipV="1">
            <a:off x="9806164" y="4259526"/>
            <a:ext cx="31859" cy="8732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xmlns="" id="{ADE4B2C2-89F3-4041-B79D-8A688F1613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80520" y="4543604"/>
            <a:ext cx="30967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600" b="1" dirty="0"/>
              <a:t>a</a:t>
            </a:r>
          </a:p>
        </p:txBody>
      </p:sp>
      <p:graphicFrame>
        <p:nvGraphicFramePr>
          <p:cNvPr id="49" name="Table 48">
            <a:extLst>
              <a:ext uri="{FF2B5EF4-FFF2-40B4-BE49-F238E27FC236}">
                <a16:creationId xmlns:a16="http://schemas.microsoft.com/office/drawing/2014/main" xmlns="" id="{492F3062-38E2-4E63-8CC6-983F5C0E7A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783384264"/>
              </p:ext>
            </p:extLst>
          </p:nvPr>
        </p:nvGraphicFramePr>
        <p:xfrm>
          <a:off x="8723504" y="481022"/>
          <a:ext cx="2743200" cy="25463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44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65838">
                <a:tc rowSpan="2">
                  <a:txBody>
                    <a:bodyPr/>
                    <a:lstStyle/>
                    <a:p>
                      <a:pPr algn="ctr"/>
                      <a:r>
                        <a:rPr lang="en-IN" sz="1800" b="1" dirty="0">
                          <a:solidFill>
                            <a:schemeClr val="tx1"/>
                          </a:solidFill>
                        </a:rPr>
                        <a:t>DFA  states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30" marB="4573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IN" sz="1800" b="1" dirty="0">
                          <a:solidFill>
                            <a:schemeClr val="tx1"/>
                          </a:solidFill>
                        </a:rPr>
                        <a:t>Input Symbols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30" marB="4573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65838">
                <a:tc vMerge="1"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1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30" marB="4573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1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30" marB="4573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53668">
                <a:tc>
                  <a:txBody>
                    <a:bodyPr/>
                    <a:lstStyle/>
                    <a:p>
                      <a:pPr algn="ctr"/>
                      <a:r>
                        <a:rPr lang="en-IN" sz="18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T="45730" marB="4573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T="45730" marB="4573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>
                          <a:solidFill>
                            <a:schemeClr val="tx1"/>
                          </a:solidFill>
                        </a:rPr>
                        <a:t>C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T="45730" marB="4573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53668">
                <a:tc>
                  <a:txBody>
                    <a:bodyPr/>
                    <a:lstStyle/>
                    <a:p>
                      <a:pPr algn="ctr"/>
                      <a:r>
                        <a:rPr lang="en-IN" sz="180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T="45730" marB="4573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T="45730" marB="4573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>
                          <a:solidFill>
                            <a:schemeClr val="tx1"/>
                          </a:solidFill>
                        </a:rPr>
                        <a:t>D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T="45730" marB="4573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3668">
                <a:tc>
                  <a:txBody>
                    <a:bodyPr/>
                    <a:lstStyle/>
                    <a:p>
                      <a:pPr algn="ctr"/>
                      <a:r>
                        <a:rPr lang="en-IN" sz="1800" dirty="0">
                          <a:solidFill>
                            <a:schemeClr val="tx1"/>
                          </a:solidFill>
                        </a:rPr>
                        <a:t>C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T="45730" marB="4573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 marT="45730" marB="4573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T="45730" marB="4573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53668">
                <a:tc>
                  <a:txBody>
                    <a:bodyPr/>
                    <a:lstStyle/>
                    <a:p>
                      <a:pPr algn="ctr"/>
                      <a:r>
                        <a:rPr lang="en-IN" sz="1800" dirty="0">
                          <a:solidFill>
                            <a:schemeClr val="tx1"/>
                          </a:solidFill>
                        </a:rPr>
                        <a:t>D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T="45730" marB="4573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T="45730" marB="4573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T="45730" marB="4573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50" name="Oval 49">
            <a:extLst>
              <a:ext uri="{FF2B5EF4-FFF2-40B4-BE49-F238E27FC236}">
                <a16:creationId xmlns:a16="http://schemas.microsoft.com/office/drawing/2014/main" xmlns="" id="{6EC97E92-0841-4E8C-B8B3-B4AF09D78D88}"/>
              </a:ext>
            </a:extLst>
          </p:cNvPr>
          <p:cNvSpPr/>
          <p:nvPr/>
        </p:nvSpPr>
        <p:spPr bwMode="auto">
          <a:xfrm>
            <a:off x="10731370" y="3744503"/>
            <a:ext cx="555625" cy="51435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b="1" dirty="0"/>
              <a:t>D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xmlns="" id="{F12373EC-DE0A-464F-930C-E269CAFA15C4}"/>
              </a:ext>
            </a:extLst>
          </p:cNvPr>
          <p:cNvCxnSpPr>
            <a:endCxn id="50" idx="2"/>
          </p:cNvCxnSpPr>
          <p:nvPr/>
        </p:nvCxnSpPr>
        <p:spPr>
          <a:xfrm>
            <a:off x="10088129" y="4001678"/>
            <a:ext cx="643241" cy="0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xmlns="" id="{65DA1517-BB5B-4001-BE03-36A277ED6B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54911" y="3701528"/>
            <a:ext cx="30967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600" b="1" dirty="0"/>
              <a:t>b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xmlns="" id="{7DF7180A-C853-4354-8C15-A49D2220C446}"/>
              </a:ext>
            </a:extLst>
          </p:cNvPr>
          <p:cNvCxnSpPr>
            <a:cxnSpLocks/>
          </p:cNvCxnSpPr>
          <p:nvPr/>
        </p:nvCxnSpPr>
        <p:spPr bwMode="auto">
          <a:xfrm>
            <a:off x="3373935" y="5374354"/>
            <a:ext cx="42063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39">
            <a:extLst>
              <a:ext uri="{FF2B5EF4-FFF2-40B4-BE49-F238E27FC236}">
                <a16:creationId xmlns:a16="http://schemas.microsoft.com/office/drawing/2014/main" xmlns="" id="{4548817D-2311-4DA3-A665-78957B72AC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29412" y="5311349"/>
            <a:ext cx="30967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600" b="1" dirty="0"/>
              <a:t>b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xmlns="" id="{DF560B98-2071-4BFE-B235-7477875E1473}"/>
              </a:ext>
            </a:extLst>
          </p:cNvPr>
          <p:cNvSpPr/>
          <p:nvPr/>
        </p:nvSpPr>
        <p:spPr bwMode="auto">
          <a:xfrm>
            <a:off x="3782146" y="5114962"/>
            <a:ext cx="555625" cy="51435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b="1" dirty="0"/>
              <a:t>5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xmlns="" id="{FECF5F6D-DAF3-4B90-ADAB-967846F77F3F}"/>
              </a:ext>
            </a:extLst>
          </p:cNvPr>
          <p:cNvCxnSpPr>
            <a:cxnSpLocks/>
            <a:stCxn id="54" idx="6"/>
            <a:endCxn id="15" idx="4"/>
          </p:cNvCxnSpPr>
          <p:nvPr/>
        </p:nvCxnSpPr>
        <p:spPr>
          <a:xfrm flipV="1">
            <a:off x="4337771" y="5018602"/>
            <a:ext cx="368834" cy="353535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8" name="TextBox 39">
            <a:extLst>
              <a:ext uri="{FF2B5EF4-FFF2-40B4-BE49-F238E27FC236}">
                <a16:creationId xmlns:a16="http://schemas.microsoft.com/office/drawing/2014/main" xmlns="" id="{E6E82EBB-8BD3-4551-B320-3C731EB65F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19930" y="4895997"/>
            <a:ext cx="30967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l-GR" sz="1600" b="1" dirty="0"/>
              <a:t>ε</a:t>
            </a:r>
            <a:endParaRPr lang="en-US" altLang="en-US" sz="1600" b="1" dirty="0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xmlns="" id="{C48DFA53-FFFC-49B6-9200-E5C316454D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529" y="5580476"/>
            <a:ext cx="829467" cy="860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56247566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xmlns="" id="{EEB48C58-3AB7-47DA-8A39-37492F906A8D}"/>
              </a:ext>
            </a:extLst>
          </p:cNvPr>
          <p:cNvSpPr txBox="1">
            <a:spLocks/>
          </p:cNvSpPr>
          <p:nvPr/>
        </p:nvSpPr>
        <p:spPr>
          <a:xfrm>
            <a:off x="732408" y="552635"/>
            <a:ext cx="8686800" cy="2323730"/>
          </a:xfrm>
          <a:prstGeom prst="rect">
            <a:avLst/>
          </a:prstGeom>
        </p:spPr>
        <p:txBody>
          <a:bodyPr/>
          <a:lstStyle>
            <a:lvl1pPr marL="182880" indent="-182880" algn="l" defTabSz="914400" rtl="0" eaLnBrk="1" latinLnBrk="0" hangingPunct="1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Font typeface="Arial" panose="020B0604020202020204" pitchFamily="34" charset="0"/>
              <a:buNone/>
            </a:pPr>
            <a:r>
              <a:rPr lang="en-IN" altLang="en-US" sz="1800" b="1" dirty="0"/>
              <a:t>Step 4.2: </a:t>
            </a:r>
            <a:r>
              <a:rPr lang="en-IN" altLang="en-US" sz="1800" i="1" dirty="0"/>
              <a:t>Compute</a:t>
            </a:r>
            <a:r>
              <a:rPr lang="en-IN" altLang="en-US" sz="1800" b="1" dirty="0"/>
              <a:t> </a:t>
            </a:r>
            <a:r>
              <a:rPr lang="el-GR" altLang="en-US" sz="1800" b="1" i="1" dirty="0"/>
              <a:t>ε</a:t>
            </a:r>
            <a:r>
              <a:rPr lang="en-IN" altLang="en-US" sz="1800" b="1" i="1" dirty="0"/>
              <a:t>-closure(move(</a:t>
            </a:r>
            <a:r>
              <a:rPr lang="en-IN" altLang="en-US" sz="1800" b="1" i="1" dirty="0" err="1"/>
              <a:t>C,b</a:t>
            </a:r>
            <a:r>
              <a:rPr lang="en-IN" altLang="en-US" sz="1800" b="1" i="1" dirty="0"/>
              <a:t>))</a:t>
            </a:r>
          </a:p>
          <a:p>
            <a:pPr algn="just">
              <a:buFont typeface="Arial" panose="020B0604020202020204" pitchFamily="34" charset="0"/>
              <a:buNone/>
            </a:pPr>
            <a:r>
              <a:rPr lang="en-IN" altLang="en-US" sz="1800" b="1" i="1" dirty="0"/>
              <a:t>	</a:t>
            </a:r>
            <a:r>
              <a:rPr lang="en-IN" altLang="en-US" sz="1800" dirty="0"/>
              <a:t>move(</a:t>
            </a:r>
            <a:r>
              <a:rPr lang="en-IN" altLang="en-US" sz="1800" dirty="0" err="1"/>
              <a:t>C,b</a:t>
            </a:r>
            <a:r>
              <a:rPr lang="en-IN" altLang="en-US" sz="1800" dirty="0"/>
              <a:t>) ={5}</a:t>
            </a:r>
          </a:p>
          <a:p>
            <a:pPr algn="just">
              <a:buFont typeface="Arial" panose="020B0604020202020204" pitchFamily="34" charset="0"/>
              <a:buNone/>
            </a:pPr>
            <a:r>
              <a:rPr lang="en-IN" altLang="en-US" sz="1800" dirty="0"/>
              <a:t>	</a:t>
            </a:r>
            <a:r>
              <a:rPr lang="el-GR" altLang="en-US" sz="1800" dirty="0"/>
              <a:t>ε</a:t>
            </a:r>
            <a:r>
              <a:rPr lang="en-IN" altLang="en-US" sz="1800" dirty="0"/>
              <a:t>-closure(move(</a:t>
            </a:r>
            <a:r>
              <a:rPr lang="en-IN" altLang="en-US" sz="1800" dirty="0" err="1"/>
              <a:t>C,b</a:t>
            </a:r>
            <a:r>
              <a:rPr lang="en-IN" altLang="en-US" sz="1800" dirty="0"/>
              <a:t>)) = </a:t>
            </a:r>
            <a:r>
              <a:rPr lang="el-GR" altLang="en-US" sz="1800" dirty="0"/>
              <a:t>ε</a:t>
            </a:r>
            <a:r>
              <a:rPr lang="en-IN" altLang="en-US" sz="1800" dirty="0"/>
              <a:t>-closure(5) = {5,6,7,1,2,4}</a:t>
            </a:r>
          </a:p>
          <a:p>
            <a:pPr algn="just">
              <a:buFont typeface="Arial" panose="020B0604020202020204" pitchFamily="34" charset="0"/>
              <a:buNone/>
            </a:pPr>
            <a:r>
              <a:rPr lang="en-IN" altLang="en-US" sz="1800" dirty="0"/>
              <a:t>	</a:t>
            </a:r>
            <a:r>
              <a:rPr lang="el-GR" altLang="en-US" sz="1800" dirty="0"/>
              <a:t>ε</a:t>
            </a:r>
            <a:r>
              <a:rPr lang="en-IN" altLang="en-US" sz="1800" dirty="0"/>
              <a:t>-closure(move(</a:t>
            </a:r>
            <a:r>
              <a:rPr lang="en-IN" altLang="en-US" sz="1800" dirty="0" err="1"/>
              <a:t>C,b</a:t>
            </a:r>
            <a:r>
              <a:rPr lang="en-IN" altLang="en-US" sz="1800" dirty="0"/>
              <a:t>)) ={1,2,4,5,6,7} </a:t>
            </a:r>
            <a:r>
              <a:rPr lang="en-IN" altLang="en-US" sz="1800" dirty="0">
                <a:sym typeface="Wingdings" panose="05000000000000000000" pitchFamily="2" charset="2"/>
              </a:rPr>
              <a:t> </a:t>
            </a:r>
            <a:r>
              <a:rPr lang="en-IN" altLang="en-US" sz="1800" dirty="0"/>
              <a:t>existing DFA State C</a:t>
            </a:r>
          </a:p>
          <a:p>
            <a:pPr algn="just">
              <a:buFont typeface="Arial" panose="020B0604020202020204" pitchFamily="34" charset="0"/>
              <a:buNone/>
            </a:pPr>
            <a:r>
              <a:rPr lang="en-IN" altLang="en-US" sz="1800" dirty="0"/>
              <a:t>	</a:t>
            </a:r>
            <a:r>
              <a:rPr lang="en-IN" altLang="en-US" sz="1800" dirty="0" err="1"/>
              <a:t>Dtran</a:t>
            </a:r>
            <a:r>
              <a:rPr lang="en-IN" altLang="en-US" sz="1800" dirty="0"/>
              <a:t>[</a:t>
            </a:r>
            <a:r>
              <a:rPr lang="en-IN" altLang="en-US" sz="1800" dirty="0" err="1"/>
              <a:t>C,b</a:t>
            </a:r>
            <a:r>
              <a:rPr lang="en-IN" altLang="en-US" sz="1800" dirty="0"/>
              <a:t>]= C</a:t>
            </a:r>
          </a:p>
          <a:p>
            <a:pPr algn="just">
              <a:buFont typeface="Arial" panose="020B0604020202020204" pitchFamily="34" charset="0"/>
              <a:buNone/>
            </a:pPr>
            <a:r>
              <a:rPr lang="en-IN" altLang="en-US" sz="1800" dirty="0"/>
              <a:t> </a:t>
            </a:r>
            <a:endParaRPr lang="en-US" altLang="en-US" sz="1800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xmlns="" id="{3DCB9984-BFE7-4B6F-9813-01766D872C33}"/>
              </a:ext>
            </a:extLst>
          </p:cNvPr>
          <p:cNvSpPr/>
          <p:nvPr/>
        </p:nvSpPr>
        <p:spPr bwMode="auto">
          <a:xfrm>
            <a:off x="2865584" y="3436603"/>
            <a:ext cx="555625" cy="51435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IN" sz="1200" b="1" dirty="0"/>
              <a:t>2</a:t>
            </a:r>
            <a:endParaRPr lang="en-US" sz="1200" b="1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xmlns="" id="{ED05910A-EA02-466D-8EF9-13DBD0813712}"/>
              </a:ext>
            </a:extLst>
          </p:cNvPr>
          <p:cNvSpPr/>
          <p:nvPr/>
        </p:nvSpPr>
        <p:spPr bwMode="auto">
          <a:xfrm>
            <a:off x="2863171" y="4718261"/>
            <a:ext cx="555625" cy="51435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b="1" dirty="0"/>
              <a:t>4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xmlns="" id="{B5B42294-0F89-4337-91A6-B8053C1CEC8F}"/>
              </a:ext>
            </a:extLst>
          </p:cNvPr>
          <p:cNvCxnSpPr>
            <a:cxnSpLocks/>
          </p:cNvCxnSpPr>
          <p:nvPr/>
        </p:nvCxnSpPr>
        <p:spPr bwMode="auto">
          <a:xfrm>
            <a:off x="3409417" y="4966984"/>
            <a:ext cx="42063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39">
            <a:extLst>
              <a:ext uri="{FF2B5EF4-FFF2-40B4-BE49-F238E27FC236}">
                <a16:creationId xmlns:a16="http://schemas.microsoft.com/office/drawing/2014/main" xmlns="" id="{242DE702-3F5D-4355-9FB3-F2D6B0B294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64894" y="4903979"/>
            <a:ext cx="30967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600" b="1" dirty="0"/>
              <a:t>b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xmlns="" id="{CE2DFB09-7763-4C75-9795-FF7AE2A6DD60}"/>
              </a:ext>
            </a:extLst>
          </p:cNvPr>
          <p:cNvSpPr/>
          <p:nvPr/>
        </p:nvSpPr>
        <p:spPr bwMode="auto">
          <a:xfrm>
            <a:off x="3817628" y="4707592"/>
            <a:ext cx="555625" cy="51435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b="1" dirty="0"/>
              <a:t>5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xmlns="" id="{03DFA5E8-26B5-4286-90A6-719341E39C07}"/>
              </a:ext>
            </a:extLst>
          </p:cNvPr>
          <p:cNvSpPr/>
          <p:nvPr/>
        </p:nvSpPr>
        <p:spPr bwMode="auto">
          <a:xfrm>
            <a:off x="2191710" y="4100627"/>
            <a:ext cx="555625" cy="51435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IN" sz="1200" b="1" dirty="0"/>
              <a:t>1</a:t>
            </a:r>
            <a:endParaRPr lang="en-US" sz="1200" b="1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xmlns="" id="{D74D387C-F589-4F48-9227-41661B4886BF}"/>
              </a:ext>
            </a:extLst>
          </p:cNvPr>
          <p:cNvCxnSpPr>
            <a:cxnSpLocks/>
            <a:stCxn id="10" idx="7"/>
            <a:endCxn id="5" idx="3"/>
          </p:cNvCxnSpPr>
          <p:nvPr/>
        </p:nvCxnSpPr>
        <p:spPr>
          <a:xfrm flipV="1">
            <a:off x="2665966" y="3875628"/>
            <a:ext cx="280987" cy="300324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xmlns="" id="{E8402405-674F-49FF-8B7A-DCC0BDE9DC45}"/>
              </a:ext>
            </a:extLst>
          </p:cNvPr>
          <p:cNvCxnSpPr>
            <a:cxnSpLocks/>
            <a:stCxn id="10" idx="5"/>
            <a:endCxn id="6" idx="1"/>
          </p:cNvCxnSpPr>
          <p:nvPr/>
        </p:nvCxnSpPr>
        <p:spPr>
          <a:xfrm>
            <a:off x="2665966" y="4539652"/>
            <a:ext cx="278574" cy="253934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xmlns="" id="{18CFD809-9D81-4816-89BF-F026958987C8}"/>
              </a:ext>
            </a:extLst>
          </p:cNvPr>
          <p:cNvCxnSpPr>
            <a:cxnSpLocks/>
            <a:stCxn id="9" idx="6"/>
            <a:endCxn id="21" idx="4"/>
          </p:cNvCxnSpPr>
          <p:nvPr/>
        </p:nvCxnSpPr>
        <p:spPr>
          <a:xfrm flipV="1">
            <a:off x="4373253" y="4619947"/>
            <a:ext cx="376359" cy="344820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4" name="TextBox 39">
            <a:extLst>
              <a:ext uri="{FF2B5EF4-FFF2-40B4-BE49-F238E27FC236}">
                <a16:creationId xmlns:a16="http://schemas.microsoft.com/office/drawing/2014/main" xmlns="" id="{87E12E24-A665-4614-B99A-AAF6E10B86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567" y="3789407"/>
            <a:ext cx="30967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l-GR" sz="1600" b="1" dirty="0"/>
              <a:t>ε</a:t>
            </a:r>
            <a:endParaRPr lang="en-US" altLang="en-US" sz="1600" b="1" dirty="0"/>
          </a:p>
        </p:txBody>
      </p:sp>
      <p:sp>
        <p:nvSpPr>
          <p:cNvPr id="15" name="TextBox 39">
            <a:extLst>
              <a:ext uri="{FF2B5EF4-FFF2-40B4-BE49-F238E27FC236}">
                <a16:creationId xmlns:a16="http://schemas.microsoft.com/office/drawing/2014/main" xmlns="" id="{95D03D91-F2AB-4F99-8D7F-E3B028A202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74771" y="3090446"/>
            <a:ext cx="30967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l-GR" sz="1600" b="1" dirty="0"/>
              <a:t>ε</a:t>
            </a:r>
            <a:endParaRPr lang="en-US" altLang="en-US" sz="1600" b="1" dirty="0"/>
          </a:p>
        </p:txBody>
      </p:sp>
      <p:sp>
        <p:nvSpPr>
          <p:cNvPr id="16" name="TextBox 39">
            <a:extLst>
              <a:ext uri="{FF2B5EF4-FFF2-40B4-BE49-F238E27FC236}">
                <a16:creationId xmlns:a16="http://schemas.microsoft.com/office/drawing/2014/main" xmlns="" id="{78ACBDD5-DD43-4637-9317-33F4D31685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92820" y="4710701"/>
            <a:ext cx="30967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l-GR" sz="1600" b="1" dirty="0"/>
              <a:t>ε</a:t>
            </a:r>
            <a:endParaRPr lang="en-US" altLang="en-US" sz="16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B528E8A7-8C59-476D-A873-61A90A2E52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79551" y="4523962"/>
            <a:ext cx="23355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l-GR" sz="1600" b="1" dirty="0"/>
              <a:t>ε</a:t>
            </a:r>
            <a:endParaRPr lang="en-US" altLang="en-US" sz="1600" b="1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xmlns="" id="{94AF3CDD-6D59-4E1D-98CA-387A8EDF3F4C}"/>
              </a:ext>
            </a:extLst>
          </p:cNvPr>
          <p:cNvCxnSpPr/>
          <p:nvPr/>
        </p:nvCxnSpPr>
        <p:spPr bwMode="auto">
          <a:xfrm>
            <a:off x="1577394" y="4351624"/>
            <a:ext cx="61595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xmlns="" id="{9FEACC42-59A0-411D-B077-6284618CA314}"/>
              </a:ext>
            </a:extLst>
          </p:cNvPr>
          <p:cNvSpPr/>
          <p:nvPr/>
        </p:nvSpPr>
        <p:spPr bwMode="auto">
          <a:xfrm>
            <a:off x="1021769" y="4091652"/>
            <a:ext cx="555625" cy="51435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IN" sz="1200" b="1" dirty="0"/>
              <a:t>0</a:t>
            </a:r>
            <a:endParaRPr lang="en-US" sz="1200" b="1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xmlns="" id="{31D171CB-0CB2-4396-802C-B9FFA69D66D6}"/>
              </a:ext>
            </a:extLst>
          </p:cNvPr>
          <p:cNvCxnSpPr/>
          <p:nvPr/>
        </p:nvCxnSpPr>
        <p:spPr bwMode="auto">
          <a:xfrm>
            <a:off x="407453" y="4342649"/>
            <a:ext cx="61595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xmlns="" id="{EC98F2F5-2C78-4F4D-8508-01698FE8C493}"/>
              </a:ext>
            </a:extLst>
          </p:cNvPr>
          <p:cNvSpPr/>
          <p:nvPr/>
        </p:nvSpPr>
        <p:spPr bwMode="auto">
          <a:xfrm>
            <a:off x="4471799" y="4105597"/>
            <a:ext cx="555625" cy="51435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b="1" dirty="0"/>
              <a:t>6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xmlns="" id="{C7EB723E-2330-4C00-A88D-86A27F7A908D}"/>
              </a:ext>
            </a:extLst>
          </p:cNvPr>
          <p:cNvCxnSpPr>
            <a:cxnSpLocks/>
          </p:cNvCxnSpPr>
          <p:nvPr/>
        </p:nvCxnSpPr>
        <p:spPr bwMode="auto">
          <a:xfrm>
            <a:off x="5027424" y="4342649"/>
            <a:ext cx="362252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39">
            <a:extLst>
              <a:ext uri="{FF2B5EF4-FFF2-40B4-BE49-F238E27FC236}">
                <a16:creationId xmlns:a16="http://schemas.microsoft.com/office/drawing/2014/main" xmlns="" id="{F783732D-90FD-4850-BA46-D1C1C41CEA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11597" y="4085474"/>
            <a:ext cx="30967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l-GR" sz="1600" b="1" dirty="0"/>
              <a:t>ε</a:t>
            </a:r>
            <a:endParaRPr lang="en-US" altLang="en-US" sz="1600" b="1" dirty="0"/>
          </a:p>
        </p:txBody>
      </p:sp>
      <p:sp>
        <p:nvSpPr>
          <p:cNvPr id="24" name="TextBox 39">
            <a:extLst>
              <a:ext uri="{FF2B5EF4-FFF2-40B4-BE49-F238E27FC236}">
                <a16:creationId xmlns:a16="http://schemas.microsoft.com/office/drawing/2014/main" xmlns="" id="{11153931-5CAF-4525-A62B-441C1B15C3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16677" y="4067933"/>
            <a:ext cx="30967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l-GR" sz="1600" b="1" dirty="0"/>
              <a:t>ε</a:t>
            </a:r>
            <a:endParaRPr lang="en-US" altLang="en-US" sz="1600" b="1" dirty="0"/>
          </a:p>
        </p:txBody>
      </p:sp>
      <p:cxnSp>
        <p:nvCxnSpPr>
          <p:cNvPr id="25" name="Connector: Curved 24">
            <a:extLst>
              <a:ext uri="{FF2B5EF4-FFF2-40B4-BE49-F238E27FC236}">
                <a16:creationId xmlns:a16="http://schemas.microsoft.com/office/drawing/2014/main" xmlns="" id="{2D0D534B-BC93-4930-8F3D-140FFB525B20}"/>
              </a:ext>
            </a:extLst>
          </p:cNvPr>
          <p:cNvCxnSpPr>
            <a:cxnSpLocks/>
            <a:stCxn id="19" idx="4"/>
            <a:endCxn id="28" idx="4"/>
          </p:cNvCxnSpPr>
          <p:nvPr/>
        </p:nvCxnSpPr>
        <p:spPr>
          <a:xfrm rot="16200000" flipH="1">
            <a:off x="3470499" y="2435085"/>
            <a:ext cx="13945" cy="4355778"/>
          </a:xfrm>
          <a:prstGeom prst="curvedConnector3">
            <a:avLst>
              <a:gd name="adj1" fmla="val 9060445"/>
            </a:avLst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6" name="TextBox 39">
            <a:extLst>
              <a:ext uri="{FF2B5EF4-FFF2-40B4-BE49-F238E27FC236}">
                <a16:creationId xmlns:a16="http://schemas.microsoft.com/office/drawing/2014/main" xmlns="" id="{6D7EE1CE-815C-49A2-873B-1FA2423365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64894" y="5536344"/>
            <a:ext cx="30967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l-GR" sz="1600" b="1" dirty="0"/>
              <a:t>ε</a:t>
            </a:r>
            <a:endParaRPr lang="en-US" altLang="en-US" sz="1600" b="1" dirty="0"/>
          </a:p>
        </p:txBody>
      </p:sp>
      <p:cxnSp>
        <p:nvCxnSpPr>
          <p:cNvPr id="27" name="Connector: Curved 26">
            <a:extLst>
              <a:ext uri="{FF2B5EF4-FFF2-40B4-BE49-F238E27FC236}">
                <a16:creationId xmlns:a16="http://schemas.microsoft.com/office/drawing/2014/main" xmlns="" id="{6C4EA802-D7F6-42EE-A4E1-BF1B34BCC859}"/>
              </a:ext>
            </a:extLst>
          </p:cNvPr>
          <p:cNvCxnSpPr>
            <a:cxnSpLocks/>
            <a:stCxn id="21" idx="0"/>
            <a:endCxn id="10" idx="0"/>
          </p:cNvCxnSpPr>
          <p:nvPr/>
        </p:nvCxnSpPr>
        <p:spPr>
          <a:xfrm rot="16200000" flipV="1">
            <a:off x="3607083" y="2963067"/>
            <a:ext cx="4970" cy="2280089"/>
          </a:xfrm>
          <a:prstGeom prst="curvedConnector3">
            <a:avLst>
              <a:gd name="adj1" fmla="val 18632334"/>
            </a:avLst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xmlns="" id="{5538E200-8A74-491D-B563-3C1654A1EED3}"/>
              </a:ext>
            </a:extLst>
          </p:cNvPr>
          <p:cNvSpPr/>
          <p:nvPr/>
        </p:nvSpPr>
        <p:spPr bwMode="auto">
          <a:xfrm>
            <a:off x="5377547" y="4105597"/>
            <a:ext cx="555625" cy="51435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b="1" dirty="0"/>
              <a:t>7</a:t>
            </a:r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xmlns="" id="{198454B9-EB56-47F0-9750-55332F8C3E6F}"/>
              </a:ext>
            </a:extLst>
          </p:cNvPr>
          <p:cNvSpPr/>
          <p:nvPr/>
        </p:nvSpPr>
        <p:spPr>
          <a:xfrm>
            <a:off x="6641572" y="4210596"/>
            <a:ext cx="1080816" cy="26410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xmlns="" id="{8A3907AB-181C-44C0-BE9B-23830408EB2A}"/>
              </a:ext>
            </a:extLst>
          </p:cNvPr>
          <p:cNvSpPr/>
          <p:nvPr/>
        </p:nvSpPr>
        <p:spPr bwMode="auto">
          <a:xfrm>
            <a:off x="8699867" y="4105037"/>
            <a:ext cx="555625" cy="51435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b="1" dirty="0"/>
              <a:t>A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xmlns="" id="{566F80C5-C2F9-409C-95C5-EFC13A60A756}"/>
              </a:ext>
            </a:extLst>
          </p:cNvPr>
          <p:cNvCxnSpPr/>
          <p:nvPr/>
        </p:nvCxnSpPr>
        <p:spPr bwMode="auto">
          <a:xfrm>
            <a:off x="8083917" y="4341554"/>
            <a:ext cx="61595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xmlns="" id="{F66907D9-404B-48FC-BAEF-B118C6E8DD5E}"/>
              </a:ext>
            </a:extLst>
          </p:cNvPr>
          <p:cNvSpPr/>
          <p:nvPr/>
        </p:nvSpPr>
        <p:spPr bwMode="auto">
          <a:xfrm>
            <a:off x="9571358" y="3346521"/>
            <a:ext cx="555625" cy="51435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b="1" dirty="0"/>
              <a:t>B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xmlns="" id="{8B62EEFD-0A37-4858-9D26-FF44AFF285F8}"/>
              </a:ext>
            </a:extLst>
          </p:cNvPr>
          <p:cNvCxnSpPr>
            <a:stCxn id="30" idx="7"/>
            <a:endCxn id="32" idx="3"/>
          </p:cNvCxnSpPr>
          <p:nvPr/>
        </p:nvCxnSpPr>
        <p:spPr>
          <a:xfrm flipV="1">
            <a:off x="9174123" y="3785546"/>
            <a:ext cx="478604" cy="394816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97295740-FADD-4186-A7DA-9C8C6C85DC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74123" y="3733568"/>
            <a:ext cx="30967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600" b="1" dirty="0"/>
              <a:t>a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xmlns="" id="{26116BD8-925E-474E-A086-A21D3E70EC1B}"/>
              </a:ext>
            </a:extLst>
          </p:cNvPr>
          <p:cNvSpPr/>
          <p:nvPr/>
        </p:nvSpPr>
        <p:spPr bwMode="auto">
          <a:xfrm>
            <a:off x="9652727" y="4719613"/>
            <a:ext cx="555625" cy="51435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b="1" dirty="0"/>
              <a:t>C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xmlns="" id="{1AAB2E3C-79EB-4F68-A317-DE18EEB100CF}"/>
              </a:ext>
            </a:extLst>
          </p:cNvPr>
          <p:cNvCxnSpPr>
            <a:stCxn id="30" idx="5"/>
            <a:endCxn id="35" idx="2"/>
          </p:cNvCxnSpPr>
          <p:nvPr/>
        </p:nvCxnSpPr>
        <p:spPr>
          <a:xfrm>
            <a:off x="9174123" y="4544062"/>
            <a:ext cx="478604" cy="432726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9A32243D-B6FE-4400-A9AD-22FBAAD85F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86096" y="4652745"/>
            <a:ext cx="30967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600" b="1" dirty="0"/>
              <a:t>b</a:t>
            </a:r>
          </a:p>
        </p:txBody>
      </p:sp>
      <p:cxnSp>
        <p:nvCxnSpPr>
          <p:cNvPr id="38" name="Connector: Curved 37">
            <a:extLst>
              <a:ext uri="{FF2B5EF4-FFF2-40B4-BE49-F238E27FC236}">
                <a16:creationId xmlns:a16="http://schemas.microsoft.com/office/drawing/2014/main" xmlns="" id="{445DA3D1-5113-403C-AA4E-B2B9714CEFD7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9842134" y="3208415"/>
            <a:ext cx="12700" cy="392887"/>
          </a:xfrm>
          <a:prstGeom prst="curvedConnector3">
            <a:avLst>
              <a:gd name="adj1" fmla="val 3162039"/>
            </a:avLst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6CAEE45F-5D2E-4362-B7E5-B4EB885139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93646" y="2733927"/>
            <a:ext cx="30967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600" b="1" dirty="0"/>
              <a:t>a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xmlns="" id="{7DD233E6-A1B8-4B5B-9DC4-BB10515E905D}"/>
              </a:ext>
            </a:extLst>
          </p:cNvPr>
          <p:cNvCxnSpPr>
            <a:cxnSpLocks/>
          </p:cNvCxnSpPr>
          <p:nvPr/>
        </p:nvCxnSpPr>
        <p:spPr>
          <a:xfrm flipH="1" flipV="1">
            <a:off x="9842135" y="3843883"/>
            <a:ext cx="31859" cy="8732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792560CE-CE43-4674-813A-4EC00154C3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16491" y="4127961"/>
            <a:ext cx="30967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600" b="1" dirty="0"/>
              <a:t>a</a:t>
            </a:r>
          </a:p>
        </p:txBody>
      </p:sp>
      <p:cxnSp>
        <p:nvCxnSpPr>
          <p:cNvPr id="42" name="Connector: Curved 41">
            <a:extLst>
              <a:ext uri="{FF2B5EF4-FFF2-40B4-BE49-F238E27FC236}">
                <a16:creationId xmlns:a16="http://schemas.microsoft.com/office/drawing/2014/main" xmlns="" id="{A385981B-2F4C-454B-B05F-F1BFDB128DBA}"/>
              </a:ext>
            </a:extLst>
          </p:cNvPr>
          <p:cNvCxnSpPr>
            <a:cxnSpLocks/>
            <a:stCxn id="35" idx="3"/>
            <a:endCxn id="35" idx="5"/>
          </p:cNvCxnSpPr>
          <p:nvPr/>
        </p:nvCxnSpPr>
        <p:spPr>
          <a:xfrm rot="16200000" flipH="1">
            <a:off x="9930539" y="4962194"/>
            <a:ext cx="12700" cy="392887"/>
          </a:xfrm>
          <a:prstGeom prst="curvedConnector3">
            <a:avLst>
              <a:gd name="adj1" fmla="val 3861055"/>
            </a:avLst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xmlns="" id="{880D45A3-80C9-4EEF-A582-9163166ECE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75701" y="5603937"/>
            <a:ext cx="30967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600" b="1" dirty="0"/>
              <a:t>b</a:t>
            </a:r>
          </a:p>
        </p:txBody>
      </p:sp>
      <p:graphicFrame>
        <p:nvGraphicFramePr>
          <p:cNvPr id="55" name="Table 54">
            <a:extLst>
              <a:ext uri="{FF2B5EF4-FFF2-40B4-BE49-F238E27FC236}">
                <a16:creationId xmlns:a16="http://schemas.microsoft.com/office/drawing/2014/main" xmlns="" id="{2B280796-C226-45ED-B39A-B2E18F9021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209029187"/>
              </p:ext>
            </p:extLst>
          </p:nvPr>
        </p:nvGraphicFramePr>
        <p:xfrm>
          <a:off x="8256091" y="406378"/>
          <a:ext cx="3361596" cy="23580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053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2053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12053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48609">
                <a:tc rowSpan="2">
                  <a:txBody>
                    <a:bodyPr/>
                    <a:lstStyle/>
                    <a:p>
                      <a:pPr algn="ctr"/>
                      <a:r>
                        <a:rPr lang="en-IN" sz="1800" b="1" dirty="0">
                          <a:solidFill>
                            <a:schemeClr val="tx1"/>
                          </a:solidFill>
                        </a:rPr>
                        <a:t>DFA  states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30" marB="4573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IN" sz="1800" b="1" dirty="0">
                          <a:solidFill>
                            <a:schemeClr val="tx1"/>
                          </a:solidFill>
                        </a:rPr>
                        <a:t>Input Symbols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30" marB="4573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48609">
                <a:tc vMerge="1"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1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30" marB="4573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1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30" marB="4573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06628">
                <a:tc>
                  <a:txBody>
                    <a:bodyPr/>
                    <a:lstStyle/>
                    <a:p>
                      <a:pPr algn="ctr"/>
                      <a:r>
                        <a:rPr lang="en-IN" sz="18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T="45730" marB="4573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T="45730" marB="4573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>
                          <a:solidFill>
                            <a:schemeClr val="tx1"/>
                          </a:solidFill>
                        </a:rPr>
                        <a:t>C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T="45730" marB="4573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06628">
                <a:tc>
                  <a:txBody>
                    <a:bodyPr/>
                    <a:lstStyle/>
                    <a:p>
                      <a:pPr algn="ctr"/>
                      <a:r>
                        <a:rPr lang="en-IN" sz="180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T="45730" marB="4573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T="45730" marB="4573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>
                          <a:solidFill>
                            <a:schemeClr val="tx1"/>
                          </a:solidFill>
                        </a:rPr>
                        <a:t>D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T="45730" marB="4573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06628">
                <a:tc>
                  <a:txBody>
                    <a:bodyPr/>
                    <a:lstStyle/>
                    <a:p>
                      <a:pPr algn="ctr"/>
                      <a:r>
                        <a:rPr lang="en-IN" sz="1800" dirty="0">
                          <a:solidFill>
                            <a:schemeClr val="tx1"/>
                          </a:solidFill>
                        </a:rPr>
                        <a:t>C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T="45730" marB="4573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 marT="45730" marB="4573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 marT="45730" marB="4573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06628">
                <a:tc>
                  <a:txBody>
                    <a:bodyPr/>
                    <a:lstStyle/>
                    <a:p>
                      <a:pPr algn="ctr"/>
                      <a:r>
                        <a:rPr lang="en-IN" sz="1800" dirty="0">
                          <a:solidFill>
                            <a:schemeClr val="tx1"/>
                          </a:solidFill>
                        </a:rPr>
                        <a:t>D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T="45730" marB="4573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T="45730" marB="4573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T="45730" marB="4573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56" name="Oval 55">
            <a:extLst>
              <a:ext uri="{FF2B5EF4-FFF2-40B4-BE49-F238E27FC236}">
                <a16:creationId xmlns:a16="http://schemas.microsoft.com/office/drawing/2014/main" xmlns="" id="{69EC7B18-B52A-4FFD-BB54-F2C2CEBD741D}"/>
              </a:ext>
            </a:extLst>
          </p:cNvPr>
          <p:cNvSpPr/>
          <p:nvPr/>
        </p:nvSpPr>
        <p:spPr bwMode="auto">
          <a:xfrm>
            <a:off x="10770970" y="3329533"/>
            <a:ext cx="555625" cy="51435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b="1" dirty="0"/>
              <a:t>D</a:t>
            </a: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xmlns="" id="{ED67DC09-C284-4481-841F-DFBE01D8A1E5}"/>
              </a:ext>
            </a:extLst>
          </p:cNvPr>
          <p:cNvCxnSpPr>
            <a:endCxn id="56" idx="2"/>
          </p:cNvCxnSpPr>
          <p:nvPr/>
        </p:nvCxnSpPr>
        <p:spPr>
          <a:xfrm>
            <a:off x="10127729" y="3586708"/>
            <a:ext cx="643241" cy="0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xmlns="" id="{5E365CAA-6DAC-4435-BB98-63E82246BE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94511" y="3286558"/>
            <a:ext cx="30967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600" b="1" dirty="0"/>
              <a:t>b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0BD1F76D-0C5A-4A12-BE47-D18E46DBFA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529" y="5580476"/>
            <a:ext cx="829467" cy="860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47596273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xmlns="" id="{B7957A63-9D3C-4749-BD33-8F9698FA5654}"/>
              </a:ext>
            </a:extLst>
          </p:cNvPr>
          <p:cNvSpPr txBox="1">
            <a:spLocks/>
          </p:cNvSpPr>
          <p:nvPr/>
        </p:nvSpPr>
        <p:spPr>
          <a:xfrm>
            <a:off x="588885" y="522303"/>
            <a:ext cx="6886113" cy="3472648"/>
          </a:xfrm>
          <a:prstGeom prst="rect">
            <a:avLst/>
          </a:prstGeom>
        </p:spPr>
        <p:txBody>
          <a:bodyPr/>
          <a:lstStyle>
            <a:lvl1pPr marL="182880" indent="-182880" algn="l" defTabSz="914400" rtl="0" eaLnBrk="1" latinLnBrk="0" hangingPunct="1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Font typeface="Arial" panose="020B0604020202020204" pitchFamily="34" charset="0"/>
              <a:buNone/>
            </a:pPr>
            <a:r>
              <a:rPr lang="en-IN" altLang="en-US" sz="1800" b="1" dirty="0"/>
              <a:t>Step 5: </a:t>
            </a:r>
          </a:p>
          <a:p>
            <a:pPr algn="just">
              <a:buFont typeface="Arial" panose="020B0604020202020204" pitchFamily="34" charset="0"/>
              <a:buNone/>
            </a:pPr>
            <a:r>
              <a:rPr lang="en-IN" altLang="en-US" sz="1800" dirty="0"/>
              <a:t>Compute Transition from </a:t>
            </a:r>
            <a:r>
              <a:rPr lang="en-IN" altLang="en-US" sz="1800" b="1" dirty="0"/>
              <a:t>state D</a:t>
            </a:r>
            <a:r>
              <a:rPr lang="en-IN" altLang="en-US" sz="1800" dirty="0"/>
              <a:t> on input symbol {</a:t>
            </a:r>
            <a:r>
              <a:rPr lang="en-IN" altLang="en-US" sz="1800" dirty="0" err="1"/>
              <a:t>a,b</a:t>
            </a:r>
            <a:r>
              <a:rPr lang="en-IN" altLang="en-US" sz="1800" dirty="0"/>
              <a:t>}</a:t>
            </a:r>
          </a:p>
          <a:p>
            <a:pPr algn="just">
              <a:buFont typeface="Arial" panose="020B0604020202020204" pitchFamily="34" charset="0"/>
              <a:buNone/>
            </a:pPr>
            <a:r>
              <a:rPr lang="en-IN" altLang="en-US" sz="1800" dirty="0"/>
              <a:t>			D = {1,2,4,5,6,7,9} </a:t>
            </a:r>
          </a:p>
          <a:p>
            <a:pPr algn="just">
              <a:buFont typeface="Arial" panose="020B0604020202020204" pitchFamily="34" charset="0"/>
              <a:buNone/>
            </a:pPr>
            <a:r>
              <a:rPr lang="en-IN" altLang="en-US" sz="1800" b="1" dirty="0"/>
              <a:t>Step 5.1: </a:t>
            </a:r>
            <a:r>
              <a:rPr lang="en-IN" altLang="en-US" sz="1800" i="1" dirty="0"/>
              <a:t>Compute</a:t>
            </a:r>
            <a:r>
              <a:rPr lang="en-IN" altLang="en-US" sz="1800" b="1" dirty="0"/>
              <a:t> </a:t>
            </a:r>
            <a:r>
              <a:rPr lang="el-GR" altLang="en-US" sz="1800" b="1" i="1" dirty="0"/>
              <a:t>ε</a:t>
            </a:r>
            <a:r>
              <a:rPr lang="en-IN" altLang="en-US" sz="1800" b="1" i="1" dirty="0"/>
              <a:t>-closure(move(</a:t>
            </a:r>
            <a:r>
              <a:rPr lang="en-IN" altLang="en-US" sz="1800" b="1" i="1" dirty="0" err="1"/>
              <a:t>D,a</a:t>
            </a:r>
            <a:r>
              <a:rPr lang="en-IN" altLang="en-US" sz="1800" b="1" i="1" dirty="0"/>
              <a:t>))</a:t>
            </a:r>
          </a:p>
          <a:p>
            <a:pPr algn="just">
              <a:buFont typeface="Arial" panose="020B0604020202020204" pitchFamily="34" charset="0"/>
              <a:buNone/>
            </a:pPr>
            <a:r>
              <a:rPr lang="en-IN" altLang="en-US" sz="1800" b="1" i="1" dirty="0"/>
              <a:t>	</a:t>
            </a:r>
            <a:r>
              <a:rPr lang="en-IN" altLang="en-US" sz="1800" dirty="0"/>
              <a:t>move(</a:t>
            </a:r>
            <a:r>
              <a:rPr lang="en-IN" altLang="en-US" sz="1800" dirty="0" err="1"/>
              <a:t>D,a</a:t>
            </a:r>
            <a:r>
              <a:rPr lang="en-IN" altLang="en-US" sz="1800" dirty="0"/>
              <a:t>) ={3,8}</a:t>
            </a:r>
          </a:p>
          <a:p>
            <a:pPr algn="just">
              <a:buFont typeface="Arial" panose="020B0604020202020204" pitchFamily="34" charset="0"/>
              <a:buNone/>
            </a:pPr>
            <a:r>
              <a:rPr lang="en-IN" altLang="en-US" sz="1800" dirty="0"/>
              <a:t>	</a:t>
            </a:r>
            <a:r>
              <a:rPr lang="el-GR" altLang="en-US" sz="1800" dirty="0"/>
              <a:t>ε</a:t>
            </a:r>
            <a:r>
              <a:rPr lang="en-IN" altLang="en-US" sz="1800" dirty="0"/>
              <a:t>-closure(move(</a:t>
            </a:r>
            <a:r>
              <a:rPr lang="en-IN" altLang="en-US" sz="1800" dirty="0" err="1"/>
              <a:t>D,a</a:t>
            </a:r>
            <a:r>
              <a:rPr lang="en-IN" altLang="en-US" sz="1800" dirty="0"/>
              <a:t>)) = </a:t>
            </a:r>
            <a:r>
              <a:rPr lang="el-GR" altLang="en-US" sz="1800" dirty="0"/>
              <a:t>ε</a:t>
            </a:r>
            <a:r>
              <a:rPr lang="en-IN" altLang="en-US" sz="1800" dirty="0"/>
              <a:t>-closure(3,8) = {3,8,6,7,1,2,4}</a:t>
            </a:r>
          </a:p>
          <a:p>
            <a:pPr algn="just">
              <a:buFont typeface="Arial" panose="020B0604020202020204" pitchFamily="34" charset="0"/>
              <a:buNone/>
            </a:pPr>
            <a:r>
              <a:rPr lang="en-IN" altLang="en-US" sz="1800" dirty="0"/>
              <a:t>	</a:t>
            </a:r>
            <a:r>
              <a:rPr lang="el-GR" altLang="en-US" sz="1800" dirty="0"/>
              <a:t>ε</a:t>
            </a:r>
            <a:r>
              <a:rPr lang="en-IN" altLang="en-US" sz="1800" dirty="0"/>
              <a:t>-closure(move(</a:t>
            </a:r>
            <a:r>
              <a:rPr lang="en-IN" altLang="en-US" sz="1800" dirty="0" err="1"/>
              <a:t>D,a</a:t>
            </a:r>
            <a:r>
              <a:rPr lang="en-IN" altLang="en-US" sz="1800" dirty="0"/>
              <a:t>)) ={1,2,3,4,6,7,8}  </a:t>
            </a:r>
            <a:r>
              <a:rPr lang="en-IN" altLang="en-US" sz="1800" dirty="0">
                <a:sym typeface="Wingdings" panose="05000000000000000000" pitchFamily="2" charset="2"/>
              </a:rPr>
              <a:t> </a:t>
            </a:r>
            <a:r>
              <a:rPr lang="en-IN" altLang="en-US" sz="1800" dirty="0"/>
              <a:t>existing state B</a:t>
            </a:r>
          </a:p>
          <a:p>
            <a:pPr algn="just">
              <a:buFont typeface="Arial" panose="020B0604020202020204" pitchFamily="34" charset="0"/>
              <a:buNone/>
            </a:pPr>
            <a:r>
              <a:rPr lang="en-IN" altLang="en-US" sz="1800" dirty="0"/>
              <a:t>	</a:t>
            </a:r>
            <a:r>
              <a:rPr lang="en-IN" altLang="en-US" sz="1800" dirty="0" err="1"/>
              <a:t>Dtran</a:t>
            </a:r>
            <a:r>
              <a:rPr lang="en-IN" altLang="en-US" sz="1800" dirty="0"/>
              <a:t>[</a:t>
            </a:r>
            <a:r>
              <a:rPr lang="en-IN" altLang="en-US" sz="1800" dirty="0" err="1"/>
              <a:t>D,a</a:t>
            </a:r>
            <a:r>
              <a:rPr lang="en-IN" altLang="en-US" sz="1800" dirty="0"/>
              <a:t>]= B</a:t>
            </a:r>
          </a:p>
          <a:p>
            <a:pPr algn="just">
              <a:buFont typeface="Arial" panose="020B0604020202020204" pitchFamily="34" charset="0"/>
              <a:buNone/>
            </a:pPr>
            <a:r>
              <a:rPr lang="en-IN" altLang="en-US" sz="1800" dirty="0"/>
              <a:t> </a:t>
            </a:r>
            <a:endParaRPr lang="en-US" altLang="en-US" sz="1800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xmlns="" id="{865C500A-2FD9-43C0-94CB-7CBC8D645407}"/>
              </a:ext>
            </a:extLst>
          </p:cNvPr>
          <p:cNvSpPr/>
          <p:nvPr/>
        </p:nvSpPr>
        <p:spPr bwMode="auto">
          <a:xfrm>
            <a:off x="3061444" y="3760903"/>
            <a:ext cx="555625" cy="51435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IN" sz="1200" b="1" dirty="0"/>
              <a:t>2</a:t>
            </a:r>
            <a:endParaRPr lang="en-US" sz="1200" b="1" dirty="0"/>
          </a:p>
        </p:txBody>
      </p:sp>
      <p:sp>
        <p:nvSpPr>
          <p:cNvPr id="4" name="TextBox 39">
            <a:extLst>
              <a:ext uri="{FF2B5EF4-FFF2-40B4-BE49-F238E27FC236}">
                <a16:creationId xmlns:a16="http://schemas.microsoft.com/office/drawing/2014/main" xmlns="" id="{6C0D4231-15B9-415D-BA83-94367476CB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23947" y="3729300"/>
            <a:ext cx="30967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600" b="1" dirty="0"/>
              <a:t>a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xmlns="" id="{58119C3C-3392-4DF2-BDAD-16796121AC3E}"/>
              </a:ext>
            </a:extLst>
          </p:cNvPr>
          <p:cNvSpPr/>
          <p:nvPr/>
        </p:nvSpPr>
        <p:spPr bwMode="auto">
          <a:xfrm>
            <a:off x="3058769" y="5327531"/>
            <a:ext cx="555625" cy="51435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b="1" dirty="0"/>
              <a:t>4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xmlns="" id="{EB52A814-2B37-4899-A0C3-9A5C8AF69B46}"/>
              </a:ext>
            </a:extLst>
          </p:cNvPr>
          <p:cNvSpPr/>
          <p:nvPr/>
        </p:nvSpPr>
        <p:spPr bwMode="auto">
          <a:xfrm>
            <a:off x="4504625" y="3760903"/>
            <a:ext cx="555625" cy="51435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b="1" dirty="0"/>
              <a:t>3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xmlns="" id="{49A9CC77-AB04-4446-970C-08931F284C2E}"/>
              </a:ext>
            </a:extLst>
          </p:cNvPr>
          <p:cNvSpPr/>
          <p:nvPr/>
        </p:nvSpPr>
        <p:spPr bwMode="auto">
          <a:xfrm>
            <a:off x="1889869" y="4543096"/>
            <a:ext cx="555625" cy="51435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IN" sz="1200" b="1" dirty="0"/>
              <a:t>1</a:t>
            </a:r>
            <a:endParaRPr lang="en-US" sz="1200" b="1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xmlns="" id="{69BB3567-2A4F-4B5A-B5A0-37C5145C1D6F}"/>
              </a:ext>
            </a:extLst>
          </p:cNvPr>
          <p:cNvCxnSpPr>
            <a:stCxn id="7" idx="7"/>
            <a:endCxn id="3" idx="2"/>
          </p:cNvCxnSpPr>
          <p:nvPr/>
        </p:nvCxnSpPr>
        <p:spPr>
          <a:xfrm flipV="1">
            <a:off x="2364125" y="4018078"/>
            <a:ext cx="697319" cy="600343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xmlns="" id="{BA71E198-DE94-473B-89C0-6FB420C4E785}"/>
              </a:ext>
            </a:extLst>
          </p:cNvPr>
          <p:cNvCxnSpPr>
            <a:cxnSpLocks/>
            <a:stCxn id="6" idx="6"/>
          </p:cNvCxnSpPr>
          <p:nvPr/>
        </p:nvCxnSpPr>
        <p:spPr>
          <a:xfrm>
            <a:off x="5060250" y="4018078"/>
            <a:ext cx="720710" cy="600343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xmlns="" id="{56C9353B-FA37-4DCC-96B7-C5463FBC7C92}"/>
              </a:ext>
            </a:extLst>
          </p:cNvPr>
          <p:cNvCxnSpPr>
            <a:cxnSpLocks/>
            <a:stCxn id="7" idx="5"/>
            <a:endCxn id="5" idx="2"/>
          </p:cNvCxnSpPr>
          <p:nvPr/>
        </p:nvCxnSpPr>
        <p:spPr>
          <a:xfrm>
            <a:off x="2364125" y="4982121"/>
            <a:ext cx="694644" cy="602585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1" name="TextBox 39">
            <a:extLst>
              <a:ext uri="{FF2B5EF4-FFF2-40B4-BE49-F238E27FC236}">
                <a16:creationId xmlns:a16="http://schemas.microsoft.com/office/drawing/2014/main" xmlns="" id="{41992814-6230-4654-B645-3424B905E1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97724" y="4018078"/>
            <a:ext cx="30967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l-GR" sz="1600" b="1" dirty="0"/>
              <a:t>ε</a:t>
            </a:r>
            <a:endParaRPr lang="en-US" altLang="en-US" sz="1600" b="1" dirty="0"/>
          </a:p>
        </p:txBody>
      </p:sp>
      <p:sp>
        <p:nvSpPr>
          <p:cNvPr id="12" name="TextBox 39">
            <a:extLst>
              <a:ext uri="{FF2B5EF4-FFF2-40B4-BE49-F238E27FC236}">
                <a16:creationId xmlns:a16="http://schemas.microsoft.com/office/drawing/2014/main" xmlns="" id="{B234A5E5-7C15-47B2-B92C-E7DB97088F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93064" y="3940737"/>
            <a:ext cx="30967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l-GR" sz="1600" b="1" dirty="0"/>
              <a:t>ε</a:t>
            </a:r>
            <a:endParaRPr lang="en-US" altLang="en-US" sz="16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0353C6B5-71E6-4137-94CD-96E77A0D0F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97596" y="5200769"/>
            <a:ext cx="30967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l-GR" sz="1600" b="1" dirty="0"/>
              <a:t>ε</a:t>
            </a:r>
            <a:endParaRPr lang="en-US" altLang="en-US" sz="1600" b="1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xmlns="" id="{072789B4-EF4A-4454-8F54-7FEFE32E0FCE}"/>
              </a:ext>
            </a:extLst>
          </p:cNvPr>
          <p:cNvCxnSpPr/>
          <p:nvPr/>
        </p:nvCxnSpPr>
        <p:spPr bwMode="auto">
          <a:xfrm>
            <a:off x="1275553" y="4794093"/>
            <a:ext cx="61595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xmlns="" id="{22C8F353-4E72-474B-A4F4-BF48B50AD215}"/>
              </a:ext>
            </a:extLst>
          </p:cNvPr>
          <p:cNvSpPr/>
          <p:nvPr/>
        </p:nvSpPr>
        <p:spPr bwMode="auto">
          <a:xfrm>
            <a:off x="719928" y="4534121"/>
            <a:ext cx="555625" cy="51435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IN" sz="1200" b="1" dirty="0"/>
              <a:t>0</a:t>
            </a:r>
            <a:endParaRPr lang="en-US" sz="1200" b="1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xmlns="" id="{94E59F08-E52C-4B9F-9658-6EB5AEB0B5B1}"/>
              </a:ext>
            </a:extLst>
          </p:cNvPr>
          <p:cNvCxnSpPr>
            <a:cxnSpLocks/>
          </p:cNvCxnSpPr>
          <p:nvPr/>
        </p:nvCxnSpPr>
        <p:spPr bwMode="auto">
          <a:xfrm>
            <a:off x="399495" y="4786706"/>
            <a:ext cx="322067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xmlns="" id="{E1347164-5123-40D9-A2DA-C86E022DA898}"/>
              </a:ext>
            </a:extLst>
          </p:cNvPr>
          <p:cNvSpPr/>
          <p:nvPr/>
        </p:nvSpPr>
        <p:spPr bwMode="auto">
          <a:xfrm>
            <a:off x="5703610" y="4543096"/>
            <a:ext cx="555625" cy="51435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b="1" dirty="0"/>
              <a:t>6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xmlns="" id="{B2CCF599-34F0-4130-A022-B89D1432DC1C}"/>
              </a:ext>
            </a:extLst>
          </p:cNvPr>
          <p:cNvCxnSpPr/>
          <p:nvPr/>
        </p:nvCxnSpPr>
        <p:spPr bwMode="auto">
          <a:xfrm>
            <a:off x="6258954" y="4794093"/>
            <a:ext cx="61595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39">
            <a:extLst>
              <a:ext uri="{FF2B5EF4-FFF2-40B4-BE49-F238E27FC236}">
                <a16:creationId xmlns:a16="http://schemas.microsoft.com/office/drawing/2014/main" xmlns="" id="{7DF01011-0185-44EF-87FB-66A86ACBD3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09756" y="4527943"/>
            <a:ext cx="30967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l-GR" sz="1600" b="1" dirty="0"/>
              <a:t>ε</a:t>
            </a:r>
            <a:endParaRPr lang="en-US" altLang="en-US" sz="1600" b="1" dirty="0"/>
          </a:p>
        </p:txBody>
      </p:sp>
      <p:sp>
        <p:nvSpPr>
          <p:cNvPr id="20" name="TextBox 39">
            <a:extLst>
              <a:ext uri="{FF2B5EF4-FFF2-40B4-BE49-F238E27FC236}">
                <a16:creationId xmlns:a16="http://schemas.microsoft.com/office/drawing/2014/main" xmlns="" id="{8F35792D-FE70-4CE5-9F88-5BA13083B6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43849" y="4527943"/>
            <a:ext cx="30967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l-GR" sz="1600" b="1" dirty="0"/>
              <a:t>ε</a:t>
            </a:r>
            <a:endParaRPr lang="en-US" altLang="en-US" sz="1600" b="1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xmlns="" id="{2FBAD059-0A76-48A5-A372-A674978559D8}"/>
              </a:ext>
            </a:extLst>
          </p:cNvPr>
          <p:cNvCxnSpPr/>
          <p:nvPr/>
        </p:nvCxnSpPr>
        <p:spPr bwMode="auto">
          <a:xfrm>
            <a:off x="3629841" y="3994951"/>
            <a:ext cx="862012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xmlns="" id="{64D3A520-EB8B-433F-A5CC-986B8B851D70}"/>
              </a:ext>
            </a:extLst>
          </p:cNvPr>
          <p:cNvSpPr/>
          <p:nvPr/>
        </p:nvSpPr>
        <p:spPr bwMode="auto">
          <a:xfrm>
            <a:off x="6870268" y="4535036"/>
            <a:ext cx="555625" cy="51435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b="1" dirty="0"/>
              <a:t>7</a:t>
            </a:r>
          </a:p>
        </p:txBody>
      </p:sp>
      <p:cxnSp>
        <p:nvCxnSpPr>
          <p:cNvPr id="23" name="Connector: Curved 22">
            <a:extLst>
              <a:ext uri="{FF2B5EF4-FFF2-40B4-BE49-F238E27FC236}">
                <a16:creationId xmlns:a16="http://schemas.microsoft.com/office/drawing/2014/main" xmlns="" id="{AF3E275E-14E8-4CD1-8E4B-533E0F8D648E}"/>
              </a:ext>
            </a:extLst>
          </p:cNvPr>
          <p:cNvCxnSpPr/>
          <p:nvPr/>
        </p:nvCxnSpPr>
        <p:spPr>
          <a:xfrm rot="5400000" flipH="1" flipV="1">
            <a:off x="4081922" y="1964800"/>
            <a:ext cx="6178" cy="6181873"/>
          </a:xfrm>
          <a:prstGeom prst="curvedConnector3">
            <a:avLst>
              <a:gd name="adj1" fmla="val -17782713"/>
            </a:avLst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4" name="TextBox 39">
            <a:extLst>
              <a:ext uri="{FF2B5EF4-FFF2-40B4-BE49-F238E27FC236}">
                <a16:creationId xmlns:a16="http://schemas.microsoft.com/office/drawing/2014/main" xmlns="" id="{F7C71C2C-B4B3-4C9F-993F-8476888FF0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23947" y="6114934"/>
            <a:ext cx="30967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l-GR" sz="1600" b="1" dirty="0"/>
              <a:t>ε</a:t>
            </a:r>
            <a:endParaRPr lang="en-US" altLang="en-US" sz="1600" b="1" dirty="0"/>
          </a:p>
        </p:txBody>
      </p:sp>
      <p:sp>
        <p:nvSpPr>
          <p:cNvPr id="25" name="TextBox 39">
            <a:extLst>
              <a:ext uri="{FF2B5EF4-FFF2-40B4-BE49-F238E27FC236}">
                <a16:creationId xmlns:a16="http://schemas.microsoft.com/office/drawing/2014/main" xmlns="" id="{4C477688-6FEC-42F7-ABC4-819F912DCE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36598" y="4475228"/>
            <a:ext cx="30967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600" b="1" dirty="0"/>
              <a:t>a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xmlns="" id="{97830BC3-A47F-4F3D-995B-E9395D3847AF}"/>
              </a:ext>
            </a:extLst>
          </p:cNvPr>
          <p:cNvSpPr/>
          <p:nvPr/>
        </p:nvSpPr>
        <p:spPr bwMode="auto">
          <a:xfrm>
            <a:off x="7650367" y="4543096"/>
            <a:ext cx="555625" cy="51435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b="1" dirty="0"/>
              <a:t>8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xmlns="" id="{E3722EFD-9A83-4C0B-BB40-EBC4A812552C}"/>
              </a:ext>
            </a:extLst>
          </p:cNvPr>
          <p:cNvCxnSpPr>
            <a:stCxn id="22" idx="6"/>
            <a:endCxn id="26" idx="2"/>
          </p:cNvCxnSpPr>
          <p:nvPr/>
        </p:nvCxnSpPr>
        <p:spPr>
          <a:xfrm>
            <a:off x="7425893" y="4792211"/>
            <a:ext cx="224474" cy="80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Oval 33">
            <a:extLst>
              <a:ext uri="{FF2B5EF4-FFF2-40B4-BE49-F238E27FC236}">
                <a16:creationId xmlns:a16="http://schemas.microsoft.com/office/drawing/2014/main" xmlns="" id="{9045F12A-742F-49A5-8780-899972590D6C}"/>
              </a:ext>
            </a:extLst>
          </p:cNvPr>
          <p:cNvSpPr/>
          <p:nvPr/>
        </p:nvSpPr>
        <p:spPr bwMode="auto">
          <a:xfrm>
            <a:off x="8938241" y="4543096"/>
            <a:ext cx="555625" cy="51435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b="1" dirty="0"/>
              <a:t>A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xmlns="" id="{49039A7F-C1CA-4394-AB8D-2634FE739257}"/>
              </a:ext>
            </a:extLst>
          </p:cNvPr>
          <p:cNvCxnSpPr>
            <a:cxnSpLocks/>
          </p:cNvCxnSpPr>
          <p:nvPr/>
        </p:nvCxnSpPr>
        <p:spPr bwMode="auto">
          <a:xfrm>
            <a:off x="8650592" y="4783049"/>
            <a:ext cx="29468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val 35">
            <a:extLst>
              <a:ext uri="{FF2B5EF4-FFF2-40B4-BE49-F238E27FC236}">
                <a16:creationId xmlns:a16="http://schemas.microsoft.com/office/drawing/2014/main" xmlns="" id="{5F1A7598-941E-4192-9A1F-A1A8A5C639B3}"/>
              </a:ext>
            </a:extLst>
          </p:cNvPr>
          <p:cNvSpPr/>
          <p:nvPr/>
        </p:nvSpPr>
        <p:spPr bwMode="auto">
          <a:xfrm>
            <a:off x="9581308" y="3830851"/>
            <a:ext cx="555625" cy="51435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b="1" dirty="0"/>
              <a:t>B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xmlns="" id="{BBA5058D-7E87-4E21-AC57-9DD9EDF175AA}"/>
              </a:ext>
            </a:extLst>
          </p:cNvPr>
          <p:cNvCxnSpPr>
            <a:stCxn id="34" idx="7"/>
            <a:endCxn id="36" idx="3"/>
          </p:cNvCxnSpPr>
          <p:nvPr/>
        </p:nvCxnSpPr>
        <p:spPr>
          <a:xfrm flipV="1">
            <a:off x="9412497" y="4269876"/>
            <a:ext cx="250180" cy="348545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xmlns="" id="{CC230083-07B4-448F-AF85-2E9066FA056B}"/>
              </a:ext>
            </a:extLst>
          </p:cNvPr>
          <p:cNvSpPr/>
          <p:nvPr/>
        </p:nvSpPr>
        <p:spPr bwMode="auto">
          <a:xfrm>
            <a:off x="9582137" y="5070356"/>
            <a:ext cx="555625" cy="51435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b="1" dirty="0"/>
              <a:t>C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xmlns="" id="{08F4B9EA-A155-4EFD-918B-9C061A1A8D4B}"/>
              </a:ext>
            </a:extLst>
          </p:cNvPr>
          <p:cNvCxnSpPr>
            <a:stCxn id="34" idx="5"/>
            <a:endCxn id="38" idx="2"/>
          </p:cNvCxnSpPr>
          <p:nvPr/>
        </p:nvCxnSpPr>
        <p:spPr>
          <a:xfrm>
            <a:off x="9412497" y="4982121"/>
            <a:ext cx="169640" cy="345410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0" name="Connector: Curved 39">
            <a:extLst>
              <a:ext uri="{FF2B5EF4-FFF2-40B4-BE49-F238E27FC236}">
                <a16:creationId xmlns:a16="http://schemas.microsoft.com/office/drawing/2014/main" xmlns="" id="{13EF0839-3B4E-4955-937B-6CAC31228DEE}"/>
              </a:ext>
            </a:extLst>
          </p:cNvPr>
          <p:cNvCxnSpPr>
            <a:cxnSpLocks/>
            <a:stCxn id="36" idx="1"/>
            <a:endCxn id="36" idx="7"/>
          </p:cNvCxnSpPr>
          <p:nvPr/>
        </p:nvCxnSpPr>
        <p:spPr>
          <a:xfrm rot="5400000" flipH="1" flipV="1">
            <a:off x="9859120" y="3709733"/>
            <a:ext cx="12700" cy="392887"/>
          </a:xfrm>
          <a:prstGeom prst="curvedConnector3">
            <a:avLst>
              <a:gd name="adj1" fmla="val 2393110"/>
            </a:avLst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xmlns="" id="{A79BD788-93E0-4E59-B2A2-E4EFA5D6CB37}"/>
              </a:ext>
            </a:extLst>
          </p:cNvPr>
          <p:cNvCxnSpPr>
            <a:cxnSpLocks/>
            <a:stCxn id="38" idx="0"/>
            <a:endCxn id="36" idx="4"/>
          </p:cNvCxnSpPr>
          <p:nvPr/>
        </p:nvCxnSpPr>
        <p:spPr>
          <a:xfrm flipH="1" flipV="1">
            <a:off x="9859121" y="4345201"/>
            <a:ext cx="829" cy="725155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2D53D044-E916-4153-948B-89B31DE921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13284" y="4543096"/>
            <a:ext cx="30967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600" b="1" dirty="0"/>
              <a:t>a</a:t>
            </a:r>
          </a:p>
        </p:txBody>
      </p:sp>
      <p:cxnSp>
        <p:nvCxnSpPr>
          <p:cNvPr id="43" name="Connector: Curved 42">
            <a:extLst>
              <a:ext uri="{FF2B5EF4-FFF2-40B4-BE49-F238E27FC236}">
                <a16:creationId xmlns:a16="http://schemas.microsoft.com/office/drawing/2014/main" xmlns="" id="{BC31CBAB-204B-4367-B400-594D5A1226E9}"/>
              </a:ext>
            </a:extLst>
          </p:cNvPr>
          <p:cNvCxnSpPr>
            <a:cxnSpLocks/>
            <a:stCxn id="38" idx="3"/>
            <a:endCxn id="38" idx="5"/>
          </p:cNvCxnSpPr>
          <p:nvPr/>
        </p:nvCxnSpPr>
        <p:spPr>
          <a:xfrm rot="16200000" flipH="1">
            <a:off x="9859949" y="5312937"/>
            <a:ext cx="12700" cy="392887"/>
          </a:xfrm>
          <a:prstGeom prst="curvedConnector3">
            <a:avLst>
              <a:gd name="adj1" fmla="val 2393110"/>
            </a:avLst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xmlns="" id="{AB201CAE-A1E8-49EF-AC5C-2A35795833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11461" y="5779128"/>
            <a:ext cx="30967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600" b="1" dirty="0"/>
              <a:t>b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xmlns="" id="{2E59DED5-CD6F-47CC-8D2F-3FF12C8BF6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69855" y="3316798"/>
            <a:ext cx="30967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600" b="1" dirty="0"/>
              <a:t>a</a:t>
            </a: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xmlns="" id="{A9672701-3691-458E-B5AE-D59B0ED34211}"/>
              </a:ext>
            </a:extLst>
          </p:cNvPr>
          <p:cNvSpPr/>
          <p:nvPr/>
        </p:nvSpPr>
        <p:spPr bwMode="auto">
          <a:xfrm>
            <a:off x="10404629" y="3828061"/>
            <a:ext cx="555625" cy="51435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b="1" dirty="0"/>
              <a:t>D</a:t>
            </a: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xmlns="" id="{40748583-DAA3-43CD-B86B-2F0F4EB7C40C}"/>
              </a:ext>
            </a:extLst>
          </p:cNvPr>
          <p:cNvCxnSpPr>
            <a:cxnSpLocks/>
            <a:stCxn id="36" idx="6"/>
            <a:endCxn id="59" idx="2"/>
          </p:cNvCxnSpPr>
          <p:nvPr/>
        </p:nvCxnSpPr>
        <p:spPr>
          <a:xfrm flipV="1">
            <a:off x="10136933" y="4085236"/>
            <a:ext cx="267696" cy="2790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xmlns="" id="{A5A782F8-E428-4E4F-B0E2-C89048F1F8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87944" y="3809298"/>
            <a:ext cx="30967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600" b="1" dirty="0"/>
              <a:t>b</a:t>
            </a:r>
          </a:p>
        </p:txBody>
      </p:sp>
      <p:cxnSp>
        <p:nvCxnSpPr>
          <p:cNvPr id="82" name="Connector: Curved 81">
            <a:extLst>
              <a:ext uri="{FF2B5EF4-FFF2-40B4-BE49-F238E27FC236}">
                <a16:creationId xmlns:a16="http://schemas.microsoft.com/office/drawing/2014/main" xmlns="" id="{9FF9EB8C-E964-49FE-99E7-A3F04E529F8B}"/>
              </a:ext>
            </a:extLst>
          </p:cNvPr>
          <p:cNvCxnSpPr>
            <a:stCxn id="59" idx="4"/>
            <a:endCxn id="36" idx="4"/>
          </p:cNvCxnSpPr>
          <p:nvPr/>
        </p:nvCxnSpPr>
        <p:spPr>
          <a:xfrm rot="5400000">
            <a:off x="10269387" y="3932146"/>
            <a:ext cx="2790" cy="823321"/>
          </a:xfrm>
          <a:prstGeom prst="curvedConnector3">
            <a:avLst>
              <a:gd name="adj1" fmla="val 8293548"/>
            </a:avLst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xmlns="" id="{AC70A129-E584-4A34-8BF8-0FCCF43152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06614" y="4285920"/>
            <a:ext cx="30967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600" b="1" dirty="0"/>
              <a:t>a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xmlns="" id="{036224CE-D1AB-45DC-8A73-CC43DC893E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81701" y="4245893"/>
            <a:ext cx="30967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600" b="1" dirty="0"/>
              <a:t>a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xmlns="" id="{AFA0FEFF-FDB8-42CD-BEA7-6CB5F24A55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72451" y="5016095"/>
            <a:ext cx="30967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600" b="1" dirty="0"/>
              <a:t>b</a:t>
            </a:r>
          </a:p>
        </p:txBody>
      </p:sp>
      <p:sp>
        <p:nvSpPr>
          <p:cNvPr id="89" name="Arrow: Right 88">
            <a:extLst>
              <a:ext uri="{FF2B5EF4-FFF2-40B4-BE49-F238E27FC236}">
                <a16:creationId xmlns:a16="http://schemas.microsoft.com/office/drawing/2014/main" xmlns="" id="{23F84C9B-7CAD-4B20-A83D-23DBEFE0CE31}"/>
              </a:ext>
            </a:extLst>
          </p:cNvPr>
          <p:cNvSpPr/>
          <p:nvPr/>
        </p:nvSpPr>
        <p:spPr>
          <a:xfrm>
            <a:off x="8317966" y="4670128"/>
            <a:ext cx="235115" cy="28730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aphicFrame>
        <p:nvGraphicFramePr>
          <p:cNvPr id="91" name="Table 90">
            <a:extLst>
              <a:ext uri="{FF2B5EF4-FFF2-40B4-BE49-F238E27FC236}">
                <a16:creationId xmlns:a16="http://schemas.microsoft.com/office/drawing/2014/main" xmlns="" id="{71D62E65-A5C8-4B34-BCD4-3E38658FC8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567774335"/>
              </p:ext>
            </p:extLst>
          </p:nvPr>
        </p:nvGraphicFramePr>
        <p:xfrm>
          <a:off x="8272037" y="476988"/>
          <a:ext cx="3361596" cy="23580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053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2053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12053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48609">
                <a:tc rowSpan="2">
                  <a:txBody>
                    <a:bodyPr/>
                    <a:lstStyle/>
                    <a:p>
                      <a:pPr algn="ctr"/>
                      <a:r>
                        <a:rPr lang="en-IN" sz="1800" b="1" dirty="0">
                          <a:solidFill>
                            <a:schemeClr val="tx1"/>
                          </a:solidFill>
                        </a:rPr>
                        <a:t>DFA  states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30" marB="4573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IN" sz="1800" b="1" dirty="0">
                          <a:solidFill>
                            <a:schemeClr val="tx1"/>
                          </a:solidFill>
                        </a:rPr>
                        <a:t>Input Symbols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30" marB="4573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48609">
                <a:tc vMerge="1"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1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30" marB="4573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1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30" marB="4573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06628">
                <a:tc>
                  <a:txBody>
                    <a:bodyPr/>
                    <a:lstStyle/>
                    <a:p>
                      <a:pPr algn="ctr"/>
                      <a:r>
                        <a:rPr lang="en-IN" sz="18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T="45730" marB="4573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T="45730" marB="4573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>
                          <a:solidFill>
                            <a:schemeClr val="tx1"/>
                          </a:solidFill>
                        </a:rPr>
                        <a:t>C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T="45730" marB="4573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06628">
                <a:tc>
                  <a:txBody>
                    <a:bodyPr/>
                    <a:lstStyle/>
                    <a:p>
                      <a:pPr algn="ctr"/>
                      <a:r>
                        <a:rPr lang="en-IN" sz="180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T="45730" marB="4573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T="45730" marB="4573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>
                          <a:solidFill>
                            <a:schemeClr val="tx1"/>
                          </a:solidFill>
                        </a:rPr>
                        <a:t>D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T="45730" marB="4573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06628">
                <a:tc>
                  <a:txBody>
                    <a:bodyPr/>
                    <a:lstStyle/>
                    <a:p>
                      <a:pPr algn="ctr"/>
                      <a:r>
                        <a:rPr lang="en-IN" sz="1800" dirty="0">
                          <a:solidFill>
                            <a:schemeClr val="tx1"/>
                          </a:solidFill>
                        </a:rPr>
                        <a:t>C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T="45730" marB="4573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 marT="45730" marB="4573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 marT="45730" marB="4573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06628">
                <a:tc>
                  <a:txBody>
                    <a:bodyPr/>
                    <a:lstStyle/>
                    <a:p>
                      <a:pPr algn="ctr"/>
                      <a:r>
                        <a:rPr lang="en-IN" sz="1800" dirty="0">
                          <a:solidFill>
                            <a:schemeClr val="tx1"/>
                          </a:solidFill>
                        </a:rPr>
                        <a:t>D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T="45730" marB="4573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 marT="45730" marB="4573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T="45730" marB="4573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xmlns="" id="{564A163A-33FA-46B4-89B2-7BC7D5F58305}"/>
              </a:ext>
            </a:extLst>
          </p:cNvPr>
          <p:cNvCxnSpPr/>
          <p:nvPr/>
        </p:nvCxnSpPr>
        <p:spPr bwMode="auto">
          <a:xfrm>
            <a:off x="3600935" y="5583118"/>
            <a:ext cx="862012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8B8FD590-6777-491D-AC97-6B59F2A67A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23947" y="5290564"/>
            <a:ext cx="30967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600" b="1" dirty="0"/>
              <a:t>b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xmlns="" id="{DFABB905-9684-465A-9A6A-6FD1AA687F7A}"/>
              </a:ext>
            </a:extLst>
          </p:cNvPr>
          <p:cNvSpPr/>
          <p:nvPr/>
        </p:nvSpPr>
        <p:spPr bwMode="auto">
          <a:xfrm>
            <a:off x="4462947" y="5315792"/>
            <a:ext cx="555625" cy="51435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b="1" dirty="0"/>
              <a:t>5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xmlns="" id="{231B6F81-338D-421C-A47B-F58B61542888}"/>
              </a:ext>
            </a:extLst>
          </p:cNvPr>
          <p:cNvCxnSpPr>
            <a:cxnSpLocks/>
            <a:stCxn id="29" idx="6"/>
            <a:endCxn id="17" idx="3"/>
          </p:cNvCxnSpPr>
          <p:nvPr/>
        </p:nvCxnSpPr>
        <p:spPr>
          <a:xfrm flipV="1">
            <a:off x="5018572" y="4982121"/>
            <a:ext cx="766407" cy="590846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2" name="TextBox 39">
            <a:extLst>
              <a:ext uri="{FF2B5EF4-FFF2-40B4-BE49-F238E27FC236}">
                <a16:creationId xmlns:a16="http://schemas.microsoft.com/office/drawing/2014/main" xmlns="" id="{A36295A9-D531-416A-A3F9-1498B63170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93064" y="5229476"/>
            <a:ext cx="30967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l-GR" sz="1600" b="1" dirty="0"/>
              <a:t>ε</a:t>
            </a:r>
            <a:endParaRPr lang="en-US" altLang="en-US" sz="1600" b="1" dirty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xmlns="" id="{236132E1-BF2B-4A35-A652-8865031A86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529" y="5580476"/>
            <a:ext cx="829467" cy="860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55924456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xmlns="" id="{E14EF6DD-8CD0-4CB9-AC14-C55745FAA0A1}"/>
              </a:ext>
            </a:extLst>
          </p:cNvPr>
          <p:cNvSpPr txBox="1">
            <a:spLocks/>
          </p:cNvSpPr>
          <p:nvPr/>
        </p:nvSpPr>
        <p:spPr>
          <a:xfrm>
            <a:off x="562992" y="647700"/>
            <a:ext cx="6885373" cy="2583772"/>
          </a:xfrm>
          <a:prstGeom prst="rect">
            <a:avLst/>
          </a:prstGeom>
        </p:spPr>
        <p:txBody>
          <a:bodyPr/>
          <a:lstStyle>
            <a:lvl1pPr marL="182880" indent="-182880" algn="l" defTabSz="914400" rtl="0" eaLnBrk="1" latinLnBrk="0" hangingPunct="1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Font typeface="Arial" panose="020B0604020202020204" pitchFamily="34" charset="0"/>
              <a:buNone/>
            </a:pPr>
            <a:r>
              <a:rPr lang="en-IN" altLang="en-US" sz="1800" b="1" dirty="0"/>
              <a:t>Step 5.2: </a:t>
            </a:r>
          </a:p>
          <a:p>
            <a:pPr algn="just">
              <a:buFont typeface="Arial" panose="020B0604020202020204" pitchFamily="34" charset="0"/>
              <a:buNone/>
            </a:pPr>
            <a:r>
              <a:rPr lang="en-IN" altLang="en-US" sz="1800" i="1" dirty="0"/>
              <a:t>Compute</a:t>
            </a:r>
            <a:r>
              <a:rPr lang="en-IN" altLang="en-US" sz="1800" b="1" dirty="0"/>
              <a:t> </a:t>
            </a:r>
            <a:r>
              <a:rPr lang="el-GR" altLang="en-US" sz="1800" b="1" i="1" dirty="0"/>
              <a:t>ε</a:t>
            </a:r>
            <a:r>
              <a:rPr lang="en-IN" altLang="en-US" sz="1800" b="1" i="1" dirty="0"/>
              <a:t>-closure(move(</a:t>
            </a:r>
            <a:r>
              <a:rPr lang="en-IN" altLang="en-US" sz="1800" b="1" i="1" dirty="0" err="1"/>
              <a:t>D,b</a:t>
            </a:r>
            <a:r>
              <a:rPr lang="en-IN" altLang="en-US" sz="1800" b="1" i="1" dirty="0"/>
              <a:t>))</a:t>
            </a:r>
          </a:p>
          <a:p>
            <a:pPr algn="just">
              <a:buFont typeface="Arial" panose="020B0604020202020204" pitchFamily="34" charset="0"/>
              <a:buNone/>
            </a:pPr>
            <a:r>
              <a:rPr lang="en-IN" altLang="en-US" sz="1800" b="1" i="1" dirty="0"/>
              <a:t>	</a:t>
            </a:r>
            <a:r>
              <a:rPr lang="en-IN" altLang="en-US" sz="1800" dirty="0"/>
              <a:t>move(</a:t>
            </a:r>
            <a:r>
              <a:rPr lang="en-IN" altLang="en-US" sz="1800" dirty="0" err="1"/>
              <a:t>D,b</a:t>
            </a:r>
            <a:r>
              <a:rPr lang="en-IN" altLang="en-US" sz="1800" dirty="0"/>
              <a:t>) ={5,10}</a:t>
            </a:r>
          </a:p>
          <a:p>
            <a:pPr algn="just">
              <a:buFont typeface="Arial" panose="020B0604020202020204" pitchFamily="34" charset="0"/>
              <a:buNone/>
            </a:pPr>
            <a:r>
              <a:rPr lang="en-IN" altLang="en-US" sz="1800" dirty="0"/>
              <a:t>	</a:t>
            </a:r>
            <a:r>
              <a:rPr lang="el-GR" altLang="en-US" sz="1800" dirty="0"/>
              <a:t>ε</a:t>
            </a:r>
            <a:r>
              <a:rPr lang="en-IN" altLang="en-US" sz="1800" dirty="0"/>
              <a:t>-closure(move(</a:t>
            </a:r>
            <a:r>
              <a:rPr lang="en-IN" altLang="en-US" sz="1800" dirty="0" err="1"/>
              <a:t>D,b</a:t>
            </a:r>
            <a:r>
              <a:rPr lang="en-IN" altLang="en-US" sz="1800" dirty="0"/>
              <a:t>)) = </a:t>
            </a:r>
            <a:r>
              <a:rPr lang="el-GR" altLang="en-US" sz="1800" dirty="0"/>
              <a:t>ε</a:t>
            </a:r>
            <a:r>
              <a:rPr lang="en-IN" altLang="en-US" sz="1800" dirty="0"/>
              <a:t>-closure(5,10) = {5,10,6,7,1,2,4}</a:t>
            </a:r>
          </a:p>
          <a:p>
            <a:pPr algn="just">
              <a:buFont typeface="Arial" panose="020B0604020202020204" pitchFamily="34" charset="0"/>
              <a:buNone/>
            </a:pPr>
            <a:r>
              <a:rPr lang="en-IN" altLang="en-US" sz="1800" dirty="0"/>
              <a:t>	</a:t>
            </a:r>
            <a:r>
              <a:rPr lang="el-GR" altLang="en-US" sz="1800" dirty="0"/>
              <a:t>ε</a:t>
            </a:r>
            <a:r>
              <a:rPr lang="en-IN" altLang="en-US" sz="1800" dirty="0"/>
              <a:t>-closure(move(</a:t>
            </a:r>
            <a:r>
              <a:rPr lang="en-IN" altLang="en-US" sz="1800" dirty="0" err="1"/>
              <a:t>C,b</a:t>
            </a:r>
            <a:r>
              <a:rPr lang="en-IN" altLang="en-US" sz="1800" dirty="0"/>
              <a:t>)) = {1,2,4,5,6,7,10} </a:t>
            </a:r>
            <a:r>
              <a:rPr lang="en-IN" altLang="en-US" sz="1800" dirty="0">
                <a:sym typeface="Wingdings" panose="05000000000000000000" pitchFamily="2" charset="2"/>
              </a:rPr>
              <a:t></a:t>
            </a:r>
            <a:r>
              <a:rPr lang="en-IN" altLang="en-US" sz="1800" dirty="0"/>
              <a:t> New DFA State E</a:t>
            </a:r>
          </a:p>
          <a:p>
            <a:pPr algn="just">
              <a:buFont typeface="Arial" panose="020B0604020202020204" pitchFamily="34" charset="0"/>
              <a:buNone/>
            </a:pPr>
            <a:r>
              <a:rPr lang="en-IN" altLang="en-US" sz="1800" dirty="0"/>
              <a:t>	</a:t>
            </a:r>
            <a:r>
              <a:rPr lang="en-IN" altLang="en-US" sz="1800" dirty="0" err="1"/>
              <a:t>Dtran</a:t>
            </a:r>
            <a:r>
              <a:rPr lang="en-IN" altLang="en-US" sz="1800" dirty="0"/>
              <a:t>[</a:t>
            </a:r>
            <a:r>
              <a:rPr lang="en-IN" altLang="en-US" sz="1800" dirty="0" err="1"/>
              <a:t>D,b</a:t>
            </a:r>
            <a:r>
              <a:rPr lang="en-IN" altLang="en-US" sz="1800" dirty="0"/>
              <a:t>]= E</a:t>
            </a:r>
          </a:p>
          <a:p>
            <a:pPr algn="just">
              <a:buFont typeface="Arial" panose="020B0604020202020204" pitchFamily="34" charset="0"/>
              <a:buNone/>
            </a:pPr>
            <a:r>
              <a:rPr lang="en-IN" altLang="en-US" sz="1800" dirty="0"/>
              <a:t> </a:t>
            </a:r>
            <a:endParaRPr lang="en-US" altLang="en-US" sz="1800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xmlns="" id="{E1238AA4-BF3E-49F0-9264-44CA6746B2F8}"/>
              </a:ext>
            </a:extLst>
          </p:cNvPr>
          <p:cNvSpPr/>
          <p:nvPr/>
        </p:nvSpPr>
        <p:spPr bwMode="auto">
          <a:xfrm>
            <a:off x="2865584" y="3436603"/>
            <a:ext cx="555625" cy="51435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IN" sz="1200" b="1" dirty="0"/>
              <a:t>2</a:t>
            </a:r>
            <a:endParaRPr lang="en-US" sz="1200" b="1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xmlns="" id="{F9F184B9-7B49-4899-8A53-4E258FA818E5}"/>
              </a:ext>
            </a:extLst>
          </p:cNvPr>
          <p:cNvSpPr/>
          <p:nvPr/>
        </p:nvSpPr>
        <p:spPr bwMode="auto">
          <a:xfrm>
            <a:off x="2863171" y="4718261"/>
            <a:ext cx="555625" cy="51435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b="1" dirty="0"/>
              <a:t>4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xmlns="" id="{3B9EB27D-501F-4183-81AF-F70F43CDB15E}"/>
              </a:ext>
            </a:extLst>
          </p:cNvPr>
          <p:cNvCxnSpPr>
            <a:cxnSpLocks/>
          </p:cNvCxnSpPr>
          <p:nvPr/>
        </p:nvCxnSpPr>
        <p:spPr bwMode="auto">
          <a:xfrm>
            <a:off x="3409417" y="4966984"/>
            <a:ext cx="42063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39">
            <a:extLst>
              <a:ext uri="{FF2B5EF4-FFF2-40B4-BE49-F238E27FC236}">
                <a16:creationId xmlns:a16="http://schemas.microsoft.com/office/drawing/2014/main" xmlns="" id="{21CCAF88-C029-46CC-B953-BD637D1C9F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64894" y="4903979"/>
            <a:ext cx="30967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600" b="1" dirty="0"/>
              <a:t>b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xmlns="" id="{E9D07687-C465-48FB-AA10-39E9439296C7}"/>
              </a:ext>
            </a:extLst>
          </p:cNvPr>
          <p:cNvSpPr/>
          <p:nvPr/>
        </p:nvSpPr>
        <p:spPr bwMode="auto">
          <a:xfrm>
            <a:off x="3817628" y="4707592"/>
            <a:ext cx="555625" cy="51435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b="1" dirty="0"/>
              <a:t>5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xmlns="" id="{1CB2C185-844E-4B02-B193-5DD6ACE78320}"/>
              </a:ext>
            </a:extLst>
          </p:cNvPr>
          <p:cNvSpPr/>
          <p:nvPr/>
        </p:nvSpPr>
        <p:spPr bwMode="auto">
          <a:xfrm>
            <a:off x="2191710" y="4100627"/>
            <a:ext cx="555625" cy="51435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IN" sz="1200" b="1" dirty="0"/>
              <a:t>1</a:t>
            </a:r>
            <a:endParaRPr lang="en-US" sz="1200" b="1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xmlns="" id="{60086F06-85BC-4B58-B22F-4CDC040233BA}"/>
              </a:ext>
            </a:extLst>
          </p:cNvPr>
          <p:cNvCxnSpPr>
            <a:cxnSpLocks/>
            <a:stCxn id="8" idx="7"/>
            <a:endCxn id="3" idx="3"/>
          </p:cNvCxnSpPr>
          <p:nvPr/>
        </p:nvCxnSpPr>
        <p:spPr>
          <a:xfrm flipV="1">
            <a:off x="2665966" y="3875628"/>
            <a:ext cx="280987" cy="300324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xmlns="" id="{91AA37DB-B332-4E85-AA62-3E0DC105B5DA}"/>
              </a:ext>
            </a:extLst>
          </p:cNvPr>
          <p:cNvCxnSpPr>
            <a:cxnSpLocks/>
            <a:stCxn id="8" idx="5"/>
            <a:endCxn id="4" idx="1"/>
          </p:cNvCxnSpPr>
          <p:nvPr/>
        </p:nvCxnSpPr>
        <p:spPr>
          <a:xfrm>
            <a:off x="2665966" y="4539652"/>
            <a:ext cx="278574" cy="253934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xmlns="" id="{42B7172E-ED1A-4603-A4E4-C81E92E2B1A8}"/>
              </a:ext>
            </a:extLst>
          </p:cNvPr>
          <p:cNvCxnSpPr>
            <a:cxnSpLocks/>
            <a:stCxn id="7" idx="6"/>
            <a:endCxn id="18" idx="4"/>
          </p:cNvCxnSpPr>
          <p:nvPr/>
        </p:nvCxnSpPr>
        <p:spPr>
          <a:xfrm flipV="1">
            <a:off x="4373253" y="4619947"/>
            <a:ext cx="376359" cy="344820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2" name="TextBox 39">
            <a:extLst>
              <a:ext uri="{FF2B5EF4-FFF2-40B4-BE49-F238E27FC236}">
                <a16:creationId xmlns:a16="http://schemas.microsoft.com/office/drawing/2014/main" xmlns="" id="{1A2BD5B6-AD59-4747-B744-BCC9544D2D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567" y="3789407"/>
            <a:ext cx="30967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l-GR" sz="1600" b="1" dirty="0"/>
              <a:t>ε</a:t>
            </a:r>
            <a:endParaRPr lang="en-US" altLang="en-US" sz="1600" b="1" dirty="0"/>
          </a:p>
        </p:txBody>
      </p:sp>
      <p:sp>
        <p:nvSpPr>
          <p:cNvPr id="13" name="TextBox 39">
            <a:extLst>
              <a:ext uri="{FF2B5EF4-FFF2-40B4-BE49-F238E27FC236}">
                <a16:creationId xmlns:a16="http://schemas.microsoft.com/office/drawing/2014/main" xmlns="" id="{C2B50C55-0350-4F06-A585-7EF6B1AF6F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74771" y="3090446"/>
            <a:ext cx="30967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l-GR" sz="1600" b="1" dirty="0"/>
              <a:t>ε</a:t>
            </a:r>
            <a:endParaRPr lang="en-US" altLang="en-US" sz="1600" b="1" dirty="0"/>
          </a:p>
        </p:txBody>
      </p:sp>
      <p:sp>
        <p:nvSpPr>
          <p:cNvPr id="14" name="TextBox 39">
            <a:extLst>
              <a:ext uri="{FF2B5EF4-FFF2-40B4-BE49-F238E27FC236}">
                <a16:creationId xmlns:a16="http://schemas.microsoft.com/office/drawing/2014/main" xmlns="" id="{838EC4AF-D86D-41A6-844E-5A2FF5F778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92820" y="4710701"/>
            <a:ext cx="30967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l-GR" sz="1600" b="1" dirty="0"/>
              <a:t>ε</a:t>
            </a:r>
            <a:endParaRPr lang="en-US" altLang="en-US" sz="16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47F280F0-5C39-4CF0-BE0E-B8B4D57A36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79551" y="4523962"/>
            <a:ext cx="23355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l-GR" sz="1600" b="1" dirty="0"/>
              <a:t>ε</a:t>
            </a:r>
            <a:endParaRPr lang="en-US" altLang="en-US" sz="1600" b="1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xmlns="" id="{DFB0E8EB-28D4-4710-9140-8BFDF0B11755}"/>
              </a:ext>
            </a:extLst>
          </p:cNvPr>
          <p:cNvCxnSpPr/>
          <p:nvPr/>
        </p:nvCxnSpPr>
        <p:spPr bwMode="auto">
          <a:xfrm>
            <a:off x="1577394" y="4351624"/>
            <a:ext cx="61595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xmlns="" id="{58865873-F723-4B6C-9C9D-6F16A1C59692}"/>
              </a:ext>
            </a:extLst>
          </p:cNvPr>
          <p:cNvSpPr/>
          <p:nvPr/>
        </p:nvSpPr>
        <p:spPr bwMode="auto">
          <a:xfrm>
            <a:off x="1021769" y="4091652"/>
            <a:ext cx="555625" cy="51435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IN" sz="1200" b="1" dirty="0"/>
              <a:t>0</a:t>
            </a:r>
            <a:endParaRPr lang="en-US" sz="1200" b="1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xmlns="" id="{BB694922-EB3F-4538-9540-6CCF41EE3782}"/>
              </a:ext>
            </a:extLst>
          </p:cNvPr>
          <p:cNvSpPr/>
          <p:nvPr/>
        </p:nvSpPr>
        <p:spPr bwMode="auto">
          <a:xfrm>
            <a:off x="4471799" y="4105597"/>
            <a:ext cx="555625" cy="51435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b="1" dirty="0"/>
              <a:t>6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xmlns="" id="{5C6781B8-E81A-405F-BFAF-2A8F5008D46E}"/>
              </a:ext>
            </a:extLst>
          </p:cNvPr>
          <p:cNvCxnSpPr>
            <a:cxnSpLocks/>
          </p:cNvCxnSpPr>
          <p:nvPr/>
        </p:nvCxnSpPr>
        <p:spPr bwMode="auto">
          <a:xfrm>
            <a:off x="5027424" y="4342649"/>
            <a:ext cx="362252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39">
            <a:extLst>
              <a:ext uri="{FF2B5EF4-FFF2-40B4-BE49-F238E27FC236}">
                <a16:creationId xmlns:a16="http://schemas.microsoft.com/office/drawing/2014/main" xmlns="" id="{06817926-FD3A-42D2-AD67-D1EDE8CB90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11597" y="4085474"/>
            <a:ext cx="30967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l-GR" sz="1600" b="1" dirty="0"/>
              <a:t>ε</a:t>
            </a:r>
            <a:endParaRPr lang="en-US" altLang="en-US" sz="1600" b="1" dirty="0"/>
          </a:p>
        </p:txBody>
      </p:sp>
      <p:sp>
        <p:nvSpPr>
          <p:cNvPr id="21" name="TextBox 39">
            <a:extLst>
              <a:ext uri="{FF2B5EF4-FFF2-40B4-BE49-F238E27FC236}">
                <a16:creationId xmlns:a16="http://schemas.microsoft.com/office/drawing/2014/main" xmlns="" id="{45687CF7-A9B3-44ED-A9FD-4E1CB1DA4E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16677" y="4067933"/>
            <a:ext cx="30967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l-GR" sz="1600" b="1" dirty="0"/>
              <a:t>ε</a:t>
            </a:r>
            <a:endParaRPr lang="en-US" altLang="en-US" sz="1600" b="1" dirty="0"/>
          </a:p>
        </p:txBody>
      </p:sp>
      <p:cxnSp>
        <p:nvCxnSpPr>
          <p:cNvPr id="22" name="Connector: Curved 21">
            <a:extLst>
              <a:ext uri="{FF2B5EF4-FFF2-40B4-BE49-F238E27FC236}">
                <a16:creationId xmlns:a16="http://schemas.microsoft.com/office/drawing/2014/main" xmlns="" id="{0B062376-ED57-4B77-8D52-5B938B503F65}"/>
              </a:ext>
            </a:extLst>
          </p:cNvPr>
          <p:cNvCxnSpPr>
            <a:cxnSpLocks/>
            <a:stCxn id="17" idx="4"/>
            <a:endCxn id="25" idx="4"/>
          </p:cNvCxnSpPr>
          <p:nvPr/>
        </p:nvCxnSpPr>
        <p:spPr>
          <a:xfrm rot="16200000" flipH="1">
            <a:off x="3470499" y="2435085"/>
            <a:ext cx="13945" cy="4355778"/>
          </a:xfrm>
          <a:prstGeom prst="curvedConnector3">
            <a:avLst>
              <a:gd name="adj1" fmla="val 9060445"/>
            </a:avLst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3" name="TextBox 39">
            <a:extLst>
              <a:ext uri="{FF2B5EF4-FFF2-40B4-BE49-F238E27FC236}">
                <a16:creationId xmlns:a16="http://schemas.microsoft.com/office/drawing/2014/main" xmlns="" id="{C5BB7462-6564-42F1-BBD2-03362A3F9C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64894" y="5536344"/>
            <a:ext cx="30967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l-GR" sz="1600" b="1" dirty="0"/>
              <a:t>ε</a:t>
            </a:r>
            <a:endParaRPr lang="en-US" altLang="en-US" sz="1600" b="1" dirty="0"/>
          </a:p>
        </p:txBody>
      </p:sp>
      <p:cxnSp>
        <p:nvCxnSpPr>
          <p:cNvPr id="24" name="Connector: Curved 23">
            <a:extLst>
              <a:ext uri="{FF2B5EF4-FFF2-40B4-BE49-F238E27FC236}">
                <a16:creationId xmlns:a16="http://schemas.microsoft.com/office/drawing/2014/main" xmlns="" id="{2AF0FE57-A5D3-4E43-AB5C-0F90E8E52AFE}"/>
              </a:ext>
            </a:extLst>
          </p:cNvPr>
          <p:cNvCxnSpPr>
            <a:cxnSpLocks/>
            <a:stCxn id="18" idx="0"/>
            <a:endCxn id="8" idx="0"/>
          </p:cNvCxnSpPr>
          <p:nvPr/>
        </p:nvCxnSpPr>
        <p:spPr>
          <a:xfrm rot="16200000" flipV="1">
            <a:off x="3607083" y="2963067"/>
            <a:ext cx="4970" cy="2280089"/>
          </a:xfrm>
          <a:prstGeom prst="curvedConnector3">
            <a:avLst>
              <a:gd name="adj1" fmla="val 18632334"/>
            </a:avLst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xmlns="" id="{2547407F-CAD6-4371-BA8A-EC89E048BD1B}"/>
              </a:ext>
            </a:extLst>
          </p:cNvPr>
          <p:cNvSpPr/>
          <p:nvPr/>
        </p:nvSpPr>
        <p:spPr bwMode="auto">
          <a:xfrm>
            <a:off x="5377547" y="4105597"/>
            <a:ext cx="555625" cy="51435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b="1" dirty="0"/>
              <a:t>7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xmlns="" id="{C25DE127-E080-421B-BA2D-86536984E745}"/>
              </a:ext>
            </a:extLst>
          </p:cNvPr>
          <p:cNvSpPr/>
          <p:nvPr/>
        </p:nvSpPr>
        <p:spPr bwMode="auto">
          <a:xfrm>
            <a:off x="8699867" y="4105037"/>
            <a:ext cx="555625" cy="51435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b="1" dirty="0"/>
              <a:t>A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xmlns="" id="{5E9A8268-E76E-4245-B0AC-035592B6CFE9}"/>
              </a:ext>
            </a:extLst>
          </p:cNvPr>
          <p:cNvCxnSpPr/>
          <p:nvPr/>
        </p:nvCxnSpPr>
        <p:spPr bwMode="auto">
          <a:xfrm>
            <a:off x="8083917" y="4341554"/>
            <a:ext cx="61595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xmlns="" id="{845C2C7F-BFF0-4F69-8091-AA564B819509}"/>
              </a:ext>
            </a:extLst>
          </p:cNvPr>
          <p:cNvSpPr/>
          <p:nvPr/>
        </p:nvSpPr>
        <p:spPr bwMode="auto">
          <a:xfrm>
            <a:off x="9571358" y="3346521"/>
            <a:ext cx="555625" cy="51435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b="1" dirty="0"/>
              <a:t>B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xmlns="" id="{6E851933-D6C1-44C7-B1B9-1C1D3D3141C9}"/>
              </a:ext>
            </a:extLst>
          </p:cNvPr>
          <p:cNvCxnSpPr>
            <a:stCxn id="26" idx="7"/>
            <a:endCxn id="28" idx="3"/>
          </p:cNvCxnSpPr>
          <p:nvPr/>
        </p:nvCxnSpPr>
        <p:spPr>
          <a:xfrm flipV="1">
            <a:off x="9174123" y="3785546"/>
            <a:ext cx="478604" cy="394816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ACE23DAE-C123-456E-9862-E0A0C5E8DD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74123" y="3733568"/>
            <a:ext cx="30967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600" b="1" dirty="0"/>
              <a:t>a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xmlns="" id="{27C3BDE7-0C2A-4EB4-B80E-337B57EF2498}"/>
              </a:ext>
            </a:extLst>
          </p:cNvPr>
          <p:cNvSpPr/>
          <p:nvPr/>
        </p:nvSpPr>
        <p:spPr bwMode="auto">
          <a:xfrm>
            <a:off x="9652727" y="4719613"/>
            <a:ext cx="555625" cy="51435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b="1" dirty="0"/>
              <a:t>C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xmlns="" id="{4FE50039-9553-402E-A65F-916BB482D942}"/>
              </a:ext>
            </a:extLst>
          </p:cNvPr>
          <p:cNvCxnSpPr>
            <a:stCxn id="26" idx="5"/>
            <a:endCxn id="31" idx="2"/>
          </p:cNvCxnSpPr>
          <p:nvPr/>
        </p:nvCxnSpPr>
        <p:spPr>
          <a:xfrm>
            <a:off x="9174123" y="4544062"/>
            <a:ext cx="478604" cy="432726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F555AEDA-8204-422C-A75A-6DF119B40C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86096" y="4652745"/>
            <a:ext cx="30967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600" b="1" dirty="0"/>
              <a:t>b</a:t>
            </a:r>
          </a:p>
        </p:txBody>
      </p:sp>
      <p:cxnSp>
        <p:nvCxnSpPr>
          <p:cNvPr id="34" name="Connector: Curved 33">
            <a:extLst>
              <a:ext uri="{FF2B5EF4-FFF2-40B4-BE49-F238E27FC236}">
                <a16:creationId xmlns:a16="http://schemas.microsoft.com/office/drawing/2014/main" xmlns="" id="{B07D12C5-6F1A-401F-9B83-3720912EB470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9842134" y="3208415"/>
            <a:ext cx="12700" cy="392887"/>
          </a:xfrm>
          <a:prstGeom prst="curvedConnector3">
            <a:avLst>
              <a:gd name="adj1" fmla="val 3162039"/>
            </a:avLst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56D9C997-5CB2-439A-8AF7-9019BA9B9C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93646" y="2733927"/>
            <a:ext cx="30967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600" b="1" dirty="0"/>
              <a:t>a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xmlns="" id="{5D4F35A0-1C2D-4A15-8000-EA7551C7B2CE}"/>
              </a:ext>
            </a:extLst>
          </p:cNvPr>
          <p:cNvCxnSpPr>
            <a:cxnSpLocks/>
          </p:cNvCxnSpPr>
          <p:nvPr/>
        </p:nvCxnSpPr>
        <p:spPr>
          <a:xfrm flipH="1" flipV="1">
            <a:off x="9842135" y="3843883"/>
            <a:ext cx="31859" cy="873253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50218BC5-2B14-4A7F-9FA0-51622F8C15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16491" y="4127961"/>
            <a:ext cx="30967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600" b="1" dirty="0"/>
              <a:t>a</a:t>
            </a:r>
          </a:p>
        </p:txBody>
      </p:sp>
      <p:cxnSp>
        <p:nvCxnSpPr>
          <p:cNvPr id="38" name="Connector: Curved 37">
            <a:extLst>
              <a:ext uri="{FF2B5EF4-FFF2-40B4-BE49-F238E27FC236}">
                <a16:creationId xmlns:a16="http://schemas.microsoft.com/office/drawing/2014/main" xmlns="" id="{D50D01BD-0119-481D-90EC-3A34DDCB6463}"/>
              </a:ext>
            </a:extLst>
          </p:cNvPr>
          <p:cNvCxnSpPr>
            <a:cxnSpLocks/>
            <a:stCxn id="31" idx="3"/>
            <a:endCxn id="31" idx="5"/>
          </p:cNvCxnSpPr>
          <p:nvPr/>
        </p:nvCxnSpPr>
        <p:spPr>
          <a:xfrm rot="16200000" flipH="1">
            <a:off x="9930539" y="4962194"/>
            <a:ext cx="12700" cy="392887"/>
          </a:xfrm>
          <a:prstGeom prst="curvedConnector3">
            <a:avLst>
              <a:gd name="adj1" fmla="val 3861055"/>
            </a:avLst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9586DC83-99CE-463E-97D1-8B672A04CE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75701" y="5603937"/>
            <a:ext cx="30967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600" b="1" dirty="0"/>
              <a:t>b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xmlns="" id="{1ED4DBBA-7430-4D06-9D9C-D0629814B078}"/>
              </a:ext>
            </a:extLst>
          </p:cNvPr>
          <p:cNvSpPr/>
          <p:nvPr/>
        </p:nvSpPr>
        <p:spPr bwMode="auto">
          <a:xfrm>
            <a:off x="10770970" y="3329533"/>
            <a:ext cx="555625" cy="51435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b="1" dirty="0"/>
              <a:t>D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xmlns="" id="{F3447449-8FBF-42FC-BAA4-6E49538257F2}"/>
              </a:ext>
            </a:extLst>
          </p:cNvPr>
          <p:cNvCxnSpPr>
            <a:endCxn id="40" idx="2"/>
          </p:cNvCxnSpPr>
          <p:nvPr/>
        </p:nvCxnSpPr>
        <p:spPr>
          <a:xfrm>
            <a:off x="10127729" y="3586708"/>
            <a:ext cx="643241" cy="0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D71A74CF-5F0A-4D25-83EF-25B47BC383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94511" y="3286558"/>
            <a:ext cx="30967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600" b="1" dirty="0"/>
              <a:t>b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xmlns="" id="{DB275729-1E31-4498-A900-ACB21DE013DA}"/>
              </a:ext>
            </a:extLst>
          </p:cNvPr>
          <p:cNvSpPr/>
          <p:nvPr/>
        </p:nvSpPr>
        <p:spPr bwMode="auto">
          <a:xfrm>
            <a:off x="6205270" y="4104056"/>
            <a:ext cx="555625" cy="503789"/>
          </a:xfrm>
          <a:prstGeom prst="ellipse">
            <a:avLst/>
          </a:prstGeom>
          <a:ln w="85725" cmpd="dbl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IN" sz="1200" b="1" dirty="0"/>
              <a:t>10</a:t>
            </a:r>
            <a:endParaRPr lang="en-US" sz="1200" b="1" dirty="0"/>
          </a:p>
        </p:txBody>
      </p:sp>
      <p:sp>
        <p:nvSpPr>
          <p:cNvPr id="46" name="TextBox 39">
            <a:extLst>
              <a:ext uri="{FF2B5EF4-FFF2-40B4-BE49-F238E27FC236}">
                <a16:creationId xmlns:a16="http://schemas.microsoft.com/office/drawing/2014/main" xmlns="" id="{E083C269-80F4-4BD9-A4FD-4DBB22BB07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98484" y="4081016"/>
            <a:ext cx="25878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600" b="1" dirty="0"/>
              <a:t>b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xmlns="" id="{F7FEB73B-EE91-4A62-89AE-91AB404E45CB}"/>
              </a:ext>
            </a:extLst>
          </p:cNvPr>
          <p:cNvCxnSpPr>
            <a:stCxn id="25" idx="6"/>
            <a:endCxn id="44" idx="2"/>
          </p:cNvCxnSpPr>
          <p:nvPr/>
        </p:nvCxnSpPr>
        <p:spPr>
          <a:xfrm flipV="1">
            <a:off x="5933172" y="4355951"/>
            <a:ext cx="272098" cy="6821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5" name="Connector: Curved 54">
            <a:extLst>
              <a:ext uri="{FF2B5EF4-FFF2-40B4-BE49-F238E27FC236}">
                <a16:creationId xmlns:a16="http://schemas.microsoft.com/office/drawing/2014/main" xmlns="" id="{C7DE6FD3-8CC6-49C2-BED8-20B50D63C822}"/>
              </a:ext>
            </a:extLst>
          </p:cNvPr>
          <p:cNvCxnSpPr>
            <a:cxnSpLocks/>
            <a:stCxn id="40" idx="4"/>
            <a:endCxn id="28" idx="4"/>
          </p:cNvCxnSpPr>
          <p:nvPr/>
        </p:nvCxnSpPr>
        <p:spPr>
          <a:xfrm rot="5400000">
            <a:off x="10440483" y="3252571"/>
            <a:ext cx="16988" cy="1199612"/>
          </a:xfrm>
          <a:prstGeom prst="curvedConnector3">
            <a:avLst>
              <a:gd name="adj1" fmla="val 1445656"/>
            </a:avLst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xmlns="" id="{AE1FF61A-D12A-4A2B-A7C8-8BA109BD53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78207" y="3813677"/>
            <a:ext cx="30967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600" b="1" dirty="0"/>
              <a:t>a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xmlns="" id="{264AE9E5-BC12-4694-B484-12357F21D2EF}"/>
              </a:ext>
            </a:extLst>
          </p:cNvPr>
          <p:cNvSpPr/>
          <p:nvPr/>
        </p:nvSpPr>
        <p:spPr bwMode="auto">
          <a:xfrm>
            <a:off x="10773823" y="4707592"/>
            <a:ext cx="555625" cy="51435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b="1" dirty="0"/>
              <a:t>E</a:t>
            </a: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xmlns="" id="{0108902E-2A12-4CF0-89C8-F3B7742DFB30}"/>
              </a:ext>
            </a:extLst>
          </p:cNvPr>
          <p:cNvCxnSpPr>
            <a:stCxn id="40" idx="4"/>
            <a:endCxn id="61" idx="0"/>
          </p:cNvCxnSpPr>
          <p:nvPr/>
        </p:nvCxnSpPr>
        <p:spPr>
          <a:xfrm>
            <a:off x="11048783" y="3843883"/>
            <a:ext cx="2853" cy="863709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xmlns="" id="{E8ACD49B-25D5-4B27-A3A6-2CE85D5F6E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002204" y="4124268"/>
            <a:ext cx="30967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600" b="1" dirty="0"/>
              <a:t>b</a:t>
            </a:r>
          </a:p>
        </p:txBody>
      </p:sp>
      <p:graphicFrame>
        <p:nvGraphicFramePr>
          <p:cNvPr id="67" name="Table 66">
            <a:extLst>
              <a:ext uri="{FF2B5EF4-FFF2-40B4-BE49-F238E27FC236}">
                <a16:creationId xmlns:a16="http://schemas.microsoft.com/office/drawing/2014/main" xmlns="" id="{C463F0A1-2A41-4907-8B17-A2378F3C46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969402981"/>
              </p:ext>
            </p:extLst>
          </p:nvPr>
        </p:nvGraphicFramePr>
        <p:xfrm>
          <a:off x="8272037" y="476988"/>
          <a:ext cx="3361596" cy="23580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053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2053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12053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48609">
                <a:tc rowSpan="2">
                  <a:txBody>
                    <a:bodyPr/>
                    <a:lstStyle/>
                    <a:p>
                      <a:pPr algn="ctr"/>
                      <a:r>
                        <a:rPr lang="en-IN" sz="1800" b="1" dirty="0">
                          <a:solidFill>
                            <a:schemeClr val="tx1"/>
                          </a:solidFill>
                        </a:rPr>
                        <a:t>DFA  states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30" marB="4573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IN" sz="1800" b="1" dirty="0">
                          <a:solidFill>
                            <a:schemeClr val="tx1"/>
                          </a:solidFill>
                        </a:rPr>
                        <a:t>Input Symbols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30" marB="4573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48609">
                <a:tc vMerge="1"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1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30" marB="4573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1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30" marB="4573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06628">
                <a:tc>
                  <a:txBody>
                    <a:bodyPr/>
                    <a:lstStyle/>
                    <a:p>
                      <a:pPr algn="ctr"/>
                      <a:r>
                        <a:rPr lang="en-IN" sz="18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T="45730" marB="4573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T="45730" marB="4573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>
                          <a:solidFill>
                            <a:schemeClr val="tx1"/>
                          </a:solidFill>
                        </a:rPr>
                        <a:t>C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T="45730" marB="4573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06628">
                <a:tc>
                  <a:txBody>
                    <a:bodyPr/>
                    <a:lstStyle/>
                    <a:p>
                      <a:pPr algn="ctr"/>
                      <a:r>
                        <a:rPr lang="en-IN" sz="180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T="45730" marB="4573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T="45730" marB="4573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>
                          <a:solidFill>
                            <a:schemeClr val="tx1"/>
                          </a:solidFill>
                        </a:rPr>
                        <a:t>D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T="45730" marB="4573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06628">
                <a:tc>
                  <a:txBody>
                    <a:bodyPr/>
                    <a:lstStyle/>
                    <a:p>
                      <a:pPr algn="ctr"/>
                      <a:r>
                        <a:rPr lang="en-IN" sz="1800" dirty="0">
                          <a:solidFill>
                            <a:schemeClr val="tx1"/>
                          </a:solidFill>
                        </a:rPr>
                        <a:t>C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T="45730" marB="4573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 marT="45730" marB="4573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 marT="45730" marB="4573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06628">
                <a:tc>
                  <a:txBody>
                    <a:bodyPr/>
                    <a:lstStyle/>
                    <a:p>
                      <a:pPr algn="ctr"/>
                      <a:r>
                        <a:rPr lang="en-IN" sz="1800" dirty="0">
                          <a:solidFill>
                            <a:schemeClr val="tx1"/>
                          </a:solidFill>
                        </a:rPr>
                        <a:t>D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T="45730" marB="4573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 marT="45730" marB="4573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E</a:t>
                      </a:r>
                    </a:p>
                  </a:txBody>
                  <a:tcPr marT="45730" marB="4573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68" name="Arrow: Right 67">
            <a:extLst>
              <a:ext uri="{FF2B5EF4-FFF2-40B4-BE49-F238E27FC236}">
                <a16:creationId xmlns:a16="http://schemas.microsoft.com/office/drawing/2014/main" xmlns="" id="{E3F95C4B-2651-4A58-9FFF-C2A6339A5F9F}"/>
              </a:ext>
            </a:extLst>
          </p:cNvPr>
          <p:cNvSpPr/>
          <p:nvPr/>
        </p:nvSpPr>
        <p:spPr>
          <a:xfrm>
            <a:off x="7079749" y="4271687"/>
            <a:ext cx="833548" cy="17233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xmlns="" id="{ECC8F6D6-64D5-4EA3-9A6F-15577638B6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529" y="5580476"/>
            <a:ext cx="829467" cy="860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673427025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xmlns="" id="{26AEEFD8-6165-4E77-A76E-71008A3AF5F0}"/>
              </a:ext>
            </a:extLst>
          </p:cNvPr>
          <p:cNvSpPr txBox="1">
            <a:spLocks/>
          </p:cNvSpPr>
          <p:nvPr/>
        </p:nvSpPr>
        <p:spPr>
          <a:xfrm>
            <a:off x="642151" y="533400"/>
            <a:ext cx="7019278" cy="3017668"/>
          </a:xfrm>
          <a:prstGeom prst="rect">
            <a:avLst/>
          </a:prstGeom>
        </p:spPr>
        <p:txBody>
          <a:bodyPr/>
          <a:lstStyle>
            <a:lvl1pPr marL="182880" indent="-182880" algn="l" defTabSz="914400" rtl="0" eaLnBrk="1" latinLnBrk="0" hangingPunct="1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Font typeface="Arial" panose="020B0604020202020204" pitchFamily="34" charset="0"/>
              <a:buNone/>
            </a:pPr>
            <a:r>
              <a:rPr lang="en-IN" altLang="en-US" sz="1800" b="1" dirty="0"/>
              <a:t>Step 6: </a:t>
            </a:r>
            <a:r>
              <a:rPr lang="en-IN" altLang="en-US" sz="1800" dirty="0"/>
              <a:t>Compute Transition from </a:t>
            </a:r>
            <a:r>
              <a:rPr lang="en-IN" altLang="en-US" sz="1800" b="1" dirty="0"/>
              <a:t>state E</a:t>
            </a:r>
            <a:r>
              <a:rPr lang="en-IN" altLang="en-US" sz="1800" dirty="0"/>
              <a:t> on input symbol {</a:t>
            </a:r>
            <a:r>
              <a:rPr lang="en-IN" altLang="en-US" sz="1800" dirty="0" err="1"/>
              <a:t>a,b</a:t>
            </a:r>
            <a:r>
              <a:rPr lang="en-IN" altLang="en-US" sz="1800" dirty="0"/>
              <a:t>}</a:t>
            </a:r>
          </a:p>
          <a:p>
            <a:pPr algn="just">
              <a:buFont typeface="Arial" panose="020B0604020202020204" pitchFamily="34" charset="0"/>
              <a:buNone/>
            </a:pPr>
            <a:r>
              <a:rPr lang="en-IN" altLang="en-US" sz="1800" dirty="0"/>
              <a:t>			E = {1,2,4,5,6,7,10} </a:t>
            </a:r>
          </a:p>
          <a:p>
            <a:pPr algn="just">
              <a:buFont typeface="Arial" panose="020B0604020202020204" pitchFamily="34" charset="0"/>
              <a:buNone/>
            </a:pPr>
            <a:r>
              <a:rPr lang="en-IN" altLang="en-US" sz="1800" b="1" dirty="0"/>
              <a:t>Step 6.1: </a:t>
            </a:r>
            <a:r>
              <a:rPr lang="en-IN" altLang="en-US" sz="1800" i="1" dirty="0"/>
              <a:t>Compute</a:t>
            </a:r>
            <a:r>
              <a:rPr lang="en-IN" altLang="en-US" sz="1800" b="1" dirty="0"/>
              <a:t> </a:t>
            </a:r>
            <a:r>
              <a:rPr lang="el-GR" altLang="en-US" sz="1800" b="1" i="1" dirty="0"/>
              <a:t>ε</a:t>
            </a:r>
            <a:r>
              <a:rPr lang="en-IN" altLang="en-US" sz="1800" b="1" i="1" dirty="0"/>
              <a:t>-closure(move(</a:t>
            </a:r>
            <a:r>
              <a:rPr lang="en-IN" altLang="en-US" sz="1800" b="1" i="1" dirty="0" err="1"/>
              <a:t>E,a</a:t>
            </a:r>
            <a:r>
              <a:rPr lang="en-IN" altLang="en-US" sz="1800" b="1" i="1" dirty="0"/>
              <a:t>))</a:t>
            </a:r>
          </a:p>
          <a:p>
            <a:pPr algn="just">
              <a:buFont typeface="Arial" panose="020B0604020202020204" pitchFamily="34" charset="0"/>
              <a:buNone/>
            </a:pPr>
            <a:r>
              <a:rPr lang="en-IN" altLang="en-US" sz="1800" b="1" i="1" dirty="0"/>
              <a:t>	</a:t>
            </a:r>
            <a:r>
              <a:rPr lang="en-IN" altLang="en-US" sz="1800" dirty="0"/>
              <a:t>move(</a:t>
            </a:r>
            <a:r>
              <a:rPr lang="en-IN" altLang="en-US" sz="1800" dirty="0" err="1"/>
              <a:t>E,a</a:t>
            </a:r>
            <a:r>
              <a:rPr lang="en-IN" altLang="en-US" sz="1800" dirty="0"/>
              <a:t>) ={3,8}</a:t>
            </a:r>
          </a:p>
          <a:p>
            <a:pPr algn="just">
              <a:buFont typeface="Arial" panose="020B0604020202020204" pitchFamily="34" charset="0"/>
              <a:buNone/>
            </a:pPr>
            <a:r>
              <a:rPr lang="en-IN" altLang="en-US" sz="1800" dirty="0"/>
              <a:t>	</a:t>
            </a:r>
            <a:r>
              <a:rPr lang="el-GR" altLang="en-US" sz="1800" dirty="0"/>
              <a:t>ε</a:t>
            </a:r>
            <a:r>
              <a:rPr lang="en-IN" altLang="en-US" sz="1800" dirty="0"/>
              <a:t>-closure(move(</a:t>
            </a:r>
            <a:r>
              <a:rPr lang="en-IN" altLang="en-US" sz="1800" dirty="0" err="1"/>
              <a:t>E,a</a:t>
            </a:r>
            <a:r>
              <a:rPr lang="en-IN" altLang="en-US" sz="1800" dirty="0"/>
              <a:t>)) = </a:t>
            </a:r>
            <a:r>
              <a:rPr lang="el-GR" altLang="en-US" sz="1800" dirty="0"/>
              <a:t>ε</a:t>
            </a:r>
            <a:r>
              <a:rPr lang="en-IN" altLang="en-US" sz="1800" dirty="0"/>
              <a:t>-closure(3,8) = {3,8,6,7,1,2,4}</a:t>
            </a:r>
          </a:p>
          <a:p>
            <a:pPr algn="just">
              <a:buFont typeface="Arial" panose="020B0604020202020204" pitchFamily="34" charset="0"/>
              <a:buNone/>
            </a:pPr>
            <a:r>
              <a:rPr lang="en-IN" altLang="en-US" sz="1800" dirty="0"/>
              <a:t>	</a:t>
            </a:r>
            <a:r>
              <a:rPr lang="el-GR" altLang="en-US" sz="1800" dirty="0"/>
              <a:t>ε</a:t>
            </a:r>
            <a:r>
              <a:rPr lang="en-IN" altLang="en-US" sz="1800" dirty="0"/>
              <a:t>-closure(move(</a:t>
            </a:r>
            <a:r>
              <a:rPr lang="en-IN" altLang="en-US" sz="1800" dirty="0" err="1"/>
              <a:t>E,a</a:t>
            </a:r>
            <a:r>
              <a:rPr lang="en-IN" altLang="en-US" sz="1800" dirty="0"/>
              <a:t>)) ={1,2,3,4,6,7,8}  </a:t>
            </a:r>
            <a:r>
              <a:rPr lang="en-IN" altLang="en-US" sz="1800" dirty="0">
                <a:sym typeface="Wingdings" panose="05000000000000000000" pitchFamily="2" charset="2"/>
              </a:rPr>
              <a:t> </a:t>
            </a:r>
            <a:r>
              <a:rPr lang="en-IN" altLang="en-US" sz="1800" dirty="0"/>
              <a:t>existing state B</a:t>
            </a:r>
          </a:p>
          <a:p>
            <a:pPr algn="just">
              <a:buFont typeface="Arial" panose="020B0604020202020204" pitchFamily="34" charset="0"/>
              <a:buNone/>
            </a:pPr>
            <a:r>
              <a:rPr lang="en-IN" altLang="en-US" sz="1800" dirty="0"/>
              <a:t>	</a:t>
            </a:r>
            <a:r>
              <a:rPr lang="en-IN" altLang="en-US" sz="1800" dirty="0" err="1"/>
              <a:t>Dtran</a:t>
            </a:r>
            <a:r>
              <a:rPr lang="en-IN" altLang="en-US" sz="1800" dirty="0"/>
              <a:t>[</a:t>
            </a:r>
            <a:r>
              <a:rPr lang="en-IN" altLang="en-US" sz="1800" dirty="0" err="1"/>
              <a:t>E,a</a:t>
            </a:r>
            <a:r>
              <a:rPr lang="en-IN" altLang="en-US" sz="1800" dirty="0"/>
              <a:t>] = B</a:t>
            </a:r>
          </a:p>
          <a:p>
            <a:pPr algn="just">
              <a:buFont typeface="Arial" panose="020B0604020202020204" pitchFamily="34" charset="0"/>
              <a:buNone/>
            </a:pPr>
            <a:r>
              <a:rPr lang="en-IN" altLang="en-US" sz="1800" dirty="0"/>
              <a:t> </a:t>
            </a:r>
            <a:endParaRPr lang="en-US" altLang="en-US" sz="1800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xmlns="" id="{8C834CA5-B13A-4052-8173-5DF6AB34742E}"/>
              </a:ext>
            </a:extLst>
          </p:cNvPr>
          <p:cNvSpPr/>
          <p:nvPr/>
        </p:nvSpPr>
        <p:spPr bwMode="auto">
          <a:xfrm>
            <a:off x="3061444" y="3760903"/>
            <a:ext cx="555625" cy="51435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IN" sz="1200" b="1" dirty="0"/>
              <a:t>2</a:t>
            </a:r>
            <a:endParaRPr lang="en-US" sz="1200" b="1" dirty="0"/>
          </a:p>
        </p:txBody>
      </p:sp>
      <p:sp>
        <p:nvSpPr>
          <p:cNvPr id="4" name="TextBox 39">
            <a:extLst>
              <a:ext uri="{FF2B5EF4-FFF2-40B4-BE49-F238E27FC236}">
                <a16:creationId xmlns:a16="http://schemas.microsoft.com/office/drawing/2014/main" xmlns="" id="{B2A7C728-26DA-4BCA-A7B3-C1AD9C0B9B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23947" y="3729300"/>
            <a:ext cx="30967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600" b="1" dirty="0"/>
              <a:t>a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xmlns="" id="{DDBBAB4C-79FF-4B46-9520-D2217E5BFFEA}"/>
              </a:ext>
            </a:extLst>
          </p:cNvPr>
          <p:cNvSpPr/>
          <p:nvPr/>
        </p:nvSpPr>
        <p:spPr bwMode="auto">
          <a:xfrm>
            <a:off x="3058769" y="5327531"/>
            <a:ext cx="555625" cy="51435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b="1" dirty="0"/>
              <a:t>4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xmlns="" id="{9B1C8289-C8A8-41AE-838B-5D5FF6FE461B}"/>
              </a:ext>
            </a:extLst>
          </p:cNvPr>
          <p:cNvSpPr/>
          <p:nvPr/>
        </p:nvSpPr>
        <p:spPr bwMode="auto">
          <a:xfrm>
            <a:off x="4504625" y="3760903"/>
            <a:ext cx="555625" cy="51435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b="1" dirty="0"/>
              <a:t>3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xmlns="" id="{41E1136B-9787-4826-96C4-C5AEE0BA53B0}"/>
              </a:ext>
            </a:extLst>
          </p:cNvPr>
          <p:cNvSpPr/>
          <p:nvPr/>
        </p:nvSpPr>
        <p:spPr bwMode="auto">
          <a:xfrm>
            <a:off x="1889869" y="4543096"/>
            <a:ext cx="555625" cy="51435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IN" sz="1200" b="1" dirty="0"/>
              <a:t>1</a:t>
            </a:r>
            <a:endParaRPr lang="en-US" sz="1200" b="1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xmlns="" id="{3BFA75B1-F04F-470D-A202-0BB4CB1C74EB}"/>
              </a:ext>
            </a:extLst>
          </p:cNvPr>
          <p:cNvCxnSpPr>
            <a:stCxn id="7" idx="7"/>
            <a:endCxn id="3" idx="2"/>
          </p:cNvCxnSpPr>
          <p:nvPr/>
        </p:nvCxnSpPr>
        <p:spPr>
          <a:xfrm flipV="1">
            <a:off x="2364125" y="4018078"/>
            <a:ext cx="697319" cy="600343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xmlns="" id="{A5D757DB-D26D-46BC-B665-212CF4BE1C34}"/>
              </a:ext>
            </a:extLst>
          </p:cNvPr>
          <p:cNvCxnSpPr>
            <a:cxnSpLocks/>
            <a:stCxn id="6" idx="6"/>
          </p:cNvCxnSpPr>
          <p:nvPr/>
        </p:nvCxnSpPr>
        <p:spPr>
          <a:xfrm>
            <a:off x="5060250" y="4018078"/>
            <a:ext cx="720710" cy="600343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xmlns="" id="{DCCBDC29-5F8D-40D0-8A35-8538859F881C}"/>
              </a:ext>
            </a:extLst>
          </p:cNvPr>
          <p:cNvCxnSpPr>
            <a:cxnSpLocks/>
            <a:stCxn id="7" idx="5"/>
            <a:endCxn id="5" idx="2"/>
          </p:cNvCxnSpPr>
          <p:nvPr/>
        </p:nvCxnSpPr>
        <p:spPr>
          <a:xfrm>
            <a:off x="2364125" y="4982121"/>
            <a:ext cx="694644" cy="602585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1" name="TextBox 39">
            <a:extLst>
              <a:ext uri="{FF2B5EF4-FFF2-40B4-BE49-F238E27FC236}">
                <a16:creationId xmlns:a16="http://schemas.microsoft.com/office/drawing/2014/main" xmlns="" id="{CD90CA6F-4DF0-485A-972D-AC9D5BB36C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97724" y="4018078"/>
            <a:ext cx="30967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l-GR" sz="1600" b="1" dirty="0"/>
              <a:t>ε</a:t>
            </a:r>
            <a:endParaRPr lang="en-US" altLang="en-US" sz="1600" b="1" dirty="0"/>
          </a:p>
        </p:txBody>
      </p:sp>
      <p:sp>
        <p:nvSpPr>
          <p:cNvPr id="12" name="TextBox 39">
            <a:extLst>
              <a:ext uri="{FF2B5EF4-FFF2-40B4-BE49-F238E27FC236}">
                <a16:creationId xmlns:a16="http://schemas.microsoft.com/office/drawing/2014/main" xmlns="" id="{02E9A47A-44D1-44A4-9660-138CA369AC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93064" y="3940737"/>
            <a:ext cx="30967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l-GR" sz="1600" b="1" dirty="0"/>
              <a:t>ε</a:t>
            </a:r>
            <a:endParaRPr lang="en-US" altLang="en-US" sz="16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55219A1D-2350-4B9D-B965-C05A8F241C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97596" y="5200769"/>
            <a:ext cx="30967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l-GR" sz="1600" b="1" dirty="0"/>
              <a:t>ε</a:t>
            </a:r>
            <a:endParaRPr lang="en-US" altLang="en-US" sz="1600" b="1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xmlns="" id="{4750BB74-C8D1-43C5-A26E-1304C0A49E1D}"/>
              </a:ext>
            </a:extLst>
          </p:cNvPr>
          <p:cNvCxnSpPr/>
          <p:nvPr/>
        </p:nvCxnSpPr>
        <p:spPr bwMode="auto">
          <a:xfrm>
            <a:off x="1275553" y="4794093"/>
            <a:ext cx="61595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xmlns="" id="{D39CD08A-417A-405B-924A-2E271D1B6591}"/>
              </a:ext>
            </a:extLst>
          </p:cNvPr>
          <p:cNvSpPr/>
          <p:nvPr/>
        </p:nvSpPr>
        <p:spPr bwMode="auto">
          <a:xfrm>
            <a:off x="719928" y="4534121"/>
            <a:ext cx="555625" cy="51435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IN" sz="1200" b="1" dirty="0"/>
              <a:t>0</a:t>
            </a:r>
            <a:endParaRPr lang="en-US" sz="1200" b="1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xmlns="" id="{CD63CB09-FD0D-454E-9A5C-B05C0E2409B7}"/>
              </a:ext>
            </a:extLst>
          </p:cNvPr>
          <p:cNvCxnSpPr>
            <a:cxnSpLocks/>
          </p:cNvCxnSpPr>
          <p:nvPr/>
        </p:nvCxnSpPr>
        <p:spPr bwMode="auto">
          <a:xfrm>
            <a:off x="399495" y="4786706"/>
            <a:ext cx="322067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xmlns="" id="{117D742C-F3E8-4944-B985-8C3B55351AF5}"/>
              </a:ext>
            </a:extLst>
          </p:cNvPr>
          <p:cNvSpPr/>
          <p:nvPr/>
        </p:nvSpPr>
        <p:spPr bwMode="auto">
          <a:xfrm>
            <a:off x="5703610" y="4543096"/>
            <a:ext cx="555625" cy="51435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b="1" dirty="0"/>
              <a:t>6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xmlns="" id="{F8E3B415-B9F1-4A66-947E-468059364F88}"/>
              </a:ext>
            </a:extLst>
          </p:cNvPr>
          <p:cNvCxnSpPr/>
          <p:nvPr/>
        </p:nvCxnSpPr>
        <p:spPr bwMode="auto">
          <a:xfrm>
            <a:off x="6258954" y="4794093"/>
            <a:ext cx="61595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39">
            <a:extLst>
              <a:ext uri="{FF2B5EF4-FFF2-40B4-BE49-F238E27FC236}">
                <a16:creationId xmlns:a16="http://schemas.microsoft.com/office/drawing/2014/main" xmlns="" id="{8FAD58C1-7848-4FA6-BBAF-4C49A8E74F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09756" y="4527943"/>
            <a:ext cx="30967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l-GR" sz="1600" b="1" dirty="0"/>
              <a:t>ε</a:t>
            </a:r>
            <a:endParaRPr lang="en-US" altLang="en-US" sz="1600" b="1" dirty="0"/>
          </a:p>
        </p:txBody>
      </p:sp>
      <p:sp>
        <p:nvSpPr>
          <p:cNvPr id="20" name="TextBox 39">
            <a:extLst>
              <a:ext uri="{FF2B5EF4-FFF2-40B4-BE49-F238E27FC236}">
                <a16:creationId xmlns:a16="http://schemas.microsoft.com/office/drawing/2014/main" xmlns="" id="{06EBE1D0-0EFB-4056-B4DD-F3F9A763AE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43849" y="4527943"/>
            <a:ext cx="30967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l-GR" sz="1600" b="1" dirty="0"/>
              <a:t>ε</a:t>
            </a:r>
            <a:endParaRPr lang="en-US" altLang="en-US" sz="1600" b="1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xmlns="" id="{AAD78C7B-18BB-42CE-99F7-85E14F9A047E}"/>
              </a:ext>
            </a:extLst>
          </p:cNvPr>
          <p:cNvCxnSpPr/>
          <p:nvPr/>
        </p:nvCxnSpPr>
        <p:spPr bwMode="auto">
          <a:xfrm>
            <a:off x="3629841" y="3994951"/>
            <a:ext cx="862012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xmlns="" id="{CB2E938D-B9EA-4FFF-A836-D6CE6F4A00E7}"/>
              </a:ext>
            </a:extLst>
          </p:cNvPr>
          <p:cNvSpPr/>
          <p:nvPr/>
        </p:nvSpPr>
        <p:spPr bwMode="auto">
          <a:xfrm>
            <a:off x="6870268" y="4535036"/>
            <a:ext cx="555625" cy="51435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b="1" dirty="0"/>
              <a:t>7</a:t>
            </a:r>
          </a:p>
        </p:txBody>
      </p:sp>
      <p:cxnSp>
        <p:nvCxnSpPr>
          <p:cNvPr id="23" name="Connector: Curved 22">
            <a:extLst>
              <a:ext uri="{FF2B5EF4-FFF2-40B4-BE49-F238E27FC236}">
                <a16:creationId xmlns:a16="http://schemas.microsoft.com/office/drawing/2014/main" xmlns="" id="{1EB0BD8A-FC65-4AF9-A99A-32372B1F7014}"/>
              </a:ext>
            </a:extLst>
          </p:cNvPr>
          <p:cNvCxnSpPr/>
          <p:nvPr/>
        </p:nvCxnSpPr>
        <p:spPr>
          <a:xfrm rot="5400000" flipH="1" flipV="1">
            <a:off x="4081922" y="1964800"/>
            <a:ext cx="6178" cy="6181873"/>
          </a:xfrm>
          <a:prstGeom prst="curvedConnector3">
            <a:avLst>
              <a:gd name="adj1" fmla="val -17782713"/>
            </a:avLst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4" name="TextBox 39">
            <a:extLst>
              <a:ext uri="{FF2B5EF4-FFF2-40B4-BE49-F238E27FC236}">
                <a16:creationId xmlns:a16="http://schemas.microsoft.com/office/drawing/2014/main" xmlns="" id="{3F2719D8-C47F-48B9-893A-822D719C9E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23947" y="6114934"/>
            <a:ext cx="30967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l-GR" sz="1600" b="1" dirty="0"/>
              <a:t>ε</a:t>
            </a:r>
            <a:endParaRPr lang="en-US" altLang="en-US" sz="1600" b="1" dirty="0"/>
          </a:p>
        </p:txBody>
      </p:sp>
      <p:sp>
        <p:nvSpPr>
          <p:cNvPr id="25" name="TextBox 39">
            <a:extLst>
              <a:ext uri="{FF2B5EF4-FFF2-40B4-BE49-F238E27FC236}">
                <a16:creationId xmlns:a16="http://schemas.microsoft.com/office/drawing/2014/main" xmlns="" id="{B579B5E9-E37C-427F-BF59-364AC9D468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36598" y="4475228"/>
            <a:ext cx="30967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600" b="1" dirty="0"/>
              <a:t>a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xmlns="" id="{2792D471-2D68-42FA-B1F6-E9BC5170B79B}"/>
              </a:ext>
            </a:extLst>
          </p:cNvPr>
          <p:cNvSpPr/>
          <p:nvPr/>
        </p:nvSpPr>
        <p:spPr bwMode="auto">
          <a:xfrm>
            <a:off x="7650367" y="4543096"/>
            <a:ext cx="555625" cy="51435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b="1" dirty="0"/>
              <a:t>8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xmlns="" id="{694F085E-5860-44D9-8BB8-79EE2B2E48A8}"/>
              </a:ext>
            </a:extLst>
          </p:cNvPr>
          <p:cNvCxnSpPr>
            <a:stCxn id="22" idx="6"/>
            <a:endCxn id="26" idx="2"/>
          </p:cNvCxnSpPr>
          <p:nvPr/>
        </p:nvCxnSpPr>
        <p:spPr>
          <a:xfrm>
            <a:off x="7425893" y="4792211"/>
            <a:ext cx="224474" cy="80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xmlns="" id="{D8782C8C-7F80-4CA2-9459-9864AF771CE7}"/>
              </a:ext>
            </a:extLst>
          </p:cNvPr>
          <p:cNvSpPr/>
          <p:nvPr/>
        </p:nvSpPr>
        <p:spPr bwMode="auto">
          <a:xfrm>
            <a:off x="8938241" y="4543096"/>
            <a:ext cx="555625" cy="51435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b="1" dirty="0"/>
              <a:t>A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xmlns="" id="{15174570-3068-41A7-9B53-CD99A8E225AF}"/>
              </a:ext>
            </a:extLst>
          </p:cNvPr>
          <p:cNvCxnSpPr>
            <a:cxnSpLocks/>
          </p:cNvCxnSpPr>
          <p:nvPr/>
        </p:nvCxnSpPr>
        <p:spPr bwMode="auto">
          <a:xfrm>
            <a:off x="8650592" y="4783049"/>
            <a:ext cx="29468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xmlns="" id="{0BE36614-B270-480E-AFF7-F4BA37A6DDA1}"/>
              </a:ext>
            </a:extLst>
          </p:cNvPr>
          <p:cNvSpPr/>
          <p:nvPr/>
        </p:nvSpPr>
        <p:spPr bwMode="auto">
          <a:xfrm>
            <a:off x="9581308" y="3830851"/>
            <a:ext cx="555625" cy="51435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b="1" dirty="0"/>
              <a:t>B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xmlns="" id="{9FC954A3-5733-40EA-B76F-437E1387A822}"/>
              </a:ext>
            </a:extLst>
          </p:cNvPr>
          <p:cNvCxnSpPr>
            <a:stCxn id="28" idx="7"/>
            <a:endCxn id="30" idx="3"/>
          </p:cNvCxnSpPr>
          <p:nvPr/>
        </p:nvCxnSpPr>
        <p:spPr>
          <a:xfrm flipV="1">
            <a:off x="9412497" y="4269876"/>
            <a:ext cx="250180" cy="348545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xmlns="" id="{325BF7A9-BAF3-4E1B-8679-487ECBE11268}"/>
              </a:ext>
            </a:extLst>
          </p:cNvPr>
          <p:cNvSpPr/>
          <p:nvPr/>
        </p:nvSpPr>
        <p:spPr bwMode="auto">
          <a:xfrm>
            <a:off x="9582137" y="5070356"/>
            <a:ext cx="555625" cy="51435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b="1" dirty="0"/>
              <a:t>C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xmlns="" id="{20656951-DBD3-4EE9-A906-941D1E8045C9}"/>
              </a:ext>
            </a:extLst>
          </p:cNvPr>
          <p:cNvCxnSpPr>
            <a:stCxn id="28" idx="5"/>
            <a:endCxn id="32" idx="2"/>
          </p:cNvCxnSpPr>
          <p:nvPr/>
        </p:nvCxnSpPr>
        <p:spPr>
          <a:xfrm>
            <a:off x="9412497" y="4982121"/>
            <a:ext cx="169640" cy="345410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4" name="Connector: Curved 33">
            <a:extLst>
              <a:ext uri="{FF2B5EF4-FFF2-40B4-BE49-F238E27FC236}">
                <a16:creationId xmlns:a16="http://schemas.microsoft.com/office/drawing/2014/main" xmlns="" id="{5696461A-7ED3-48BB-A0A8-0181DFEC229A}"/>
              </a:ext>
            </a:extLst>
          </p:cNvPr>
          <p:cNvCxnSpPr>
            <a:cxnSpLocks/>
            <a:stCxn id="30" idx="2"/>
            <a:endCxn id="30" idx="0"/>
          </p:cNvCxnSpPr>
          <p:nvPr/>
        </p:nvCxnSpPr>
        <p:spPr>
          <a:xfrm rot="10800000" flipH="1">
            <a:off x="9581307" y="3830852"/>
            <a:ext cx="277813" cy="257175"/>
          </a:xfrm>
          <a:prstGeom prst="curvedConnector4">
            <a:avLst>
              <a:gd name="adj1" fmla="val -82286"/>
              <a:gd name="adj2" fmla="val 188889"/>
            </a:avLst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xmlns="" id="{AE50D856-F2E2-474F-83D6-39BB51B57F95}"/>
              </a:ext>
            </a:extLst>
          </p:cNvPr>
          <p:cNvCxnSpPr>
            <a:cxnSpLocks/>
            <a:stCxn id="32" idx="0"/>
            <a:endCxn id="30" idx="4"/>
          </p:cNvCxnSpPr>
          <p:nvPr/>
        </p:nvCxnSpPr>
        <p:spPr>
          <a:xfrm flipH="1" flipV="1">
            <a:off x="9859121" y="4345201"/>
            <a:ext cx="829" cy="725155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DA032D01-0C21-4619-8D1C-BEA4D2BC3C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13284" y="4543096"/>
            <a:ext cx="30967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600" b="1" dirty="0"/>
              <a:t>a</a:t>
            </a:r>
          </a:p>
        </p:txBody>
      </p:sp>
      <p:cxnSp>
        <p:nvCxnSpPr>
          <p:cNvPr id="37" name="Connector: Curved 36">
            <a:extLst>
              <a:ext uri="{FF2B5EF4-FFF2-40B4-BE49-F238E27FC236}">
                <a16:creationId xmlns:a16="http://schemas.microsoft.com/office/drawing/2014/main" xmlns="" id="{CACA4505-FB38-4912-A246-9004720FEABD}"/>
              </a:ext>
            </a:extLst>
          </p:cNvPr>
          <p:cNvCxnSpPr>
            <a:cxnSpLocks/>
            <a:stCxn id="32" idx="3"/>
            <a:endCxn id="32" idx="5"/>
          </p:cNvCxnSpPr>
          <p:nvPr/>
        </p:nvCxnSpPr>
        <p:spPr>
          <a:xfrm rot="16200000" flipH="1">
            <a:off x="9859949" y="5312937"/>
            <a:ext cx="12700" cy="392887"/>
          </a:xfrm>
          <a:prstGeom prst="curvedConnector3">
            <a:avLst>
              <a:gd name="adj1" fmla="val 2393110"/>
            </a:avLst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21382A5E-E197-442B-AF88-715B007602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11461" y="5779128"/>
            <a:ext cx="30967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600" b="1" dirty="0"/>
              <a:t>b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D1118584-8AD8-4C7D-9EBC-A2026FDE10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81701" y="3378916"/>
            <a:ext cx="30967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600" b="1" dirty="0"/>
              <a:t>a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xmlns="" id="{0B293096-ACAB-4339-BA31-1919B0F75340}"/>
              </a:ext>
            </a:extLst>
          </p:cNvPr>
          <p:cNvSpPr/>
          <p:nvPr/>
        </p:nvSpPr>
        <p:spPr bwMode="auto">
          <a:xfrm>
            <a:off x="10404629" y="3828061"/>
            <a:ext cx="555625" cy="51435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b="1" dirty="0"/>
              <a:t>D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xmlns="" id="{14A1E7A0-8966-4E68-AF05-DCB3C514F4D5}"/>
              </a:ext>
            </a:extLst>
          </p:cNvPr>
          <p:cNvCxnSpPr>
            <a:cxnSpLocks/>
            <a:stCxn id="30" idx="6"/>
            <a:endCxn id="40" idx="2"/>
          </p:cNvCxnSpPr>
          <p:nvPr/>
        </p:nvCxnSpPr>
        <p:spPr>
          <a:xfrm flipV="1">
            <a:off x="10136933" y="4085236"/>
            <a:ext cx="267696" cy="2790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E7868C54-F695-4E35-99B7-E0D4757873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87944" y="3809298"/>
            <a:ext cx="30967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600" b="1" dirty="0"/>
              <a:t>b</a:t>
            </a:r>
          </a:p>
        </p:txBody>
      </p:sp>
      <p:cxnSp>
        <p:nvCxnSpPr>
          <p:cNvPr id="43" name="Connector: Curved 42">
            <a:extLst>
              <a:ext uri="{FF2B5EF4-FFF2-40B4-BE49-F238E27FC236}">
                <a16:creationId xmlns:a16="http://schemas.microsoft.com/office/drawing/2014/main" xmlns="" id="{C588C7F8-87AC-41EB-933A-441AD4944097}"/>
              </a:ext>
            </a:extLst>
          </p:cNvPr>
          <p:cNvCxnSpPr>
            <a:stCxn id="40" idx="4"/>
            <a:endCxn id="30" idx="4"/>
          </p:cNvCxnSpPr>
          <p:nvPr/>
        </p:nvCxnSpPr>
        <p:spPr>
          <a:xfrm rot="5400000">
            <a:off x="10269387" y="3932146"/>
            <a:ext cx="2790" cy="823321"/>
          </a:xfrm>
          <a:prstGeom prst="curvedConnector3">
            <a:avLst>
              <a:gd name="adj1" fmla="val 8293548"/>
            </a:avLst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xmlns="" id="{69BD718B-A5F2-4C58-8580-3558C13378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06614" y="4285920"/>
            <a:ext cx="30967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600" b="1" dirty="0"/>
              <a:t>a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9A305A54-6607-4C98-9B2E-6C5E2B554E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81701" y="4245893"/>
            <a:ext cx="30967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600" b="1" dirty="0"/>
              <a:t>a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xmlns="" id="{8BCAA020-9D06-4504-88FC-0789B1466C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72451" y="5016095"/>
            <a:ext cx="30967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600" b="1" dirty="0"/>
              <a:t>b</a:t>
            </a:r>
          </a:p>
        </p:txBody>
      </p:sp>
      <p:sp>
        <p:nvSpPr>
          <p:cNvPr id="47" name="Arrow: Right 46">
            <a:extLst>
              <a:ext uri="{FF2B5EF4-FFF2-40B4-BE49-F238E27FC236}">
                <a16:creationId xmlns:a16="http://schemas.microsoft.com/office/drawing/2014/main" xmlns="" id="{174AEAF5-0BCA-40A8-84B0-8DB2230B4D39}"/>
              </a:ext>
            </a:extLst>
          </p:cNvPr>
          <p:cNvSpPr/>
          <p:nvPr/>
        </p:nvSpPr>
        <p:spPr>
          <a:xfrm>
            <a:off x="8317966" y="4670128"/>
            <a:ext cx="235115" cy="28730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aphicFrame>
        <p:nvGraphicFramePr>
          <p:cNvPr id="48" name="Table 47">
            <a:extLst>
              <a:ext uri="{FF2B5EF4-FFF2-40B4-BE49-F238E27FC236}">
                <a16:creationId xmlns:a16="http://schemas.microsoft.com/office/drawing/2014/main" xmlns="" id="{DFEE7CE3-CFDC-47C4-BF76-EB80A12F51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012911635"/>
              </p:ext>
            </p:extLst>
          </p:nvPr>
        </p:nvGraphicFramePr>
        <p:xfrm>
          <a:off x="8272037" y="476988"/>
          <a:ext cx="3361596" cy="27647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053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2053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12053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48609">
                <a:tc rowSpan="2">
                  <a:txBody>
                    <a:bodyPr/>
                    <a:lstStyle/>
                    <a:p>
                      <a:pPr algn="ctr"/>
                      <a:r>
                        <a:rPr lang="en-IN" sz="1800" b="1" dirty="0">
                          <a:solidFill>
                            <a:schemeClr val="tx1"/>
                          </a:solidFill>
                        </a:rPr>
                        <a:t>DFA  states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30" marB="4573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IN" sz="1800" b="1" dirty="0">
                          <a:solidFill>
                            <a:schemeClr val="tx1"/>
                          </a:solidFill>
                        </a:rPr>
                        <a:t>Input Symbols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30" marB="4573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48609">
                <a:tc vMerge="1"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1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30" marB="4573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1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30" marB="4573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06628">
                <a:tc>
                  <a:txBody>
                    <a:bodyPr/>
                    <a:lstStyle/>
                    <a:p>
                      <a:pPr algn="ctr"/>
                      <a:r>
                        <a:rPr lang="en-IN" sz="18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T="45730" marB="4573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T="45730" marB="4573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>
                          <a:solidFill>
                            <a:schemeClr val="tx1"/>
                          </a:solidFill>
                        </a:rPr>
                        <a:t>C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T="45730" marB="4573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06628">
                <a:tc>
                  <a:txBody>
                    <a:bodyPr/>
                    <a:lstStyle/>
                    <a:p>
                      <a:pPr algn="ctr"/>
                      <a:r>
                        <a:rPr lang="en-IN" sz="180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T="45730" marB="4573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T="45730" marB="4573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>
                          <a:solidFill>
                            <a:schemeClr val="tx1"/>
                          </a:solidFill>
                        </a:rPr>
                        <a:t>D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T="45730" marB="4573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06628">
                <a:tc>
                  <a:txBody>
                    <a:bodyPr/>
                    <a:lstStyle/>
                    <a:p>
                      <a:pPr algn="ctr"/>
                      <a:r>
                        <a:rPr lang="en-IN" sz="1800" dirty="0">
                          <a:solidFill>
                            <a:schemeClr val="tx1"/>
                          </a:solidFill>
                        </a:rPr>
                        <a:t>C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T="45730" marB="4573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 marT="45730" marB="4573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 marT="45730" marB="4573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06628">
                <a:tc>
                  <a:txBody>
                    <a:bodyPr/>
                    <a:lstStyle/>
                    <a:p>
                      <a:pPr algn="ctr"/>
                      <a:r>
                        <a:rPr lang="en-IN" sz="1800" dirty="0">
                          <a:solidFill>
                            <a:schemeClr val="tx1"/>
                          </a:solidFill>
                        </a:rPr>
                        <a:t>D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T="45730" marB="4573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 marT="45730" marB="4573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E</a:t>
                      </a:r>
                    </a:p>
                  </a:txBody>
                  <a:tcPr marT="45730" marB="4573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06628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E</a:t>
                      </a:r>
                    </a:p>
                  </a:txBody>
                  <a:tcPr marT="45730" marB="4573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 marT="45730" marB="4573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T="45730" marB="4573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412755925"/>
                  </a:ext>
                </a:extLst>
              </a:tr>
            </a:tbl>
          </a:graphicData>
        </a:graphic>
      </p:graphicFrame>
      <p:sp>
        <p:nvSpPr>
          <p:cNvPr id="49" name="Oval 48">
            <a:extLst>
              <a:ext uri="{FF2B5EF4-FFF2-40B4-BE49-F238E27FC236}">
                <a16:creationId xmlns:a16="http://schemas.microsoft.com/office/drawing/2014/main" xmlns="" id="{40FF3ACF-C68F-4C39-B031-B05EF8F70603}"/>
              </a:ext>
            </a:extLst>
          </p:cNvPr>
          <p:cNvSpPr/>
          <p:nvPr/>
        </p:nvSpPr>
        <p:spPr bwMode="auto">
          <a:xfrm>
            <a:off x="10411638" y="5070356"/>
            <a:ext cx="555625" cy="508768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b="1" dirty="0"/>
              <a:t>E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xmlns="" id="{B190453F-D6C7-41B3-9849-F1B342FCAE6E}"/>
              </a:ext>
            </a:extLst>
          </p:cNvPr>
          <p:cNvCxnSpPr>
            <a:cxnSpLocks/>
            <a:stCxn id="40" idx="4"/>
            <a:endCxn id="49" idx="0"/>
          </p:cNvCxnSpPr>
          <p:nvPr/>
        </p:nvCxnSpPr>
        <p:spPr>
          <a:xfrm>
            <a:off x="10682442" y="4342411"/>
            <a:ext cx="7009" cy="727945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xmlns="" id="{84EEA945-8BB1-4F39-AD43-D777BC3921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40019" y="4608610"/>
            <a:ext cx="30967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600" b="1" dirty="0"/>
              <a:t>b</a:t>
            </a:r>
          </a:p>
        </p:txBody>
      </p:sp>
      <p:cxnSp>
        <p:nvCxnSpPr>
          <p:cNvPr id="54" name="Connector: Curved 53">
            <a:extLst>
              <a:ext uri="{FF2B5EF4-FFF2-40B4-BE49-F238E27FC236}">
                <a16:creationId xmlns:a16="http://schemas.microsoft.com/office/drawing/2014/main" xmlns="" id="{BD3C3FF7-010F-4F90-9CAA-8052564E969A}"/>
              </a:ext>
            </a:extLst>
          </p:cNvPr>
          <p:cNvCxnSpPr>
            <a:stCxn id="49" idx="6"/>
            <a:endCxn id="30" idx="0"/>
          </p:cNvCxnSpPr>
          <p:nvPr/>
        </p:nvCxnSpPr>
        <p:spPr>
          <a:xfrm flipH="1" flipV="1">
            <a:off x="9859121" y="3830851"/>
            <a:ext cx="1108142" cy="1493889"/>
          </a:xfrm>
          <a:prstGeom prst="curvedConnector4">
            <a:avLst>
              <a:gd name="adj1" fmla="val -43061"/>
              <a:gd name="adj2" fmla="val 12243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xmlns="" id="{CC9B2A82-884A-4429-8597-16C6806A2B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63707" y="3591626"/>
            <a:ext cx="23782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600" b="1" dirty="0"/>
              <a:t>b</a:t>
            </a: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xmlns="" id="{210725F6-065B-4268-91FB-2FFD970659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529" y="5580476"/>
            <a:ext cx="829467" cy="860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66050027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xmlns="" id="{3C01030F-40BC-4406-96A4-16542AC9CF10}"/>
              </a:ext>
            </a:extLst>
          </p:cNvPr>
          <p:cNvSpPr txBox="1">
            <a:spLocks/>
          </p:cNvSpPr>
          <p:nvPr/>
        </p:nvSpPr>
        <p:spPr>
          <a:xfrm>
            <a:off x="572610" y="643631"/>
            <a:ext cx="7728012" cy="2241612"/>
          </a:xfrm>
          <a:prstGeom prst="rect">
            <a:avLst/>
          </a:prstGeom>
        </p:spPr>
        <p:txBody>
          <a:bodyPr/>
          <a:lstStyle>
            <a:lvl1pPr marL="182880" indent="-182880" algn="l" defTabSz="914400" rtl="0" eaLnBrk="1" latinLnBrk="0" hangingPunct="1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Font typeface="Arial" panose="020B0604020202020204" pitchFamily="34" charset="0"/>
              <a:buNone/>
            </a:pPr>
            <a:r>
              <a:rPr lang="en-IN" altLang="en-US" sz="1800" b="1" dirty="0"/>
              <a:t>Step 6.2: </a:t>
            </a:r>
            <a:r>
              <a:rPr lang="en-IN" altLang="en-US" sz="1800" i="1" dirty="0"/>
              <a:t>Compute</a:t>
            </a:r>
            <a:r>
              <a:rPr lang="en-IN" altLang="en-US" sz="1800" b="1" dirty="0"/>
              <a:t> </a:t>
            </a:r>
            <a:r>
              <a:rPr lang="el-GR" altLang="en-US" sz="1800" b="1" i="1" dirty="0"/>
              <a:t>ε</a:t>
            </a:r>
            <a:r>
              <a:rPr lang="en-IN" altLang="en-US" sz="1800" b="1" i="1" dirty="0"/>
              <a:t>-closure(move(</a:t>
            </a:r>
            <a:r>
              <a:rPr lang="en-IN" altLang="en-US" sz="1800" b="1" i="1" dirty="0" err="1"/>
              <a:t>E,b</a:t>
            </a:r>
            <a:r>
              <a:rPr lang="en-IN" altLang="en-US" sz="1800" b="1" i="1" dirty="0"/>
              <a:t>))</a:t>
            </a:r>
          </a:p>
          <a:p>
            <a:pPr algn="just">
              <a:buFont typeface="Arial" panose="020B0604020202020204" pitchFamily="34" charset="0"/>
              <a:buNone/>
            </a:pPr>
            <a:r>
              <a:rPr lang="en-IN" altLang="en-US" sz="1800" b="1" i="1" dirty="0"/>
              <a:t>	</a:t>
            </a:r>
            <a:r>
              <a:rPr lang="en-IN" altLang="en-US" sz="1800" dirty="0"/>
              <a:t>move(</a:t>
            </a:r>
            <a:r>
              <a:rPr lang="en-IN" altLang="en-US" sz="1800" dirty="0" err="1"/>
              <a:t>E,b</a:t>
            </a:r>
            <a:r>
              <a:rPr lang="en-IN" altLang="en-US" sz="1800" dirty="0"/>
              <a:t>) ={5}</a:t>
            </a:r>
          </a:p>
          <a:p>
            <a:pPr algn="just">
              <a:buFont typeface="Arial" panose="020B0604020202020204" pitchFamily="34" charset="0"/>
              <a:buNone/>
            </a:pPr>
            <a:r>
              <a:rPr lang="en-IN" altLang="en-US" sz="1800" dirty="0"/>
              <a:t>	</a:t>
            </a:r>
            <a:r>
              <a:rPr lang="el-GR" altLang="en-US" sz="1800" dirty="0"/>
              <a:t>ε</a:t>
            </a:r>
            <a:r>
              <a:rPr lang="en-IN" altLang="en-US" sz="1800" dirty="0"/>
              <a:t>-closure(move(</a:t>
            </a:r>
            <a:r>
              <a:rPr lang="en-IN" altLang="en-US" sz="1800" dirty="0" err="1"/>
              <a:t>E,b</a:t>
            </a:r>
            <a:r>
              <a:rPr lang="en-IN" altLang="en-US" sz="1800" dirty="0"/>
              <a:t>)) = </a:t>
            </a:r>
            <a:r>
              <a:rPr lang="el-GR" altLang="en-US" sz="1800" dirty="0"/>
              <a:t>ε</a:t>
            </a:r>
            <a:r>
              <a:rPr lang="en-IN" altLang="en-US" sz="1800" dirty="0"/>
              <a:t>-closure(5) = {5,6,7,1,2,4}</a:t>
            </a:r>
          </a:p>
          <a:p>
            <a:pPr algn="just">
              <a:buFont typeface="Arial" panose="020B0604020202020204" pitchFamily="34" charset="0"/>
              <a:buNone/>
            </a:pPr>
            <a:r>
              <a:rPr lang="en-IN" altLang="en-US" sz="1800" dirty="0"/>
              <a:t>	</a:t>
            </a:r>
            <a:r>
              <a:rPr lang="el-GR" altLang="en-US" sz="1800" dirty="0"/>
              <a:t>ε</a:t>
            </a:r>
            <a:r>
              <a:rPr lang="en-IN" altLang="en-US" sz="1800" dirty="0"/>
              <a:t>-closure(move(</a:t>
            </a:r>
            <a:r>
              <a:rPr lang="en-IN" altLang="en-US" sz="1800" dirty="0" err="1"/>
              <a:t>E,b</a:t>
            </a:r>
            <a:r>
              <a:rPr lang="en-IN" altLang="en-US" sz="1800" dirty="0"/>
              <a:t>)) ={1,2,4,5,6,7} </a:t>
            </a:r>
            <a:r>
              <a:rPr lang="en-IN" altLang="en-US" sz="1800" dirty="0">
                <a:sym typeface="Wingdings" panose="05000000000000000000" pitchFamily="2" charset="2"/>
              </a:rPr>
              <a:t></a:t>
            </a:r>
            <a:r>
              <a:rPr lang="en-IN" altLang="en-US" sz="1800" dirty="0"/>
              <a:t>existing state</a:t>
            </a:r>
          </a:p>
          <a:p>
            <a:pPr algn="just">
              <a:buFont typeface="Arial" panose="020B0604020202020204" pitchFamily="34" charset="0"/>
              <a:buNone/>
            </a:pPr>
            <a:r>
              <a:rPr lang="en-IN" altLang="en-US" sz="1800" dirty="0"/>
              <a:t>	</a:t>
            </a:r>
            <a:r>
              <a:rPr lang="en-IN" altLang="en-US" sz="1800" dirty="0" err="1"/>
              <a:t>Dtran</a:t>
            </a:r>
            <a:r>
              <a:rPr lang="en-IN" altLang="en-US" sz="1800" dirty="0"/>
              <a:t>[</a:t>
            </a:r>
            <a:r>
              <a:rPr lang="en-IN" altLang="en-US" sz="1800" dirty="0" err="1"/>
              <a:t>E,b</a:t>
            </a:r>
            <a:r>
              <a:rPr lang="en-IN" altLang="en-US" sz="1800" dirty="0"/>
              <a:t>]= C </a:t>
            </a:r>
            <a:endParaRPr lang="en-US" altLang="en-US" sz="1800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xmlns="" id="{78EF9569-CC18-4E3A-B9B0-4A4CE0AF3841}"/>
              </a:ext>
            </a:extLst>
          </p:cNvPr>
          <p:cNvSpPr/>
          <p:nvPr/>
        </p:nvSpPr>
        <p:spPr bwMode="auto">
          <a:xfrm>
            <a:off x="2865584" y="3436603"/>
            <a:ext cx="555625" cy="51435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IN" sz="1200" b="1" dirty="0"/>
              <a:t>2</a:t>
            </a:r>
            <a:endParaRPr lang="en-US" sz="1200" b="1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xmlns="" id="{FC00BB88-F17C-41E6-BA43-3B91CE49FAE6}"/>
              </a:ext>
            </a:extLst>
          </p:cNvPr>
          <p:cNvSpPr/>
          <p:nvPr/>
        </p:nvSpPr>
        <p:spPr bwMode="auto">
          <a:xfrm>
            <a:off x="2863171" y="4718261"/>
            <a:ext cx="555625" cy="51435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b="1" dirty="0"/>
              <a:t>4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xmlns="" id="{B79EC345-1D2A-4BEB-AA9E-58F30D54D57B}"/>
              </a:ext>
            </a:extLst>
          </p:cNvPr>
          <p:cNvCxnSpPr>
            <a:cxnSpLocks/>
          </p:cNvCxnSpPr>
          <p:nvPr/>
        </p:nvCxnSpPr>
        <p:spPr bwMode="auto">
          <a:xfrm>
            <a:off x="3409417" y="4966984"/>
            <a:ext cx="42063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39">
            <a:extLst>
              <a:ext uri="{FF2B5EF4-FFF2-40B4-BE49-F238E27FC236}">
                <a16:creationId xmlns:a16="http://schemas.microsoft.com/office/drawing/2014/main" xmlns="" id="{FBB06515-2AB8-4DD1-800F-998FEE28A0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64894" y="4903979"/>
            <a:ext cx="30967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600" b="1" dirty="0"/>
              <a:t>b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xmlns="" id="{09F1F546-D3F3-43BA-AFC7-9E9799CF120C}"/>
              </a:ext>
            </a:extLst>
          </p:cNvPr>
          <p:cNvSpPr/>
          <p:nvPr/>
        </p:nvSpPr>
        <p:spPr bwMode="auto">
          <a:xfrm>
            <a:off x="3817628" y="4707592"/>
            <a:ext cx="555625" cy="51435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b="1" dirty="0"/>
              <a:t>5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xmlns="" id="{9ABB9D6D-F36D-486A-A008-6FCBACE40807}"/>
              </a:ext>
            </a:extLst>
          </p:cNvPr>
          <p:cNvSpPr/>
          <p:nvPr/>
        </p:nvSpPr>
        <p:spPr bwMode="auto">
          <a:xfrm>
            <a:off x="2191710" y="4100627"/>
            <a:ext cx="555625" cy="51435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IN" sz="1200" b="1" dirty="0"/>
              <a:t>1</a:t>
            </a:r>
            <a:endParaRPr lang="en-US" sz="1200" b="1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xmlns="" id="{3FCD3FD9-4B84-4718-8122-4BCCC2522533}"/>
              </a:ext>
            </a:extLst>
          </p:cNvPr>
          <p:cNvCxnSpPr>
            <a:cxnSpLocks/>
            <a:stCxn id="8" idx="7"/>
            <a:endCxn id="3" idx="3"/>
          </p:cNvCxnSpPr>
          <p:nvPr/>
        </p:nvCxnSpPr>
        <p:spPr>
          <a:xfrm flipV="1">
            <a:off x="2665966" y="3875628"/>
            <a:ext cx="280987" cy="300324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xmlns="" id="{0AABDC3D-65B7-4A4B-A3AB-E1DC581AB70E}"/>
              </a:ext>
            </a:extLst>
          </p:cNvPr>
          <p:cNvCxnSpPr>
            <a:cxnSpLocks/>
            <a:stCxn id="8" idx="5"/>
            <a:endCxn id="4" idx="1"/>
          </p:cNvCxnSpPr>
          <p:nvPr/>
        </p:nvCxnSpPr>
        <p:spPr>
          <a:xfrm>
            <a:off x="2665966" y="4539652"/>
            <a:ext cx="278574" cy="253934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xmlns="" id="{1C6E1AFE-6617-4B82-869B-092CB0F11750}"/>
              </a:ext>
            </a:extLst>
          </p:cNvPr>
          <p:cNvCxnSpPr>
            <a:cxnSpLocks/>
            <a:stCxn id="7" idx="6"/>
            <a:endCxn id="18" idx="4"/>
          </p:cNvCxnSpPr>
          <p:nvPr/>
        </p:nvCxnSpPr>
        <p:spPr>
          <a:xfrm flipV="1">
            <a:off x="4373253" y="4619947"/>
            <a:ext cx="376359" cy="344820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2" name="TextBox 39">
            <a:extLst>
              <a:ext uri="{FF2B5EF4-FFF2-40B4-BE49-F238E27FC236}">
                <a16:creationId xmlns:a16="http://schemas.microsoft.com/office/drawing/2014/main" xmlns="" id="{8D14818B-CF72-44BE-9519-D64687E2E3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567" y="3789407"/>
            <a:ext cx="30967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l-GR" sz="1600" b="1" dirty="0"/>
              <a:t>ε</a:t>
            </a:r>
            <a:endParaRPr lang="en-US" altLang="en-US" sz="1600" b="1" dirty="0"/>
          </a:p>
        </p:txBody>
      </p:sp>
      <p:sp>
        <p:nvSpPr>
          <p:cNvPr id="13" name="TextBox 39">
            <a:extLst>
              <a:ext uri="{FF2B5EF4-FFF2-40B4-BE49-F238E27FC236}">
                <a16:creationId xmlns:a16="http://schemas.microsoft.com/office/drawing/2014/main" xmlns="" id="{3395CC05-56D4-486E-B202-C1006A7779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74771" y="3090446"/>
            <a:ext cx="30967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l-GR" sz="1600" b="1" dirty="0"/>
              <a:t>ε</a:t>
            </a:r>
            <a:endParaRPr lang="en-US" altLang="en-US" sz="1600" b="1" dirty="0"/>
          </a:p>
        </p:txBody>
      </p:sp>
      <p:sp>
        <p:nvSpPr>
          <p:cNvPr id="14" name="TextBox 39">
            <a:extLst>
              <a:ext uri="{FF2B5EF4-FFF2-40B4-BE49-F238E27FC236}">
                <a16:creationId xmlns:a16="http://schemas.microsoft.com/office/drawing/2014/main" xmlns="" id="{7A7957A4-24E9-469E-AE84-E67BFF277F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92820" y="4710701"/>
            <a:ext cx="30967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l-GR" sz="1600" b="1" dirty="0"/>
              <a:t>ε</a:t>
            </a:r>
            <a:endParaRPr lang="en-US" altLang="en-US" sz="16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933CE946-0AE8-42AF-95F8-4B0F4033F9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79551" y="4523962"/>
            <a:ext cx="23355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l-GR" sz="1600" b="1" dirty="0"/>
              <a:t>ε</a:t>
            </a:r>
            <a:endParaRPr lang="en-US" altLang="en-US" sz="1600" b="1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xmlns="" id="{0CF4DCED-04C4-4263-80AC-1B427180D84F}"/>
              </a:ext>
            </a:extLst>
          </p:cNvPr>
          <p:cNvCxnSpPr/>
          <p:nvPr/>
        </p:nvCxnSpPr>
        <p:spPr bwMode="auto">
          <a:xfrm>
            <a:off x="1577394" y="4351624"/>
            <a:ext cx="61595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xmlns="" id="{A7611A3E-F40D-49B1-9C4C-CAD2138CC030}"/>
              </a:ext>
            </a:extLst>
          </p:cNvPr>
          <p:cNvSpPr/>
          <p:nvPr/>
        </p:nvSpPr>
        <p:spPr bwMode="auto">
          <a:xfrm>
            <a:off x="1021769" y="4091652"/>
            <a:ext cx="555625" cy="51435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IN" sz="1200" b="1" dirty="0"/>
              <a:t>0</a:t>
            </a:r>
            <a:endParaRPr lang="en-US" sz="1200" b="1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xmlns="" id="{5F0D381A-9DAF-4A7D-B518-80E503D63E0E}"/>
              </a:ext>
            </a:extLst>
          </p:cNvPr>
          <p:cNvSpPr/>
          <p:nvPr/>
        </p:nvSpPr>
        <p:spPr bwMode="auto">
          <a:xfrm>
            <a:off x="4471799" y="4105597"/>
            <a:ext cx="555625" cy="51435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b="1" dirty="0"/>
              <a:t>6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xmlns="" id="{BC95BDAE-9DA4-4C65-BD51-171F4F55D45F}"/>
              </a:ext>
            </a:extLst>
          </p:cNvPr>
          <p:cNvCxnSpPr>
            <a:cxnSpLocks/>
          </p:cNvCxnSpPr>
          <p:nvPr/>
        </p:nvCxnSpPr>
        <p:spPr bwMode="auto">
          <a:xfrm>
            <a:off x="5027424" y="4342649"/>
            <a:ext cx="362252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39">
            <a:extLst>
              <a:ext uri="{FF2B5EF4-FFF2-40B4-BE49-F238E27FC236}">
                <a16:creationId xmlns:a16="http://schemas.microsoft.com/office/drawing/2014/main" xmlns="" id="{8B274122-10CD-4167-9E45-1AE6FE55B8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11597" y="4085474"/>
            <a:ext cx="30967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l-GR" sz="1600" b="1" dirty="0"/>
              <a:t>ε</a:t>
            </a:r>
            <a:endParaRPr lang="en-US" altLang="en-US" sz="1600" b="1" dirty="0"/>
          </a:p>
        </p:txBody>
      </p:sp>
      <p:sp>
        <p:nvSpPr>
          <p:cNvPr id="21" name="TextBox 39">
            <a:extLst>
              <a:ext uri="{FF2B5EF4-FFF2-40B4-BE49-F238E27FC236}">
                <a16:creationId xmlns:a16="http://schemas.microsoft.com/office/drawing/2014/main" xmlns="" id="{1A20D319-C38B-4FDD-9F08-90C5ED2BA9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16677" y="4067933"/>
            <a:ext cx="30967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l-GR" sz="1600" b="1" dirty="0"/>
              <a:t>ε</a:t>
            </a:r>
            <a:endParaRPr lang="en-US" altLang="en-US" sz="1600" b="1" dirty="0"/>
          </a:p>
        </p:txBody>
      </p:sp>
      <p:cxnSp>
        <p:nvCxnSpPr>
          <p:cNvPr id="22" name="Connector: Curved 21">
            <a:extLst>
              <a:ext uri="{FF2B5EF4-FFF2-40B4-BE49-F238E27FC236}">
                <a16:creationId xmlns:a16="http://schemas.microsoft.com/office/drawing/2014/main" xmlns="" id="{C76B735D-D84F-48FA-BA8B-057744D966E5}"/>
              </a:ext>
            </a:extLst>
          </p:cNvPr>
          <p:cNvCxnSpPr>
            <a:cxnSpLocks/>
            <a:stCxn id="17" idx="4"/>
            <a:endCxn id="25" idx="4"/>
          </p:cNvCxnSpPr>
          <p:nvPr/>
        </p:nvCxnSpPr>
        <p:spPr>
          <a:xfrm rot="16200000" flipH="1">
            <a:off x="3470499" y="2435085"/>
            <a:ext cx="13945" cy="4355778"/>
          </a:xfrm>
          <a:prstGeom prst="curvedConnector3">
            <a:avLst>
              <a:gd name="adj1" fmla="val 9060445"/>
            </a:avLst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3" name="TextBox 39">
            <a:extLst>
              <a:ext uri="{FF2B5EF4-FFF2-40B4-BE49-F238E27FC236}">
                <a16:creationId xmlns:a16="http://schemas.microsoft.com/office/drawing/2014/main" xmlns="" id="{F9726937-B7F7-4D1B-99EB-98B1B64C85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64894" y="5536344"/>
            <a:ext cx="30967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l-GR" sz="1600" b="1" dirty="0"/>
              <a:t>ε</a:t>
            </a:r>
            <a:endParaRPr lang="en-US" altLang="en-US" sz="1600" b="1" dirty="0"/>
          </a:p>
        </p:txBody>
      </p:sp>
      <p:cxnSp>
        <p:nvCxnSpPr>
          <p:cNvPr id="24" name="Connector: Curved 23">
            <a:extLst>
              <a:ext uri="{FF2B5EF4-FFF2-40B4-BE49-F238E27FC236}">
                <a16:creationId xmlns:a16="http://schemas.microsoft.com/office/drawing/2014/main" xmlns="" id="{EBBE1662-8879-438F-8AC6-4400F2673212}"/>
              </a:ext>
            </a:extLst>
          </p:cNvPr>
          <p:cNvCxnSpPr>
            <a:cxnSpLocks/>
            <a:stCxn id="18" idx="0"/>
            <a:endCxn id="8" idx="0"/>
          </p:cNvCxnSpPr>
          <p:nvPr/>
        </p:nvCxnSpPr>
        <p:spPr>
          <a:xfrm rot="16200000" flipV="1">
            <a:off x="3607083" y="2963067"/>
            <a:ext cx="4970" cy="2280089"/>
          </a:xfrm>
          <a:prstGeom prst="curvedConnector3">
            <a:avLst>
              <a:gd name="adj1" fmla="val 18632334"/>
            </a:avLst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xmlns="" id="{317DE1AA-05EB-4F9E-A7B2-CE6861CC0E0F}"/>
              </a:ext>
            </a:extLst>
          </p:cNvPr>
          <p:cNvSpPr/>
          <p:nvPr/>
        </p:nvSpPr>
        <p:spPr bwMode="auto">
          <a:xfrm>
            <a:off x="5377547" y="4105597"/>
            <a:ext cx="555625" cy="51435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b="1" dirty="0"/>
              <a:t>7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xmlns="" id="{424EBA12-C91B-447E-B556-CE8B7F8A20F2}"/>
              </a:ext>
            </a:extLst>
          </p:cNvPr>
          <p:cNvSpPr/>
          <p:nvPr/>
        </p:nvSpPr>
        <p:spPr bwMode="auto">
          <a:xfrm>
            <a:off x="8819985" y="4478969"/>
            <a:ext cx="555625" cy="51435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b="1" dirty="0"/>
              <a:t>A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xmlns="" id="{71B308FB-7EE6-498F-B0B1-F0AA5DB27831}"/>
              </a:ext>
            </a:extLst>
          </p:cNvPr>
          <p:cNvCxnSpPr>
            <a:cxnSpLocks/>
          </p:cNvCxnSpPr>
          <p:nvPr/>
        </p:nvCxnSpPr>
        <p:spPr bwMode="auto">
          <a:xfrm>
            <a:off x="8532336" y="4718922"/>
            <a:ext cx="29468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xmlns="" id="{13EF9A5B-154F-4B20-B675-5BE49DD04CFF}"/>
              </a:ext>
            </a:extLst>
          </p:cNvPr>
          <p:cNvSpPr/>
          <p:nvPr/>
        </p:nvSpPr>
        <p:spPr bwMode="auto">
          <a:xfrm>
            <a:off x="9463052" y="3766724"/>
            <a:ext cx="555625" cy="51435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b="1" dirty="0"/>
              <a:t>B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xmlns="" id="{B3D8FDD1-EAA3-4734-BCFB-971FF466A963}"/>
              </a:ext>
            </a:extLst>
          </p:cNvPr>
          <p:cNvCxnSpPr>
            <a:stCxn id="26" idx="7"/>
            <a:endCxn id="28" idx="3"/>
          </p:cNvCxnSpPr>
          <p:nvPr/>
        </p:nvCxnSpPr>
        <p:spPr>
          <a:xfrm flipV="1">
            <a:off x="9294241" y="4205749"/>
            <a:ext cx="250180" cy="348545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xmlns="" id="{A2B64271-7F5A-425B-ACE1-80B609098D76}"/>
              </a:ext>
            </a:extLst>
          </p:cNvPr>
          <p:cNvSpPr/>
          <p:nvPr/>
        </p:nvSpPr>
        <p:spPr bwMode="auto">
          <a:xfrm>
            <a:off x="9463881" y="5006229"/>
            <a:ext cx="555625" cy="51435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b="1" dirty="0"/>
              <a:t>C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xmlns="" id="{C58B1B5F-52F5-4E5E-B13B-F8221D558528}"/>
              </a:ext>
            </a:extLst>
          </p:cNvPr>
          <p:cNvCxnSpPr>
            <a:stCxn id="26" idx="5"/>
            <a:endCxn id="30" idx="2"/>
          </p:cNvCxnSpPr>
          <p:nvPr/>
        </p:nvCxnSpPr>
        <p:spPr>
          <a:xfrm>
            <a:off x="9294241" y="4917994"/>
            <a:ext cx="169640" cy="345410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xmlns="" id="{6A94BFFD-75E0-4D28-BFD0-4A20862C8D5A}"/>
              </a:ext>
            </a:extLst>
          </p:cNvPr>
          <p:cNvCxnSpPr>
            <a:cxnSpLocks/>
            <a:stCxn id="30" idx="0"/>
            <a:endCxn id="28" idx="4"/>
          </p:cNvCxnSpPr>
          <p:nvPr/>
        </p:nvCxnSpPr>
        <p:spPr>
          <a:xfrm flipH="1" flipV="1">
            <a:off x="9740865" y="4281074"/>
            <a:ext cx="829" cy="725155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B0551F08-079E-4EF5-9A62-FC0FD61C13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95028" y="4478969"/>
            <a:ext cx="30967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600" b="1" dirty="0"/>
              <a:t>a</a:t>
            </a:r>
          </a:p>
        </p:txBody>
      </p:sp>
      <p:cxnSp>
        <p:nvCxnSpPr>
          <p:cNvPr id="35" name="Connector: Curved 34">
            <a:extLst>
              <a:ext uri="{FF2B5EF4-FFF2-40B4-BE49-F238E27FC236}">
                <a16:creationId xmlns:a16="http://schemas.microsoft.com/office/drawing/2014/main" xmlns="" id="{899F26E9-D770-4085-A3DC-3732DB92D8F5}"/>
              </a:ext>
            </a:extLst>
          </p:cNvPr>
          <p:cNvCxnSpPr>
            <a:cxnSpLocks/>
            <a:stCxn id="30" idx="3"/>
            <a:endCxn id="30" idx="5"/>
          </p:cNvCxnSpPr>
          <p:nvPr/>
        </p:nvCxnSpPr>
        <p:spPr>
          <a:xfrm rot="16200000" flipH="1">
            <a:off x="9741693" y="5248810"/>
            <a:ext cx="12700" cy="392887"/>
          </a:xfrm>
          <a:prstGeom prst="curvedConnector3">
            <a:avLst>
              <a:gd name="adj1" fmla="val 2393110"/>
            </a:avLst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B287AE0C-2E30-421A-8908-533A3847DD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93205" y="5715001"/>
            <a:ext cx="30967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600" b="1" dirty="0"/>
              <a:t>b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xmlns="" id="{505AE3B2-EAB7-466D-B7DB-F0A7F4AB9C83}"/>
              </a:ext>
            </a:extLst>
          </p:cNvPr>
          <p:cNvSpPr/>
          <p:nvPr/>
        </p:nvSpPr>
        <p:spPr bwMode="auto">
          <a:xfrm>
            <a:off x="10286373" y="3763934"/>
            <a:ext cx="555625" cy="51435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b="1" dirty="0"/>
              <a:t>D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xmlns="" id="{C4CACA6A-2E04-4603-B8BC-4DEE1DAE4934}"/>
              </a:ext>
            </a:extLst>
          </p:cNvPr>
          <p:cNvCxnSpPr>
            <a:cxnSpLocks/>
            <a:stCxn id="28" idx="6"/>
            <a:endCxn id="38" idx="2"/>
          </p:cNvCxnSpPr>
          <p:nvPr/>
        </p:nvCxnSpPr>
        <p:spPr>
          <a:xfrm flipV="1">
            <a:off x="10018677" y="4021109"/>
            <a:ext cx="267696" cy="2790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2EDD7F98-144D-41DD-8005-086F20B7A3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69688" y="3745171"/>
            <a:ext cx="30967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600" b="1" dirty="0"/>
              <a:t>b</a:t>
            </a:r>
          </a:p>
        </p:txBody>
      </p:sp>
      <p:cxnSp>
        <p:nvCxnSpPr>
          <p:cNvPr id="41" name="Connector: Curved 40">
            <a:extLst>
              <a:ext uri="{FF2B5EF4-FFF2-40B4-BE49-F238E27FC236}">
                <a16:creationId xmlns:a16="http://schemas.microsoft.com/office/drawing/2014/main" xmlns="" id="{0B25FDD9-2604-4429-85A8-2550AABB023E}"/>
              </a:ext>
            </a:extLst>
          </p:cNvPr>
          <p:cNvCxnSpPr>
            <a:stCxn id="38" idx="4"/>
            <a:endCxn id="28" idx="4"/>
          </p:cNvCxnSpPr>
          <p:nvPr/>
        </p:nvCxnSpPr>
        <p:spPr>
          <a:xfrm rot="5400000">
            <a:off x="10151131" y="3868019"/>
            <a:ext cx="2790" cy="823321"/>
          </a:xfrm>
          <a:prstGeom prst="curvedConnector3">
            <a:avLst>
              <a:gd name="adj1" fmla="val 8293548"/>
            </a:avLst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12C067F2-E12A-44BF-A61D-106BE721A0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88358" y="4221793"/>
            <a:ext cx="30967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600" b="1" dirty="0"/>
              <a:t>a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C78EC650-D7E5-49F2-8442-6C6E82DBA6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63445" y="4181766"/>
            <a:ext cx="30967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600" b="1" dirty="0"/>
              <a:t>a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xmlns="" id="{76CB9EA6-AF67-45B3-BB89-FD05F08CE2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54195" y="4951968"/>
            <a:ext cx="30967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600" b="1" dirty="0"/>
              <a:t>b</a:t>
            </a:r>
          </a:p>
        </p:txBody>
      </p:sp>
      <p:sp>
        <p:nvSpPr>
          <p:cNvPr id="45" name="Arrow: Right 44">
            <a:extLst>
              <a:ext uri="{FF2B5EF4-FFF2-40B4-BE49-F238E27FC236}">
                <a16:creationId xmlns:a16="http://schemas.microsoft.com/office/drawing/2014/main" xmlns="" id="{446BD3A2-431F-4F6E-8068-768A6788AE67}"/>
              </a:ext>
            </a:extLst>
          </p:cNvPr>
          <p:cNvSpPr/>
          <p:nvPr/>
        </p:nvSpPr>
        <p:spPr>
          <a:xfrm>
            <a:off x="6778111" y="4391070"/>
            <a:ext cx="984772" cy="28730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aphicFrame>
        <p:nvGraphicFramePr>
          <p:cNvPr id="46" name="Table 45">
            <a:extLst>
              <a:ext uri="{FF2B5EF4-FFF2-40B4-BE49-F238E27FC236}">
                <a16:creationId xmlns:a16="http://schemas.microsoft.com/office/drawing/2014/main" xmlns="" id="{A63588F7-767A-4DF1-9E72-40C68F5CA8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138871028"/>
              </p:ext>
            </p:extLst>
          </p:nvPr>
        </p:nvGraphicFramePr>
        <p:xfrm>
          <a:off x="8153781" y="412861"/>
          <a:ext cx="3361596" cy="27647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053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2053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12053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48609">
                <a:tc rowSpan="2">
                  <a:txBody>
                    <a:bodyPr/>
                    <a:lstStyle/>
                    <a:p>
                      <a:pPr algn="ctr"/>
                      <a:r>
                        <a:rPr lang="en-IN" sz="1800" b="1" dirty="0">
                          <a:solidFill>
                            <a:schemeClr val="tx1"/>
                          </a:solidFill>
                        </a:rPr>
                        <a:t>DFA  states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30" marB="4573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IN" sz="1800" b="1" dirty="0">
                          <a:solidFill>
                            <a:schemeClr val="tx1"/>
                          </a:solidFill>
                        </a:rPr>
                        <a:t>Input Symbols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30" marB="4573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48609">
                <a:tc vMerge="1"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1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30" marB="4573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1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30" marB="4573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06628">
                <a:tc>
                  <a:txBody>
                    <a:bodyPr/>
                    <a:lstStyle/>
                    <a:p>
                      <a:pPr algn="ctr"/>
                      <a:r>
                        <a:rPr lang="en-IN" sz="18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T="45730" marB="4573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T="45730" marB="4573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>
                          <a:solidFill>
                            <a:schemeClr val="tx1"/>
                          </a:solidFill>
                        </a:rPr>
                        <a:t>C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T="45730" marB="4573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06628">
                <a:tc>
                  <a:txBody>
                    <a:bodyPr/>
                    <a:lstStyle/>
                    <a:p>
                      <a:pPr algn="ctr"/>
                      <a:r>
                        <a:rPr lang="en-IN" sz="180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T="45730" marB="4573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T="45730" marB="4573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>
                          <a:solidFill>
                            <a:schemeClr val="tx1"/>
                          </a:solidFill>
                        </a:rPr>
                        <a:t>D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T="45730" marB="4573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06628">
                <a:tc>
                  <a:txBody>
                    <a:bodyPr/>
                    <a:lstStyle/>
                    <a:p>
                      <a:pPr algn="ctr"/>
                      <a:r>
                        <a:rPr lang="en-IN" sz="1800" dirty="0">
                          <a:solidFill>
                            <a:schemeClr val="tx1"/>
                          </a:solidFill>
                        </a:rPr>
                        <a:t>C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T="45730" marB="4573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 marT="45730" marB="4573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 marT="45730" marB="4573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06628">
                <a:tc>
                  <a:txBody>
                    <a:bodyPr/>
                    <a:lstStyle/>
                    <a:p>
                      <a:pPr algn="ctr"/>
                      <a:r>
                        <a:rPr lang="en-IN" sz="1800" dirty="0">
                          <a:solidFill>
                            <a:schemeClr val="tx1"/>
                          </a:solidFill>
                        </a:rPr>
                        <a:t>D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T="45730" marB="4573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 marT="45730" marB="4573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E</a:t>
                      </a:r>
                    </a:p>
                  </a:txBody>
                  <a:tcPr marT="45730" marB="4573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06628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E</a:t>
                      </a:r>
                    </a:p>
                  </a:txBody>
                  <a:tcPr marT="45730" marB="4573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 marT="45730" marB="4573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 marT="45730" marB="4573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412755925"/>
                  </a:ext>
                </a:extLst>
              </a:tr>
            </a:tbl>
          </a:graphicData>
        </a:graphic>
      </p:graphicFrame>
      <p:sp>
        <p:nvSpPr>
          <p:cNvPr id="47" name="Oval 46">
            <a:extLst>
              <a:ext uri="{FF2B5EF4-FFF2-40B4-BE49-F238E27FC236}">
                <a16:creationId xmlns:a16="http://schemas.microsoft.com/office/drawing/2014/main" xmlns="" id="{82F2BC63-79CC-4BC0-BA7B-A1ADC918A5AC}"/>
              </a:ext>
            </a:extLst>
          </p:cNvPr>
          <p:cNvSpPr/>
          <p:nvPr/>
        </p:nvSpPr>
        <p:spPr bwMode="auto">
          <a:xfrm>
            <a:off x="10293382" y="5006229"/>
            <a:ext cx="555625" cy="508768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b="1" dirty="0"/>
              <a:t>E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xmlns="" id="{BA2A87AF-487B-4A06-842D-E443FB89A77F}"/>
              </a:ext>
            </a:extLst>
          </p:cNvPr>
          <p:cNvCxnSpPr>
            <a:cxnSpLocks/>
            <a:stCxn id="38" idx="4"/>
            <a:endCxn id="47" idx="0"/>
          </p:cNvCxnSpPr>
          <p:nvPr/>
        </p:nvCxnSpPr>
        <p:spPr>
          <a:xfrm>
            <a:off x="10564186" y="4278284"/>
            <a:ext cx="7009" cy="727945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xmlns="" id="{03D89CCC-BE99-410A-9261-57DBEA5354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21763" y="4544483"/>
            <a:ext cx="30967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600" b="1" dirty="0"/>
              <a:t>b</a:t>
            </a:r>
          </a:p>
        </p:txBody>
      </p:sp>
      <p:cxnSp>
        <p:nvCxnSpPr>
          <p:cNvPr id="50" name="Connector: Curved 49">
            <a:extLst>
              <a:ext uri="{FF2B5EF4-FFF2-40B4-BE49-F238E27FC236}">
                <a16:creationId xmlns:a16="http://schemas.microsoft.com/office/drawing/2014/main" xmlns="" id="{E1C9B867-F922-4546-9CCC-6991360AF0C4}"/>
              </a:ext>
            </a:extLst>
          </p:cNvPr>
          <p:cNvCxnSpPr>
            <a:cxnSpLocks/>
            <a:stCxn id="28" idx="2"/>
            <a:endCxn id="28" idx="0"/>
          </p:cNvCxnSpPr>
          <p:nvPr/>
        </p:nvCxnSpPr>
        <p:spPr>
          <a:xfrm rot="10800000" flipH="1">
            <a:off x="9463051" y="3766725"/>
            <a:ext cx="277813" cy="257175"/>
          </a:xfrm>
          <a:prstGeom prst="curvedConnector4">
            <a:avLst>
              <a:gd name="adj1" fmla="val -82286"/>
              <a:gd name="adj2" fmla="val 188889"/>
            </a:avLst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xmlns="" id="{26DFF7B0-76B5-4E3D-81F3-AE03D1E1ED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84480" y="3371984"/>
            <a:ext cx="30967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600" b="1" dirty="0"/>
              <a:t>a</a:t>
            </a:r>
          </a:p>
        </p:txBody>
      </p:sp>
      <p:cxnSp>
        <p:nvCxnSpPr>
          <p:cNvPr id="52" name="Connector: Curved 51">
            <a:extLst>
              <a:ext uri="{FF2B5EF4-FFF2-40B4-BE49-F238E27FC236}">
                <a16:creationId xmlns:a16="http://schemas.microsoft.com/office/drawing/2014/main" xmlns="" id="{677CCAD4-AA00-44F2-8ED0-972A4E44858F}"/>
              </a:ext>
            </a:extLst>
          </p:cNvPr>
          <p:cNvCxnSpPr>
            <a:cxnSpLocks/>
            <a:stCxn id="47" idx="6"/>
            <a:endCxn id="28" idx="0"/>
          </p:cNvCxnSpPr>
          <p:nvPr/>
        </p:nvCxnSpPr>
        <p:spPr>
          <a:xfrm flipH="1" flipV="1">
            <a:off x="9740865" y="3766724"/>
            <a:ext cx="1108142" cy="1493889"/>
          </a:xfrm>
          <a:prstGeom prst="curvedConnector4">
            <a:avLst>
              <a:gd name="adj1" fmla="val -41458"/>
              <a:gd name="adj2" fmla="val 121839"/>
            </a:avLst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xmlns="" id="{926FC389-8076-496E-B6FA-EAC460831C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25991" y="3665220"/>
            <a:ext cx="23782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600" b="1" dirty="0"/>
              <a:t>b</a:t>
            </a: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xmlns="" id="{765224EB-F01B-4FEB-8B93-43D91959DF70}"/>
              </a:ext>
            </a:extLst>
          </p:cNvPr>
          <p:cNvCxnSpPr>
            <a:stCxn id="47" idx="2"/>
            <a:endCxn id="30" idx="6"/>
          </p:cNvCxnSpPr>
          <p:nvPr/>
        </p:nvCxnSpPr>
        <p:spPr>
          <a:xfrm flipH="1">
            <a:off x="10019506" y="5260613"/>
            <a:ext cx="273876" cy="2791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xmlns="" id="{2EA2662B-6E5F-4ADA-8A47-656585EF0A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65343" y="5190283"/>
            <a:ext cx="30967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600" b="1" dirty="0"/>
              <a:t>b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xmlns="" id="{2E4B0DC1-892F-43BC-A91B-A53EF84323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529" y="5580476"/>
            <a:ext cx="829467" cy="860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48692986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xmlns="" id="{0A2E5851-9A5E-4973-B53E-88EEAC8C1244}"/>
              </a:ext>
            </a:extLst>
          </p:cNvPr>
          <p:cNvSpPr txBox="1">
            <a:spLocks/>
          </p:cNvSpPr>
          <p:nvPr/>
        </p:nvSpPr>
        <p:spPr>
          <a:xfrm>
            <a:off x="471256" y="498999"/>
            <a:ext cx="10927672" cy="5860002"/>
          </a:xfrm>
          <a:prstGeom prst="rect">
            <a:avLst/>
          </a:prstGeom>
        </p:spPr>
        <p:txBody>
          <a:bodyPr/>
          <a:lstStyle>
            <a:lvl1pPr marL="182880" indent="-182880" algn="l" defTabSz="914400" rtl="0" eaLnBrk="1" latinLnBrk="0" hangingPunct="1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en-US" altLang="en-US" sz="1800" dirty="0"/>
              <a:t>	</a:t>
            </a:r>
            <a:r>
              <a:rPr lang="en-US" altLang="en-US" sz="1800" b="1" u="sng" dirty="0"/>
              <a:t>Step 7: </a:t>
            </a:r>
            <a:r>
              <a:rPr lang="en-US" altLang="en-US" sz="1800" u="sng" dirty="0"/>
              <a:t> </a:t>
            </a:r>
            <a:r>
              <a:rPr lang="en-US" altLang="en-US" sz="1800" b="1" dirty="0"/>
              <a:t>No more new DFA</a:t>
            </a:r>
            <a:r>
              <a:rPr lang="en-US" altLang="en-US" sz="1800" dirty="0"/>
              <a:t> states are formed.</a:t>
            </a:r>
          </a:p>
          <a:p>
            <a:pPr>
              <a:buNone/>
            </a:pPr>
            <a:r>
              <a:rPr lang="en-US" altLang="en-US" sz="1800" dirty="0"/>
              <a:t>		     </a:t>
            </a:r>
            <a:r>
              <a:rPr lang="en-US" altLang="en-US" sz="1800" b="1" dirty="0"/>
              <a:t>Stop</a:t>
            </a:r>
            <a:r>
              <a:rPr lang="en-US" altLang="en-US" sz="1800" dirty="0"/>
              <a:t> the subset construction method.</a:t>
            </a:r>
            <a:r>
              <a:rPr lang="en-IN" altLang="en-US" sz="1800" b="1" dirty="0"/>
              <a:t>                            </a:t>
            </a:r>
            <a:r>
              <a:rPr lang="en-IN" altLang="en-US" sz="1800" b="1" u="sng" dirty="0"/>
              <a:t> DFA for </a:t>
            </a:r>
            <a:r>
              <a:rPr lang="en-IN" altLang="en-US" sz="1800" b="1" u="sng" dirty="0">
                <a:solidFill>
                  <a:srgbClr val="FF0000"/>
                </a:solidFill>
              </a:rPr>
              <a:t>(</a:t>
            </a:r>
            <a:r>
              <a:rPr lang="en-IN" altLang="en-US" sz="1800" b="1" u="sng" dirty="0" err="1">
                <a:solidFill>
                  <a:srgbClr val="FF0000"/>
                </a:solidFill>
              </a:rPr>
              <a:t>a|b</a:t>
            </a:r>
            <a:r>
              <a:rPr lang="en-IN" altLang="en-US" sz="1800" b="1" u="sng" dirty="0">
                <a:solidFill>
                  <a:srgbClr val="FF0000"/>
                </a:solidFill>
              </a:rPr>
              <a:t>)*</a:t>
            </a:r>
            <a:r>
              <a:rPr lang="en-IN" altLang="en-US" sz="1800" b="1" u="sng" dirty="0" err="1">
                <a:solidFill>
                  <a:srgbClr val="FF0000"/>
                </a:solidFill>
              </a:rPr>
              <a:t>abb</a:t>
            </a:r>
            <a:endParaRPr lang="en-US" altLang="en-US" sz="1800" dirty="0"/>
          </a:p>
          <a:p>
            <a:pPr>
              <a:buFont typeface="Arial" panose="020B0604020202020204" pitchFamily="34" charset="0"/>
              <a:buNone/>
            </a:pPr>
            <a:endParaRPr lang="en-IN" altLang="en-US" sz="1800" dirty="0">
              <a:solidFill>
                <a:srgbClr val="FF0000"/>
              </a:solidFill>
            </a:endParaRPr>
          </a:p>
          <a:p>
            <a:endParaRPr lang="en-IN" altLang="en-US" sz="1800" dirty="0">
              <a:solidFill>
                <a:srgbClr val="FF0000"/>
              </a:solidFill>
            </a:endParaRPr>
          </a:p>
          <a:p>
            <a:endParaRPr lang="en-IN" altLang="en-US" sz="1800" dirty="0">
              <a:solidFill>
                <a:srgbClr val="FF0000"/>
              </a:solidFill>
            </a:endParaRPr>
          </a:p>
          <a:p>
            <a:endParaRPr lang="en-IN" altLang="en-US" sz="1800" dirty="0">
              <a:solidFill>
                <a:srgbClr val="FF0000"/>
              </a:solidFill>
            </a:endParaRPr>
          </a:p>
          <a:p>
            <a:endParaRPr lang="en-IN" altLang="en-US" sz="18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IN" altLang="en-US" sz="1800" dirty="0"/>
          </a:p>
          <a:p>
            <a:pPr>
              <a:buFont typeface="Arial" panose="020B0604020202020204" pitchFamily="34" charset="0"/>
              <a:buNone/>
            </a:pPr>
            <a:r>
              <a:rPr lang="en-IN" altLang="en-US" sz="1800" b="1" u="sng" dirty="0"/>
              <a:t>DFA</a:t>
            </a:r>
            <a:r>
              <a:rPr lang="en-IN" altLang="en-US" sz="1800" b="1" dirty="0"/>
              <a:t>= </a:t>
            </a:r>
            <a:r>
              <a:rPr lang="en-IN" altLang="en-US" sz="1800" b="1" u="sng" dirty="0"/>
              <a:t>Subset of NFA</a:t>
            </a:r>
          </a:p>
          <a:p>
            <a:pPr>
              <a:buFont typeface="Arial" panose="020B0604020202020204" pitchFamily="34" charset="0"/>
              <a:buNone/>
            </a:pPr>
            <a:r>
              <a:rPr lang="en-IN" altLang="en-US" sz="1800" dirty="0"/>
              <a:t>A   = {0,1,2,4,7} </a:t>
            </a:r>
            <a:r>
              <a:rPr lang="en-IN" altLang="en-US" sz="1800" b="1" dirty="0"/>
              <a:t>start state</a:t>
            </a:r>
          </a:p>
          <a:p>
            <a:pPr>
              <a:buFont typeface="Arial" panose="020B0604020202020204" pitchFamily="34" charset="0"/>
              <a:buNone/>
            </a:pPr>
            <a:r>
              <a:rPr lang="en-IN" altLang="en-US" sz="1800" dirty="0"/>
              <a:t>B  =  {1,2,3,4,,6,7,8}</a:t>
            </a:r>
          </a:p>
          <a:p>
            <a:pPr>
              <a:buFont typeface="Arial" panose="020B0604020202020204" pitchFamily="34" charset="0"/>
              <a:buNone/>
            </a:pPr>
            <a:r>
              <a:rPr lang="en-IN" altLang="en-US" sz="1800" dirty="0"/>
              <a:t>C  =  {1,2,4,5,6,7}</a:t>
            </a:r>
          </a:p>
          <a:p>
            <a:pPr>
              <a:buFont typeface="Arial" panose="020B0604020202020204" pitchFamily="34" charset="0"/>
              <a:buNone/>
            </a:pPr>
            <a:r>
              <a:rPr lang="en-IN" altLang="en-US" sz="1800" dirty="0"/>
              <a:t>D  =  {1,2,4,5,6,7,9}</a:t>
            </a:r>
          </a:p>
          <a:p>
            <a:pPr>
              <a:buFont typeface="Arial" panose="020B0604020202020204" pitchFamily="34" charset="0"/>
              <a:buNone/>
            </a:pPr>
            <a:r>
              <a:rPr lang="en-IN" altLang="en-US" sz="1800" dirty="0"/>
              <a:t>E  =  {1,2,4,5,6,7,10}             </a:t>
            </a:r>
            <a:r>
              <a:rPr lang="en-IN" altLang="en-US" sz="1800" b="1" dirty="0"/>
              <a:t>State E </a:t>
            </a:r>
            <a:r>
              <a:rPr lang="en-IN" altLang="en-US" sz="1800" dirty="0"/>
              <a:t>contains the NFA accepting state(state 10)</a:t>
            </a:r>
            <a:endParaRPr lang="en-US" altLang="en-US" sz="1800" dirty="0"/>
          </a:p>
        </p:txBody>
      </p:sp>
      <p:grpSp>
        <p:nvGrpSpPr>
          <p:cNvPr id="43" name="Group 48">
            <a:extLst>
              <a:ext uri="{FF2B5EF4-FFF2-40B4-BE49-F238E27FC236}">
                <a16:creationId xmlns:a16="http://schemas.microsoft.com/office/drawing/2014/main" xmlns="" id="{601B9C31-26AE-47E0-8762-79F95283A625}"/>
              </a:ext>
            </a:extLst>
          </p:cNvPr>
          <p:cNvGrpSpPr>
            <a:grpSpLocks/>
          </p:cNvGrpSpPr>
          <p:nvPr/>
        </p:nvGrpSpPr>
        <p:grpSpPr bwMode="auto">
          <a:xfrm>
            <a:off x="3430480" y="1492486"/>
            <a:ext cx="6703158" cy="3773166"/>
            <a:chOff x="762000" y="1376180"/>
            <a:chExt cx="6703158" cy="3772808"/>
          </a:xfrm>
        </p:grpSpPr>
        <p:grpSp>
          <p:nvGrpSpPr>
            <p:cNvPr id="44" name="Group 80">
              <a:extLst>
                <a:ext uri="{FF2B5EF4-FFF2-40B4-BE49-F238E27FC236}">
                  <a16:creationId xmlns:a16="http://schemas.microsoft.com/office/drawing/2014/main" xmlns="" id="{94226E8B-F6C2-4D3A-A208-4E194000F1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62000" y="1376180"/>
              <a:ext cx="6703158" cy="3772808"/>
              <a:chOff x="228600" y="3357380"/>
              <a:chExt cx="4515812" cy="3772808"/>
            </a:xfrm>
          </p:grpSpPr>
          <p:grpSp>
            <p:nvGrpSpPr>
              <p:cNvPr id="47" name="Group 39">
                <a:extLst>
                  <a:ext uri="{FF2B5EF4-FFF2-40B4-BE49-F238E27FC236}">
                    <a16:creationId xmlns:a16="http://schemas.microsoft.com/office/drawing/2014/main" xmlns="" id="{EEA3B930-67B9-4A6F-99FF-DC62C7DA2B1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8600" y="3357380"/>
                <a:ext cx="4491904" cy="3772808"/>
                <a:chOff x="381000" y="2595380"/>
                <a:chExt cx="4491904" cy="3772808"/>
              </a:xfrm>
            </p:grpSpPr>
            <p:grpSp>
              <p:nvGrpSpPr>
                <p:cNvPr id="50" name="Group 93">
                  <a:extLst>
                    <a:ext uri="{FF2B5EF4-FFF2-40B4-BE49-F238E27FC236}">
                      <a16:creationId xmlns:a16="http://schemas.microsoft.com/office/drawing/2014/main" xmlns="" id="{D94E4923-A0B4-4E94-AC40-0FD6AF0745B1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81000" y="2595380"/>
                  <a:ext cx="4432969" cy="3772808"/>
                  <a:chOff x="533400" y="3204980"/>
                  <a:chExt cx="4432969" cy="3772808"/>
                </a:xfrm>
              </p:grpSpPr>
              <p:grpSp>
                <p:nvGrpSpPr>
                  <p:cNvPr id="54" name="Group 79">
                    <a:extLst>
                      <a:ext uri="{FF2B5EF4-FFF2-40B4-BE49-F238E27FC236}">
                        <a16:creationId xmlns:a16="http://schemas.microsoft.com/office/drawing/2014/main" xmlns="" id="{26430F88-E327-4BD9-887F-F7BAAB83A2DB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533400" y="3204980"/>
                    <a:ext cx="4432969" cy="3772808"/>
                    <a:chOff x="533400" y="2686739"/>
                    <a:chExt cx="4738691" cy="4384615"/>
                  </a:xfrm>
                </p:grpSpPr>
                <p:grpSp>
                  <p:nvGrpSpPr>
                    <p:cNvPr id="57" name="Group 35">
                      <a:extLst>
                        <a:ext uri="{FF2B5EF4-FFF2-40B4-BE49-F238E27FC236}">
                          <a16:creationId xmlns:a16="http://schemas.microsoft.com/office/drawing/2014/main" xmlns="" id="{833B2B26-9945-4935-8964-58C1DDF4E45A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533400" y="2686739"/>
                      <a:ext cx="4738691" cy="3309730"/>
                      <a:chOff x="457200" y="2991539"/>
                      <a:chExt cx="4738691" cy="3309730"/>
                    </a:xfrm>
                  </p:grpSpPr>
                  <p:grpSp>
                    <p:nvGrpSpPr>
                      <p:cNvPr id="60" name="Group 51">
                        <a:extLst>
                          <a:ext uri="{FF2B5EF4-FFF2-40B4-BE49-F238E27FC236}">
                            <a16:creationId xmlns:a16="http://schemas.microsoft.com/office/drawing/2014/main" xmlns="" id="{D57E289B-65BE-4BC7-A1E2-5271572A8806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457200" y="2991539"/>
                        <a:ext cx="4738691" cy="3309730"/>
                        <a:chOff x="1905000" y="2381939"/>
                        <a:chExt cx="4738691" cy="3309730"/>
                      </a:xfrm>
                    </p:grpSpPr>
                    <p:grpSp>
                      <p:nvGrpSpPr>
                        <p:cNvPr id="63" name="Group 22">
                          <a:extLst>
                            <a:ext uri="{FF2B5EF4-FFF2-40B4-BE49-F238E27FC236}">
                              <a16:creationId xmlns:a16="http://schemas.microsoft.com/office/drawing/2014/main" xmlns="" id="{74B4727C-30A6-45CE-A8F2-B38C290B05D6}"/>
                            </a:ext>
                          </a:extLst>
                        </p:cNvPr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1905000" y="2381939"/>
                          <a:ext cx="3047853" cy="3309730"/>
                          <a:chOff x="2133600" y="2991539"/>
                          <a:chExt cx="3047853" cy="3309730"/>
                        </a:xfrm>
                      </p:grpSpPr>
                      <p:grpSp>
                        <p:nvGrpSpPr>
                          <p:cNvPr id="67" name="Group 30">
                            <a:extLst>
                              <a:ext uri="{FF2B5EF4-FFF2-40B4-BE49-F238E27FC236}">
                                <a16:creationId xmlns:a16="http://schemas.microsoft.com/office/drawing/2014/main" xmlns="" id="{3AC6AD1C-860C-49A0-8AA9-0A6C46AAD434}"/>
                              </a:ext>
                            </a:extLst>
                          </p:cNvPr>
                          <p:cNvGrpSpPr>
                            <a:grpSpLocks/>
                          </p:cNvGrpSpPr>
                          <p:nvPr/>
                        </p:nvGrpSpPr>
                        <p:grpSpPr bwMode="auto">
                          <a:xfrm>
                            <a:off x="2133600" y="4266503"/>
                            <a:ext cx="3047853" cy="2034766"/>
                            <a:chOff x="1752600" y="3352103"/>
                            <a:chExt cx="2590675" cy="2034766"/>
                          </a:xfrm>
                        </p:grpSpPr>
                        <p:grpSp>
                          <p:nvGrpSpPr>
                            <p:cNvPr id="70" name="Group 74">
                              <a:extLst>
                                <a:ext uri="{FF2B5EF4-FFF2-40B4-BE49-F238E27FC236}">
                                  <a16:creationId xmlns:a16="http://schemas.microsoft.com/office/drawing/2014/main" xmlns="" id="{AB2A81DD-1849-4E66-9A27-94A4F1DED90E}"/>
                                </a:ext>
                              </a:extLst>
                            </p:cNvPr>
                            <p:cNvGrpSpPr>
                              <a:grpSpLocks/>
                            </p:cNvGrpSpPr>
                            <p:nvPr/>
                          </p:nvGrpSpPr>
                          <p:grpSpPr bwMode="auto">
                            <a:xfrm>
                              <a:off x="1752600" y="3352103"/>
                              <a:ext cx="2514878" cy="1143697"/>
                              <a:chOff x="2971800" y="4876103"/>
                              <a:chExt cx="2514878" cy="1143697"/>
                            </a:xfrm>
                          </p:grpSpPr>
                          <p:grpSp>
                            <p:nvGrpSpPr>
                              <p:cNvPr id="74" name="Group 65">
                                <a:extLst>
                                  <a:ext uri="{FF2B5EF4-FFF2-40B4-BE49-F238E27FC236}">
                                    <a16:creationId xmlns:a16="http://schemas.microsoft.com/office/drawing/2014/main" xmlns="" id="{0D917415-5965-4069-ACE3-35FBA851D8FF}"/>
                                  </a:ext>
                                </a:extLst>
                              </p:cNvPr>
                              <p:cNvGrpSpPr>
                                <a:grpSpLocks/>
                              </p:cNvGrpSpPr>
                              <p:nvPr/>
                            </p:nvGrpSpPr>
                            <p:grpSpPr bwMode="auto">
                              <a:xfrm>
                                <a:off x="2971800" y="5366951"/>
                                <a:ext cx="1372315" cy="652849"/>
                                <a:chOff x="2819400" y="2090351"/>
                                <a:chExt cx="1372315" cy="652849"/>
                              </a:xfrm>
                            </p:grpSpPr>
                            <p:grpSp>
                              <p:nvGrpSpPr>
                                <p:cNvPr id="78" name="Group 55">
                                  <a:extLst>
                                    <a:ext uri="{FF2B5EF4-FFF2-40B4-BE49-F238E27FC236}">
                                      <a16:creationId xmlns:a16="http://schemas.microsoft.com/office/drawing/2014/main" xmlns="" id="{7D74A2D9-24BC-430F-98C9-F32D092F893A}"/>
                                    </a:ext>
                                  </a:extLst>
                                </p:cNvPr>
                                <p:cNvGrpSpPr>
                                  <a:grpSpLocks/>
                                </p:cNvGrpSpPr>
                                <p:nvPr/>
                              </p:nvGrpSpPr>
                              <p:grpSpPr bwMode="auto">
                                <a:xfrm>
                                  <a:off x="2819400" y="2209800"/>
                                  <a:ext cx="1372315" cy="533400"/>
                                  <a:chOff x="4267200" y="5943600"/>
                                  <a:chExt cx="1372315" cy="533400"/>
                                </a:xfrm>
                              </p:grpSpPr>
                              <p:cxnSp>
                                <p:nvCxnSpPr>
                                  <p:cNvPr id="80" name="Straight Arrow Connector 79">
                                    <a:extLst>
                                      <a:ext uri="{FF2B5EF4-FFF2-40B4-BE49-F238E27FC236}">
                                        <a16:creationId xmlns:a16="http://schemas.microsoft.com/office/drawing/2014/main" xmlns="" id="{D24AD8D4-2D47-444E-94BA-87640CCDEC85}"/>
                                      </a:ext>
                                    </a:extLst>
                                  </p:cNvPr>
                                  <p:cNvCxnSpPr/>
                                  <p:nvPr/>
                                </p:nvCxnSpPr>
                                <p:spPr>
                                  <a:xfrm>
                                    <a:off x="4267200" y="6224320"/>
                                    <a:ext cx="839588" cy="1845"/>
                                  </a:xfrm>
                                  <a:prstGeom prst="straightConnector1">
                                    <a:avLst/>
                                  </a:prstGeom>
                                  <a:ln>
                                    <a:tailEnd type="arrow"/>
                                  </a:ln>
                                </p:spPr>
                                <p:style>
                                  <a:lnRef idx="1">
                                    <a:schemeClr val="accent1"/>
                                  </a:lnRef>
                                  <a:fillRef idx="0">
                                    <a:schemeClr val="accent1"/>
                                  </a:fillRef>
                                  <a:effectRef idx="0">
                                    <a:schemeClr val="accent1"/>
                                  </a:effectRef>
                                  <a:fontRef idx="minor">
                                    <a:schemeClr val="tx1"/>
                                  </a:fontRef>
                                </p:style>
                              </p:cxnSp>
                              <p:sp>
                                <p:nvSpPr>
                                  <p:cNvPr id="81" name="Oval 80">
                                    <a:extLst>
                                      <a:ext uri="{FF2B5EF4-FFF2-40B4-BE49-F238E27FC236}">
                                        <a16:creationId xmlns:a16="http://schemas.microsoft.com/office/drawing/2014/main" xmlns="" id="{E6401490-C86C-475A-8761-36BD850323F4}"/>
                                      </a:ext>
                                    </a:extLst>
                                  </p:cNvPr>
                                  <p:cNvSpPr/>
                                  <p:nvPr/>
                                </p:nvSpPr>
                                <p:spPr>
                                  <a:xfrm>
                                    <a:off x="5106788" y="5919936"/>
                                    <a:ext cx="532517" cy="533134"/>
                                  </a:xfrm>
                                  <a:prstGeom prst="ellipse">
                                    <a:avLst/>
                                  </a:prstGeom>
                                </p:spPr>
                                <p:style>
                                  <a:lnRef idx="2">
                                    <a:schemeClr val="accent6"/>
                                  </a:lnRef>
                                  <a:fillRef idx="1">
                                    <a:schemeClr val="lt1"/>
                                  </a:fillRef>
                                  <a:effectRef idx="0">
                                    <a:schemeClr val="accent6"/>
                                  </a:effectRef>
                                  <a:fontRef idx="minor">
                                    <a:schemeClr val="dk1"/>
                                  </a:fontRef>
                                </p:style>
                                <p:txBody>
                                  <a:bodyPr anchor="ctr"/>
                                  <a:lstStyle/>
                                  <a:p>
                                    <a:pPr algn="ctr">
                                      <a:defRPr/>
                                    </a:pPr>
                                    <a:r>
                                      <a:rPr lang="en-IN" dirty="0"/>
                                      <a:t>A</a:t>
                                    </a:r>
                                    <a:endParaRPr lang="en-US" dirty="0"/>
                                  </a:p>
                                </p:txBody>
                              </p:sp>
                            </p:grpSp>
                            <p:sp>
                              <p:nvSpPr>
                                <p:cNvPr id="79" name="TextBox 67">
                                  <a:extLst>
                                    <a:ext uri="{FF2B5EF4-FFF2-40B4-BE49-F238E27FC236}">
                                      <a16:creationId xmlns:a16="http://schemas.microsoft.com/office/drawing/2014/main" xmlns="" id="{CC602CCD-3987-411F-9C7B-E621AFB9C5C7}"/>
                                    </a:ext>
                                  </a:extLst>
                                </p:cNvPr>
                                <p:cNvSpPr txBox="1">
                                  <a:spLocks noChangeArrowheads="1"/>
                                </p:cNvSpPr>
                                <p:nvPr/>
                              </p:nvSpPr>
                              <p:spPr bwMode="auto">
                                <a:xfrm>
                                  <a:off x="2867743" y="2090351"/>
                                  <a:ext cx="713657" cy="461665"/>
                                </a:xfrm>
                                <a:prstGeom prst="rect">
                                  <a:avLst/>
                                </a:prstGeom>
                                <a:noFill/>
                                <a:ln>
                                  <a:noFill/>
                                </a:ln>
                                <a:extLst>
                                  <a:ext uri="{909E8E84-426E-40DD-AFC4-6F175D3DCCD1}">
                                    <a14:hiddenFill xmlns:a14="http://schemas.microsoft.com/office/drawing/2010/main" xmlns="">
                                      <a:solidFill>
                                        <a:srgbClr val="FFFFFF"/>
                                      </a:solidFill>
                                    </a14:hiddenFill>
                                  </a:ext>
                                  <a:ext uri="{91240B29-F687-4F45-9708-019B960494DF}">
                                    <a14:hiddenLine xmlns:a14="http://schemas.microsoft.com/office/drawing/2010/main" xmlns="" w="9525">
                                      <a:solidFill>
                                        <a:srgbClr val="000000"/>
                                      </a:solidFill>
                                      <a:miter lim="800000"/>
                                      <a:headEnd/>
                                      <a:tailEnd/>
                                    </a14:hiddenLine>
                                  </a:ext>
                                </a:extLst>
                              </p:spPr>
                              <p:txBody>
                                <a:bodyPr wrap="none">
                                  <a:spAutoFit/>
                                </a:bodyPr>
                                <a:lstStyle>
                                  <a:lvl1pPr eaLnBrk="0" hangingPunct="0">
                                    <a:defRPr sz="2400">
                                      <a:solidFill>
                                        <a:schemeClr val="tx1"/>
                                      </a:solidFill>
                                      <a:latin typeface="Times New Roman" panose="02020603050405020304" pitchFamily="18" charset="0"/>
                                      <a:cs typeface="Arial" panose="020B0604020202020204" pitchFamily="34" charset="0"/>
                                    </a:defRPr>
                                  </a:lvl1pPr>
                                  <a:lvl2pPr marL="742950" indent="-285750" eaLnBrk="0" hangingPunct="0">
                                    <a:defRPr sz="2400">
                                      <a:solidFill>
                                        <a:schemeClr val="tx1"/>
                                      </a:solidFill>
                                      <a:latin typeface="Times New Roman" panose="02020603050405020304" pitchFamily="18" charset="0"/>
                                      <a:cs typeface="Arial" panose="020B0604020202020204" pitchFamily="34" charset="0"/>
                                    </a:defRPr>
                                  </a:lvl2pPr>
                                  <a:lvl3pPr marL="1143000" indent="-228600" eaLnBrk="0" hangingPunct="0">
                                    <a:defRPr sz="2400">
                                      <a:solidFill>
                                        <a:schemeClr val="tx1"/>
                                      </a:solidFill>
                                      <a:latin typeface="Times New Roman" panose="02020603050405020304" pitchFamily="18" charset="0"/>
                                      <a:cs typeface="Arial" panose="020B0604020202020204" pitchFamily="34" charset="0"/>
                                    </a:defRPr>
                                  </a:lvl3pPr>
                                  <a:lvl4pPr marL="1600200" indent="-228600" eaLnBrk="0" hangingPunct="0">
                                    <a:defRPr sz="2400">
                                      <a:solidFill>
                                        <a:schemeClr val="tx1"/>
                                      </a:solidFill>
                                      <a:latin typeface="Times New Roman" panose="02020603050405020304" pitchFamily="18" charset="0"/>
                                      <a:cs typeface="Arial" panose="020B0604020202020204" pitchFamily="34" charset="0"/>
                                    </a:defRPr>
                                  </a:lvl4pPr>
                                  <a:lvl5pPr marL="2057400" indent="-228600" eaLnBrk="0" hangingPunct="0">
                                    <a:defRPr sz="2400">
                                      <a:solidFill>
                                        <a:schemeClr val="tx1"/>
                                      </a:solidFill>
                                      <a:latin typeface="Times New Roman" panose="02020603050405020304" pitchFamily="18" charset="0"/>
                                      <a:cs typeface="Arial" panose="020B0604020202020204" pitchFamily="34" charset="0"/>
                                    </a:defRPr>
                                  </a:lvl5pPr>
                                  <a:lvl6pPr marL="2514600" indent="-228600" eaLnBrk="0" fontAlgn="base" hangingPunct="0">
                                    <a:spcBef>
                                      <a:spcPct val="0"/>
                                    </a:spcBef>
                                    <a:spcAft>
                                      <a:spcPct val="0"/>
                                    </a:spcAft>
                                    <a:defRPr sz="2400">
                                      <a:solidFill>
                                        <a:schemeClr val="tx1"/>
                                      </a:solidFill>
                                      <a:latin typeface="Times New Roman" panose="02020603050405020304" pitchFamily="18" charset="0"/>
                                      <a:cs typeface="Arial" panose="020B0604020202020204" pitchFamily="34" charset="0"/>
                                    </a:defRPr>
                                  </a:lvl6pPr>
                                  <a:lvl7pPr marL="2971800" indent="-228600" eaLnBrk="0" fontAlgn="base" hangingPunct="0">
                                    <a:spcBef>
                                      <a:spcPct val="0"/>
                                    </a:spcBef>
                                    <a:spcAft>
                                      <a:spcPct val="0"/>
                                    </a:spcAft>
                                    <a:defRPr sz="2400">
                                      <a:solidFill>
                                        <a:schemeClr val="tx1"/>
                                      </a:solidFill>
                                      <a:latin typeface="Times New Roman" panose="02020603050405020304" pitchFamily="18" charset="0"/>
                                      <a:cs typeface="Arial" panose="020B0604020202020204" pitchFamily="34" charset="0"/>
                                    </a:defRPr>
                                  </a:lvl7pPr>
                                  <a:lvl8pPr marL="3429000" indent="-228600" eaLnBrk="0" fontAlgn="base" hangingPunct="0">
                                    <a:spcBef>
                                      <a:spcPct val="0"/>
                                    </a:spcBef>
                                    <a:spcAft>
                                      <a:spcPct val="0"/>
                                    </a:spcAft>
                                    <a:defRPr sz="2400">
                                      <a:solidFill>
                                        <a:schemeClr val="tx1"/>
                                      </a:solidFill>
                                      <a:latin typeface="Times New Roman" panose="02020603050405020304" pitchFamily="18" charset="0"/>
                                      <a:cs typeface="Arial" panose="020B0604020202020204" pitchFamily="34" charset="0"/>
                                    </a:defRPr>
                                  </a:lvl8pPr>
                                  <a:lvl9pPr marL="3886200" indent="-228600" eaLnBrk="0" fontAlgn="base" hangingPunct="0">
                                    <a:spcBef>
                                      <a:spcPct val="0"/>
                                    </a:spcBef>
                                    <a:spcAft>
                                      <a:spcPct val="0"/>
                                    </a:spcAft>
                                    <a:defRPr sz="2400">
                                      <a:solidFill>
                                        <a:schemeClr val="tx1"/>
                                      </a:solidFill>
                                      <a:latin typeface="Times New Roman" panose="02020603050405020304" pitchFamily="18" charset="0"/>
                                      <a:cs typeface="Arial" panose="020B0604020202020204" pitchFamily="34" charset="0"/>
                                    </a:defRPr>
                                  </a:lvl9pPr>
                                </a:lstStyle>
                                <a:p>
                                  <a:pPr eaLnBrk="1" hangingPunct="1"/>
                                  <a:r>
                                    <a:rPr lang="en-IN" altLang="en-US"/>
                                    <a:t>start</a:t>
                                  </a:r>
                                  <a:endParaRPr lang="en-US" altLang="en-US"/>
                                </a:p>
                              </p:txBody>
                            </p:sp>
                          </p:grpSp>
                          <p:cxnSp>
                            <p:nvCxnSpPr>
                              <p:cNvPr id="75" name="Straight Arrow Connector 74">
                                <a:extLst>
                                  <a:ext uri="{FF2B5EF4-FFF2-40B4-BE49-F238E27FC236}">
                                    <a16:creationId xmlns:a16="http://schemas.microsoft.com/office/drawing/2014/main" xmlns="" id="{33B6DEEA-D32B-496C-BED8-8079B2ECA0C6}"/>
                                  </a:ext>
                                </a:extLst>
                              </p:cNvPr>
                              <p:cNvCxnSpPr>
                                <a:stCxn id="81" idx="7"/>
                              </p:cNvCxnSpPr>
                              <p:nvPr/>
                            </p:nvCxnSpPr>
                            <p:spPr>
                              <a:xfrm rot="5400000" flipH="1" flipV="1">
                                <a:off x="4418745" y="5004799"/>
                                <a:ext cx="381865" cy="688967"/>
                              </a:xfrm>
                              <a:prstGeom prst="straightConnector1">
                                <a:avLst/>
                              </a:prstGeom>
                              <a:ln>
                                <a:tailEnd type="arrow"/>
                              </a:ln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sp>
                            <p:nvSpPr>
                              <p:cNvPr id="76" name="Oval 75">
                                <a:extLst>
                                  <a:ext uri="{FF2B5EF4-FFF2-40B4-BE49-F238E27FC236}">
                                    <a16:creationId xmlns:a16="http://schemas.microsoft.com/office/drawing/2014/main" xmlns="" id="{F1E3882E-E096-4939-900D-8F307A87887D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4954161" y="4876103"/>
                                <a:ext cx="532517" cy="510997"/>
                              </a:xfrm>
                              <a:prstGeom prst="ellipse">
                                <a:avLst/>
                              </a:prstGeom>
                            </p:spPr>
                            <p:style>
                              <a:lnRef idx="2">
                                <a:schemeClr val="accent6"/>
                              </a:lnRef>
                              <a:fillRef idx="1">
                                <a:schemeClr val="lt1"/>
                              </a:fillRef>
                              <a:effectRef idx="0">
                                <a:schemeClr val="accent6"/>
                              </a:effectRef>
                              <a:fontRef idx="minor">
                                <a:schemeClr val="dk1"/>
                              </a:fontRef>
                            </p:style>
                            <p:txBody>
                              <a:bodyPr anchor="ctr"/>
                              <a:lstStyle/>
                              <a:p>
                                <a:pPr algn="ctr">
                                  <a:defRPr/>
                                </a:pPr>
                                <a:r>
                                  <a:rPr lang="en-IN" dirty="0"/>
                                  <a:t>B</a:t>
                                </a:r>
                                <a:endParaRPr lang="en-US" dirty="0"/>
                              </a:p>
                            </p:txBody>
                          </p:sp>
                          <p:sp>
                            <p:nvSpPr>
                              <p:cNvPr id="77" name="TextBox 73">
                                <a:extLst>
                                  <a:ext uri="{FF2B5EF4-FFF2-40B4-BE49-F238E27FC236}">
                                    <a16:creationId xmlns:a16="http://schemas.microsoft.com/office/drawing/2014/main" xmlns="" id="{A9298324-4C86-4A06-AB9B-4366DA65B131}"/>
                                  </a:ext>
                                </a:extLst>
                              </p:cNvPr>
                              <p:cNvSpPr txBox="1">
                                <a:spLocks noChangeArrowheads="1"/>
                              </p:cNvSpPr>
                              <p:nvPr/>
                            </p:nvSpPr>
                            <p:spPr bwMode="auto">
                              <a:xfrm>
                                <a:off x="4456997" y="4930008"/>
                                <a:ext cx="320922" cy="461665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  <a:extLst>
                                <a:ext uri="{909E8E84-426E-40DD-AFC4-6F175D3DCCD1}">
                                  <a14:hiddenFill xmlns:a14="http://schemas.microsoft.com/office/drawing/2010/main" xmlns="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  <a:ext uri="{91240B29-F687-4F45-9708-019B960494DF}">
                                  <a14:hiddenLine xmlns:a14="http://schemas.microsoft.com/office/drawing/2010/main" xmlns="" w="9525">
                                    <a:solidFill>
                                      <a:srgbClr val="000000"/>
                                    </a:solidFill>
                                    <a:miter lim="800000"/>
                                    <a:headEnd/>
                                    <a:tailEnd/>
                                  </a14:hiddenLine>
                                </a:ext>
                              </a:extLst>
                            </p:spPr>
                            <p:txBody>
                              <a:bodyPr wrap="none">
                                <a:spAutoFit/>
                              </a:bodyPr>
                              <a:lstStyle>
                                <a:lvl1pPr eaLnBrk="0" hangingPunct="0">
                                  <a:defRPr sz="2400">
                                    <a:solidFill>
                                      <a:schemeClr val="tx1"/>
                                    </a:solidFill>
                                    <a:latin typeface="Times New Roman" panose="02020603050405020304" pitchFamily="18" charset="0"/>
                                    <a:cs typeface="Arial" panose="020B0604020202020204" pitchFamily="34" charset="0"/>
                                  </a:defRPr>
                                </a:lvl1pPr>
                                <a:lvl2pPr marL="742950" indent="-285750" eaLnBrk="0" hangingPunct="0">
                                  <a:defRPr sz="2400">
                                    <a:solidFill>
                                      <a:schemeClr val="tx1"/>
                                    </a:solidFill>
                                    <a:latin typeface="Times New Roman" panose="02020603050405020304" pitchFamily="18" charset="0"/>
                                    <a:cs typeface="Arial" panose="020B0604020202020204" pitchFamily="34" charset="0"/>
                                  </a:defRPr>
                                </a:lvl2pPr>
                                <a:lvl3pPr marL="1143000" indent="-228600" eaLnBrk="0" hangingPunct="0">
                                  <a:defRPr sz="2400">
                                    <a:solidFill>
                                      <a:schemeClr val="tx1"/>
                                    </a:solidFill>
                                    <a:latin typeface="Times New Roman" panose="02020603050405020304" pitchFamily="18" charset="0"/>
                                    <a:cs typeface="Arial" panose="020B0604020202020204" pitchFamily="34" charset="0"/>
                                  </a:defRPr>
                                </a:lvl3pPr>
                                <a:lvl4pPr marL="1600200" indent="-228600" eaLnBrk="0" hangingPunct="0">
                                  <a:defRPr sz="2400">
                                    <a:solidFill>
                                      <a:schemeClr val="tx1"/>
                                    </a:solidFill>
                                    <a:latin typeface="Times New Roman" panose="02020603050405020304" pitchFamily="18" charset="0"/>
                                    <a:cs typeface="Arial" panose="020B0604020202020204" pitchFamily="34" charset="0"/>
                                  </a:defRPr>
                                </a:lvl4pPr>
                                <a:lvl5pPr marL="2057400" indent="-228600" eaLnBrk="0" hangingPunct="0">
                                  <a:defRPr sz="2400">
                                    <a:solidFill>
                                      <a:schemeClr val="tx1"/>
                                    </a:solidFill>
                                    <a:latin typeface="Times New Roman" panose="02020603050405020304" pitchFamily="18" charset="0"/>
                                    <a:cs typeface="Arial" panose="020B0604020202020204" pitchFamily="34" charset="0"/>
                                  </a:defRPr>
                                </a:lvl5pPr>
                                <a:lvl6pPr marL="2514600" indent="-228600" eaLnBrk="0" fontAlgn="base" hangingPunct="0">
                                  <a:spcBef>
                                    <a:spcPct val="0"/>
                                  </a:spcBef>
                                  <a:spcAft>
                                    <a:spcPct val="0"/>
                                  </a:spcAft>
                                  <a:defRPr sz="2400">
                                    <a:solidFill>
                                      <a:schemeClr val="tx1"/>
                                    </a:solidFill>
                                    <a:latin typeface="Times New Roman" panose="02020603050405020304" pitchFamily="18" charset="0"/>
                                    <a:cs typeface="Arial" panose="020B0604020202020204" pitchFamily="34" charset="0"/>
                                  </a:defRPr>
                                </a:lvl6pPr>
                                <a:lvl7pPr marL="2971800" indent="-228600" eaLnBrk="0" fontAlgn="base" hangingPunct="0">
                                  <a:spcBef>
                                    <a:spcPct val="0"/>
                                  </a:spcBef>
                                  <a:spcAft>
                                    <a:spcPct val="0"/>
                                  </a:spcAft>
                                  <a:defRPr sz="2400">
                                    <a:solidFill>
                                      <a:schemeClr val="tx1"/>
                                    </a:solidFill>
                                    <a:latin typeface="Times New Roman" panose="02020603050405020304" pitchFamily="18" charset="0"/>
                                    <a:cs typeface="Arial" panose="020B0604020202020204" pitchFamily="34" charset="0"/>
                                  </a:defRPr>
                                </a:lvl7pPr>
                                <a:lvl8pPr marL="3429000" indent="-228600" eaLnBrk="0" fontAlgn="base" hangingPunct="0">
                                  <a:spcBef>
                                    <a:spcPct val="0"/>
                                  </a:spcBef>
                                  <a:spcAft>
                                    <a:spcPct val="0"/>
                                  </a:spcAft>
                                  <a:defRPr sz="2400">
                                    <a:solidFill>
                                      <a:schemeClr val="tx1"/>
                                    </a:solidFill>
                                    <a:latin typeface="Times New Roman" panose="02020603050405020304" pitchFamily="18" charset="0"/>
                                    <a:cs typeface="Arial" panose="020B0604020202020204" pitchFamily="34" charset="0"/>
                                  </a:defRPr>
                                </a:lvl8pPr>
                                <a:lvl9pPr marL="3886200" indent="-228600" eaLnBrk="0" fontAlgn="base" hangingPunct="0">
                                  <a:spcBef>
                                    <a:spcPct val="0"/>
                                  </a:spcBef>
                                  <a:spcAft>
                                    <a:spcPct val="0"/>
                                  </a:spcAft>
                                  <a:defRPr sz="2400">
                                    <a:solidFill>
                                      <a:schemeClr val="tx1"/>
                                    </a:solidFill>
                                    <a:latin typeface="Times New Roman" panose="02020603050405020304" pitchFamily="18" charset="0"/>
                                    <a:cs typeface="Arial" panose="020B0604020202020204" pitchFamily="34" charset="0"/>
                                  </a:defRPr>
                                </a:lvl9pPr>
                              </a:lstStyle>
                              <a:p>
                                <a:pPr eaLnBrk="1" hangingPunct="1"/>
                                <a:r>
                                  <a:rPr lang="en-IN" altLang="en-US" dirty="0"/>
                                  <a:t>a</a:t>
                                </a:r>
                                <a:endParaRPr lang="en-US" altLang="en-US" dirty="0"/>
                              </a:p>
                            </p:txBody>
                          </p:sp>
                        </p:grpSp>
                        <p:cxnSp>
                          <p:nvCxnSpPr>
                            <p:cNvPr id="71" name="Straight Arrow Connector 70">
                              <a:extLst>
                                <a:ext uri="{FF2B5EF4-FFF2-40B4-BE49-F238E27FC236}">
                                  <a16:creationId xmlns:a16="http://schemas.microsoft.com/office/drawing/2014/main" xmlns="" id="{5890C4D7-C95D-4224-AB67-56EC90750989}"/>
                                </a:ext>
                              </a:extLst>
                            </p:cNvPr>
                            <p:cNvCxnSpPr>
                              <a:stCxn id="81" idx="5"/>
                            </p:cNvCxnSpPr>
                            <p:nvPr/>
                          </p:nvCxnSpPr>
                          <p:spPr>
                            <a:xfrm rot="16200000" flipH="1">
                              <a:off x="3084814" y="4356541"/>
                              <a:ext cx="688095" cy="763792"/>
                            </a:xfrm>
                            <a:prstGeom prst="straightConnector1">
                              <a:avLst/>
                            </a:prstGeom>
                            <a:ln>
                              <a:tailEnd type="arrow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sp>
                          <p:nvSpPr>
                            <p:cNvPr id="72" name="Oval 71">
                              <a:extLst>
                                <a:ext uri="{FF2B5EF4-FFF2-40B4-BE49-F238E27FC236}">
                                  <a16:creationId xmlns:a16="http://schemas.microsoft.com/office/drawing/2014/main" xmlns="" id="{393DFE31-1F3F-4431-9316-5227262B4419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3810758" y="4853735"/>
                              <a:ext cx="532517" cy="533134"/>
                            </a:xfrm>
                            <a:prstGeom prst="ellipse">
                              <a:avLst/>
                            </a:prstGeom>
                          </p:spPr>
                          <p:style>
                            <a:lnRef idx="2">
                              <a:schemeClr val="accent6"/>
                            </a:lnRef>
                            <a:fillRef idx="1">
                              <a:schemeClr val="lt1"/>
                            </a:fillRef>
                            <a:effectRef idx="0">
                              <a:schemeClr val="accent6"/>
                            </a:effectRef>
                            <a:fontRef idx="minor">
                              <a:schemeClr val="dk1"/>
                            </a:fontRef>
                          </p:style>
                          <p:txBody>
                            <a:bodyPr anchor="ctr"/>
                            <a:lstStyle/>
                            <a:p>
                              <a:pPr algn="ctr">
                                <a:defRPr/>
                              </a:pPr>
                              <a:r>
                                <a:rPr lang="en-IN" dirty="0"/>
                                <a:t>C</a:t>
                              </a:r>
                              <a:endParaRPr lang="en-US" dirty="0"/>
                            </a:p>
                          </p:txBody>
                        </p:sp>
                        <p:sp>
                          <p:nvSpPr>
                            <p:cNvPr id="73" name="TextBox 29">
                              <a:extLst>
                                <a:ext uri="{FF2B5EF4-FFF2-40B4-BE49-F238E27FC236}">
                                  <a16:creationId xmlns:a16="http://schemas.microsoft.com/office/drawing/2014/main" xmlns="" id="{12BCE3DD-44E9-4A8D-BC82-61BEA53963AD}"/>
                                </a:ext>
                              </a:extLst>
                            </p:cNvPr>
                            <p:cNvSpPr txBox="1">
                              <a:spLocks noChangeArrowheads="1"/>
                            </p:cNvSpPr>
                            <p:nvPr/>
                          </p:nvSpPr>
                          <p:spPr bwMode="auto">
                            <a:xfrm>
                              <a:off x="3312441" y="4643852"/>
                              <a:ext cx="338554" cy="461665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xtLst>
                              <a:ext uri="{909E8E84-426E-40DD-AFC4-6F175D3DCCD1}">
                                <a14:hiddenFill xmlns:a14="http://schemas.microsoft.com/office/drawing/2010/main" xmlns="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xmlns="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</a:extLst>
                          </p:spPr>
                          <p:txBody>
                            <a:bodyPr wrap="none">
                              <a:spAutoFit/>
                            </a:bodyPr>
                            <a:lstStyle>
                              <a:lvl1pPr eaLnBrk="0" hangingPunct="0">
                                <a:defRPr sz="2400">
                                  <a:solidFill>
                                    <a:schemeClr val="tx1"/>
                                  </a:solidFill>
                                  <a:latin typeface="Times New Roman" panose="02020603050405020304" pitchFamily="18" charset="0"/>
                                  <a:cs typeface="Arial" panose="020B0604020202020204" pitchFamily="34" charset="0"/>
                                </a:defRPr>
                              </a:lvl1pPr>
                              <a:lvl2pPr marL="742950" indent="-285750" eaLnBrk="0" hangingPunct="0">
                                <a:defRPr sz="2400">
                                  <a:solidFill>
                                    <a:schemeClr val="tx1"/>
                                  </a:solidFill>
                                  <a:latin typeface="Times New Roman" panose="02020603050405020304" pitchFamily="18" charset="0"/>
                                  <a:cs typeface="Arial" panose="020B0604020202020204" pitchFamily="34" charset="0"/>
                                </a:defRPr>
                              </a:lvl2pPr>
                              <a:lvl3pPr marL="1143000" indent="-228600" eaLnBrk="0" hangingPunct="0">
                                <a:defRPr sz="2400">
                                  <a:solidFill>
                                    <a:schemeClr val="tx1"/>
                                  </a:solidFill>
                                  <a:latin typeface="Times New Roman" panose="02020603050405020304" pitchFamily="18" charset="0"/>
                                  <a:cs typeface="Arial" panose="020B0604020202020204" pitchFamily="34" charset="0"/>
                                </a:defRPr>
                              </a:lvl3pPr>
                              <a:lvl4pPr marL="1600200" indent="-228600" eaLnBrk="0" hangingPunct="0">
                                <a:defRPr sz="2400">
                                  <a:solidFill>
                                    <a:schemeClr val="tx1"/>
                                  </a:solidFill>
                                  <a:latin typeface="Times New Roman" panose="02020603050405020304" pitchFamily="18" charset="0"/>
                                  <a:cs typeface="Arial" panose="020B0604020202020204" pitchFamily="34" charset="0"/>
                                </a:defRPr>
                              </a:lvl4pPr>
                              <a:lvl5pPr marL="2057400" indent="-228600" eaLnBrk="0" hangingPunct="0">
                                <a:defRPr sz="2400">
                                  <a:solidFill>
                                    <a:schemeClr val="tx1"/>
                                  </a:solidFill>
                                  <a:latin typeface="Times New Roman" panose="02020603050405020304" pitchFamily="18" charset="0"/>
                                  <a:cs typeface="Arial" panose="020B0604020202020204" pitchFamily="34" charset="0"/>
                                </a:defRPr>
                              </a:lvl5pPr>
                              <a:lvl6pPr marL="2514600" indent="-228600" eaLnBrk="0" fontAlgn="base" hangingPunct="0">
                                <a:spcBef>
                                  <a:spcPct val="0"/>
                                </a:spcBef>
                                <a:spcAft>
                                  <a:spcPct val="0"/>
                                </a:spcAft>
                                <a:defRPr sz="2400">
                                  <a:solidFill>
                                    <a:schemeClr val="tx1"/>
                                  </a:solidFill>
                                  <a:latin typeface="Times New Roman" panose="02020603050405020304" pitchFamily="18" charset="0"/>
                                  <a:cs typeface="Arial" panose="020B0604020202020204" pitchFamily="34" charset="0"/>
                                </a:defRPr>
                              </a:lvl6pPr>
                              <a:lvl7pPr marL="2971800" indent="-228600" eaLnBrk="0" fontAlgn="base" hangingPunct="0">
                                <a:spcBef>
                                  <a:spcPct val="0"/>
                                </a:spcBef>
                                <a:spcAft>
                                  <a:spcPct val="0"/>
                                </a:spcAft>
                                <a:defRPr sz="2400">
                                  <a:solidFill>
                                    <a:schemeClr val="tx1"/>
                                  </a:solidFill>
                                  <a:latin typeface="Times New Roman" panose="02020603050405020304" pitchFamily="18" charset="0"/>
                                  <a:cs typeface="Arial" panose="020B0604020202020204" pitchFamily="34" charset="0"/>
                                </a:defRPr>
                              </a:lvl7pPr>
                              <a:lvl8pPr marL="3429000" indent="-228600" eaLnBrk="0" fontAlgn="base" hangingPunct="0">
                                <a:spcBef>
                                  <a:spcPct val="0"/>
                                </a:spcBef>
                                <a:spcAft>
                                  <a:spcPct val="0"/>
                                </a:spcAft>
                                <a:defRPr sz="2400">
                                  <a:solidFill>
                                    <a:schemeClr val="tx1"/>
                                  </a:solidFill>
                                  <a:latin typeface="Times New Roman" panose="02020603050405020304" pitchFamily="18" charset="0"/>
                                  <a:cs typeface="Arial" panose="020B0604020202020204" pitchFamily="34" charset="0"/>
                                </a:defRPr>
                              </a:lvl8pPr>
                              <a:lvl9pPr marL="3886200" indent="-228600" eaLnBrk="0" fontAlgn="base" hangingPunct="0">
                                <a:spcBef>
                                  <a:spcPct val="0"/>
                                </a:spcBef>
                                <a:spcAft>
                                  <a:spcPct val="0"/>
                                </a:spcAft>
                                <a:defRPr sz="2400">
                                  <a:solidFill>
                                    <a:schemeClr val="tx1"/>
                                  </a:solidFill>
                                  <a:latin typeface="Times New Roman" panose="02020603050405020304" pitchFamily="18" charset="0"/>
                                  <a:cs typeface="Arial" panose="020B0604020202020204" pitchFamily="34" charset="0"/>
                                </a:defRPr>
                              </a:lvl9pPr>
                            </a:lstStyle>
                            <a:p>
                              <a:pPr eaLnBrk="1" hangingPunct="1"/>
                              <a:r>
                                <a:rPr lang="en-IN" altLang="en-US" dirty="0"/>
                                <a:t>b</a:t>
                              </a:r>
                              <a:endParaRPr lang="en-US" altLang="en-US" dirty="0"/>
                            </a:p>
                          </p:txBody>
                        </p:sp>
                      </p:grpSp>
                      <p:cxnSp>
                        <p:nvCxnSpPr>
                          <p:cNvPr id="68" name="Curved Connector 28">
                            <a:extLst>
                              <a:ext uri="{FF2B5EF4-FFF2-40B4-BE49-F238E27FC236}">
                                <a16:creationId xmlns:a16="http://schemas.microsoft.com/office/drawing/2014/main" xmlns="" id="{07C6FB54-C056-4F22-890B-60574F3DA9E9}"/>
                              </a:ext>
                            </a:extLst>
                          </p:cNvPr>
                          <p:cNvCxnSpPr/>
                          <p:nvPr/>
                        </p:nvCxnSpPr>
                        <p:spPr>
                          <a:xfrm rot="5400000" flipH="1" flipV="1">
                            <a:off x="4761537" y="4122547"/>
                            <a:ext cx="1844" cy="444716"/>
                          </a:xfrm>
                          <a:prstGeom prst="curvedConnector3">
                            <a:avLst>
                              <a:gd name="adj1" fmla="val 48105494"/>
                            </a:avLst>
                          </a:prstGeom>
                          <a:ln>
                            <a:tailEnd type="arrow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sp>
                        <p:nvSpPr>
                          <p:cNvPr id="69" name="TextBox 73">
                            <a:extLst>
                              <a:ext uri="{FF2B5EF4-FFF2-40B4-BE49-F238E27FC236}">
                                <a16:creationId xmlns:a16="http://schemas.microsoft.com/office/drawing/2014/main" xmlns="" id="{A7311674-8DAB-4471-83CD-85207CB088A0}"/>
                              </a:ext>
                            </a:extLst>
                          </p:cNvPr>
                          <p:cNvSpPr txBox="1">
                            <a:spLocks noChangeArrowheads="1"/>
                          </p:cNvSpPr>
                          <p:nvPr/>
                        </p:nvSpPr>
                        <p:spPr bwMode="auto">
                          <a:xfrm>
                            <a:off x="4639860" y="2991539"/>
                            <a:ext cx="377555" cy="461664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 xmlns="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xmlns="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  <p:txBody>
                          <a:bodyPr wrap="none">
                            <a:spAutoFit/>
                          </a:bodyPr>
                          <a:lstStyle>
                            <a:lvl1pPr eaLnBrk="0" hangingPunct="0">
                              <a:defRPr sz="2400">
                                <a:solidFill>
                                  <a:schemeClr val="tx1"/>
                                </a:solidFill>
                                <a:latin typeface="Times New Roman" panose="02020603050405020304" pitchFamily="18" charset="0"/>
                                <a:cs typeface="Arial" panose="020B0604020202020204" pitchFamily="34" charset="0"/>
                              </a:defRPr>
                            </a:lvl1pPr>
                            <a:lvl2pPr marL="742950" indent="-285750" eaLnBrk="0" hangingPunct="0">
                              <a:defRPr sz="2400">
                                <a:solidFill>
                                  <a:schemeClr val="tx1"/>
                                </a:solidFill>
                                <a:latin typeface="Times New Roman" panose="02020603050405020304" pitchFamily="18" charset="0"/>
                                <a:cs typeface="Arial" panose="020B0604020202020204" pitchFamily="34" charset="0"/>
                              </a:defRPr>
                            </a:lvl2pPr>
                            <a:lvl3pPr marL="1143000" indent="-228600" eaLnBrk="0" hangingPunct="0">
                              <a:defRPr sz="2400">
                                <a:solidFill>
                                  <a:schemeClr val="tx1"/>
                                </a:solidFill>
                                <a:latin typeface="Times New Roman" panose="02020603050405020304" pitchFamily="18" charset="0"/>
                                <a:cs typeface="Arial" panose="020B0604020202020204" pitchFamily="34" charset="0"/>
                              </a:defRPr>
                            </a:lvl3pPr>
                            <a:lvl4pPr marL="1600200" indent="-228600" eaLnBrk="0" hangingPunct="0">
                              <a:defRPr sz="2400">
                                <a:solidFill>
                                  <a:schemeClr val="tx1"/>
                                </a:solidFill>
                                <a:latin typeface="Times New Roman" panose="02020603050405020304" pitchFamily="18" charset="0"/>
                                <a:cs typeface="Arial" panose="020B0604020202020204" pitchFamily="34" charset="0"/>
                              </a:defRPr>
                            </a:lvl4pPr>
                            <a:lvl5pPr marL="2057400" indent="-228600" eaLnBrk="0" hangingPunct="0">
                              <a:defRPr sz="2400">
                                <a:solidFill>
                                  <a:schemeClr val="tx1"/>
                                </a:solidFill>
                                <a:latin typeface="Times New Roman" panose="02020603050405020304" pitchFamily="18" charset="0"/>
                                <a:cs typeface="Arial" panose="020B0604020202020204" pitchFamily="34" charset="0"/>
                              </a:defRPr>
                            </a:lvl5pPr>
                            <a:lvl6pPr marL="2514600" indent="-228600" eaLnBrk="0" fontAlgn="base" hangingPunct="0"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defRPr sz="2400">
                                <a:solidFill>
                                  <a:schemeClr val="tx1"/>
                                </a:solidFill>
                                <a:latin typeface="Times New Roman" panose="02020603050405020304" pitchFamily="18" charset="0"/>
                                <a:cs typeface="Arial" panose="020B0604020202020204" pitchFamily="34" charset="0"/>
                              </a:defRPr>
                            </a:lvl6pPr>
                            <a:lvl7pPr marL="2971800" indent="-228600" eaLnBrk="0" fontAlgn="base" hangingPunct="0"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defRPr sz="2400">
                                <a:solidFill>
                                  <a:schemeClr val="tx1"/>
                                </a:solidFill>
                                <a:latin typeface="Times New Roman" panose="02020603050405020304" pitchFamily="18" charset="0"/>
                                <a:cs typeface="Arial" panose="020B0604020202020204" pitchFamily="34" charset="0"/>
                              </a:defRPr>
                            </a:lvl7pPr>
                            <a:lvl8pPr marL="3429000" indent="-228600" eaLnBrk="0" fontAlgn="base" hangingPunct="0"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defRPr sz="2400">
                                <a:solidFill>
                                  <a:schemeClr val="tx1"/>
                                </a:solidFill>
                                <a:latin typeface="Times New Roman" panose="02020603050405020304" pitchFamily="18" charset="0"/>
                                <a:cs typeface="Arial" panose="020B0604020202020204" pitchFamily="34" charset="0"/>
                              </a:defRPr>
                            </a:lvl8pPr>
                            <a:lvl9pPr marL="3886200" indent="-228600" eaLnBrk="0" fontAlgn="base" hangingPunct="0"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defRPr sz="2400">
                                <a:solidFill>
                                  <a:schemeClr val="tx1"/>
                                </a:solidFill>
                                <a:latin typeface="Times New Roman" panose="02020603050405020304" pitchFamily="18" charset="0"/>
                                <a:cs typeface="Arial" panose="020B0604020202020204" pitchFamily="34" charset="0"/>
                              </a:defRPr>
                            </a:lvl9pPr>
                          </a:lstStyle>
                          <a:p>
                            <a:pPr eaLnBrk="1" hangingPunct="1"/>
                            <a:r>
                              <a:rPr lang="en-IN" altLang="en-US" dirty="0"/>
                              <a:t>a</a:t>
                            </a:r>
                            <a:endParaRPr lang="en-US" altLang="en-US" dirty="0"/>
                          </a:p>
                        </p:txBody>
                      </p:sp>
                    </p:grpSp>
                    <p:cxnSp>
                      <p:nvCxnSpPr>
                        <p:cNvPr id="64" name="Straight Arrow Connector 63">
                          <a:extLst>
                            <a:ext uri="{FF2B5EF4-FFF2-40B4-BE49-F238E27FC236}">
                              <a16:creationId xmlns:a16="http://schemas.microsoft.com/office/drawing/2014/main" xmlns="" id="{034DB861-21E1-4564-AAFD-F52CFCAC2E03}"/>
                            </a:ext>
                          </a:extLst>
                        </p:cNvPr>
                        <p:cNvCxnSpPr/>
                        <p:nvPr/>
                      </p:nvCxnSpPr>
                      <p:spPr bwMode="auto">
                        <a:xfrm>
                          <a:off x="4877399" y="3885653"/>
                          <a:ext cx="1218684" cy="1844"/>
                        </a:xfrm>
                        <a:prstGeom prst="straightConnector1">
                          <a:avLst/>
                        </a:prstGeom>
                        <a:ln>
                          <a:tailEnd type="arrow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sp>
                      <p:nvSpPr>
                        <p:cNvPr id="65" name="Oval 64">
                          <a:extLst>
                            <a:ext uri="{FF2B5EF4-FFF2-40B4-BE49-F238E27FC236}">
                              <a16:creationId xmlns:a16="http://schemas.microsoft.com/office/drawing/2014/main" xmlns="" id="{4F8A8239-BB2F-4907-82D1-FDFACCCD0D0D}"/>
                            </a:ext>
                          </a:extLst>
                        </p:cNvPr>
                        <p:cNvSpPr/>
                        <p:nvPr/>
                      </p:nvSpPr>
                      <p:spPr bwMode="auto">
                        <a:xfrm>
                          <a:off x="6096083" y="3581268"/>
                          <a:ext cx="547608" cy="533135"/>
                        </a:xfrm>
                        <a:prstGeom prst="ellipse">
                          <a:avLst/>
                        </a:prstGeom>
                      </p:spPr>
                      <p:style>
                        <a:lnRef idx="2">
                          <a:schemeClr val="accent6"/>
                        </a:lnRef>
                        <a:fillRef idx="1">
                          <a:schemeClr val="lt1"/>
                        </a:fillRef>
                        <a:effectRef idx="0">
                          <a:schemeClr val="accent6"/>
                        </a:effectRef>
                        <a:fontRef idx="minor">
                          <a:schemeClr val="dk1"/>
                        </a:fontRef>
                      </p:style>
                      <p:txBody>
                        <a:bodyPr anchor="ctr"/>
                        <a:lstStyle/>
                        <a:p>
                          <a:pPr algn="ctr">
                            <a:defRPr/>
                          </a:pPr>
                          <a:r>
                            <a:rPr lang="en-IN" dirty="0"/>
                            <a:t>D</a:t>
                          </a:r>
                          <a:endParaRPr lang="en-US" dirty="0"/>
                        </a:p>
                      </p:txBody>
                    </p:sp>
                    <p:sp>
                      <p:nvSpPr>
                        <p:cNvPr id="66" name="TextBox 29">
                          <a:extLst>
                            <a:ext uri="{FF2B5EF4-FFF2-40B4-BE49-F238E27FC236}">
                              <a16:creationId xmlns:a16="http://schemas.microsoft.com/office/drawing/2014/main" xmlns="" id="{5C33F6D0-F574-4B8A-9308-6B81B0D90F30}"/>
                            </a:ext>
                          </a:extLst>
                        </p:cNvPr>
                        <p:cNvSpPr txBox="1"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5426989" y="3440813"/>
                          <a:ext cx="398299" cy="46166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xmlns="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 wrap="none">
                          <a:spAutoFit/>
                        </a:bodyPr>
                        <a:lstStyle>
                          <a:lvl1pPr eaLnBrk="0" hangingPunct="0">
                            <a:defRPr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Arial" panose="020B0604020202020204" pitchFamily="34" charset="0"/>
                            </a:defRPr>
                          </a:lvl1pPr>
                          <a:lvl2pPr marL="742950" indent="-285750" eaLnBrk="0" hangingPunct="0">
                            <a:defRPr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Arial" panose="020B0604020202020204" pitchFamily="34" charset="0"/>
                            </a:defRPr>
                          </a:lvl2pPr>
                          <a:lvl3pPr marL="1143000" indent="-228600" eaLnBrk="0" hangingPunct="0">
                            <a:defRPr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Arial" panose="020B0604020202020204" pitchFamily="34" charset="0"/>
                            </a:defRPr>
                          </a:lvl3pPr>
                          <a:lvl4pPr marL="1600200" indent="-228600" eaLnBrk="0" hangingPunct="0">
                            <a:defRPr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Arial" panose="020B0604020202020204" pitchFamily="34" charset="0"/>
                            </a:defRPr>
                          </a:lvl4pPr>
                          <a:lvl5pPr marL="2057400" indent="-228600" eaLnBrk="0" hangingPunct="0">
                            <a:defRPr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Arial" panose="020B0604020202020204" pitchFamily="34" charset="0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defRPr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Arial" panose="020B0604020202020204" pitchFamily="34" charset="0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defRPr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Arial" panose="020B0604020202020204" pitchFamily="34" charset="0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defRPr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Arial" panose="020B0604020202020204" pitchFamily="34" charset="0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defRPr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Arial" panose="020B0604020202020204" pitchFamily="34" charset="0"/>
                            </a:defRPr>
                          </a:lvl9pPr>
                        </a:lstStyle>
                        <a:p>
                          <a:pPr eaLnBrk="1" hangingPunct="1"/>
                          <a:r>
                            <a:rPr lang="en-IN" altLang="en-US" dirty="0"/>
                            <a:t>b</a:t>
                          </a:r>
                          <a:endParaRPr lang="en-US" altLang="en-US" dirty="0"/>
                        </a:p>
                      </p:txBody>
                    </p:sp>
                  </p:grpSp>
                  <p:cxnSp>
                    <p:nvCxnSpPr>
                      <p:cNvPr id="61" name="Straight Arrow Connector 60">
                        <a:extLst>
                          <a:ext uri="{FF2B5EF4-FFF2-40B4-BE49-F238E27FC236}">
                            <a16:creationId xmlns:a16="http://schemas.microsoft.com/office/drawing/2014/main" xmlns="" id="{AE1D8699-7519-4A6F-AF69-519A77B3CE29}"/>
                          </a:ext>
                        </a:extLst>
                      </p:cNvPr>
                      <p:cNvCxnSpPr/>
                      <p:nvPr/>
                    </p:nvCxnSpPr>
                    <p:spPr>
                      <a:xfrm rot="5400000" flipH="1" flipV="1">
                        <a:off x="2640108" y="5283886"/>
                        <a:ext cx="968498" cy="0"/>
                      </a:xfrm>
                      <a:prstGeom prst="straightConnector1">
                        <a:avLst/>
                      </a:prstGeom>
                      <a:ln>
                        <a:tailEnd type="arrow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62" name="TextBox 73">
                        <a:extLst>
                          <a:ext uri="{FF2B5EF4-FFF2-40B4-BE49-F238E27FC236}">
                            <a16:creationId xmlns:a16="http://schemas.microsoft.com/office/drawing/2014/main" xmlns="" id="{CA9B3B48-317C-461F-B6C1-C5092A702872}"/>
                          </a:ext>
                        </a:extLst>
                      </p:cNvPr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3127645" y="4948535"/>
                        <a:ext cx="377555" cy="46166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wrap="none">
                        <a:spAutoFit/>
                      </a:bodyPr>
                      <a:lstStyle>
                        <a:lvl1pPr eaLnBrk="0" hangingPunct="0">
                          <a:defRPr sz="24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Arial" panose="020B0604020202020204" pitchFamily="34" charset="0"/>
                          </a:defRPr>
                        </a:lvl1pPr>
                        <a:lvl2pPr marL="742950" indent="-285750" eaLnBrk="0" hangingPunct="0">
                          <a:defRPr sz="24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Arial" panose="020B0604020202020204" pitchFamily="34" charset="0"/>
                          </a:defRPr>
                        </a:lvl2pPr>
                        <a:lvl3pPr marL="1143000" indent="-228600" eaLnBrk="0" hangingPunct="0">
                          <a:defRPr sz="24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Arial" panose="020B0604020202020204" pitchFamily="34" charset="0"/>
                          </a:defRPr>
                        </a:lvl3pPr>
                        <a:lvl4pPr marL="1600200" indent="-228600" eaLnBrk="0" hangingPunct="0">
                          <a:defRPr sz="24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Arial" panose="020B0604020202020204" pitchFamily="34" charset="0"/>
                          </a:defRPr>
                        </a:lvl4pPr>
                        <a:lvl5pPr marL="2057400" indent="-228600" eaLnBrk="0" hangingPunct="0">
                          <a:defRPr sz="24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Arial" panose="020B0604020202020204" pitchFamily="34" charset="0"/>
                          </a:defRPr>
                        </a:lvl9pPr>
                      </a:lstStyle>
                      <a:p>
                        <a:pPr eaLnBrk="1" hangingPunct="1"/>
                        <a:r>
                          <a:rPr lang="en-IN" altLang="en-US"/>
                          <a:t>a</a:t>
                        </a:r>
                        <a:endParaRPr lang="en-US" altLang="en-US"/>
                      </a:p>
                    </p:txBody>
                  </p:sp>
                </p:grpSp>
                <p:sp>
                  <p:nvSpPr>
                    <p:cNvPr id="58" name="TextBox 29">
                      <a:extLst>
                        <a:ext uri="{FF2B5EF4-FFF2-40B4-BE49-F238E27FC236}">
                          <a16:creationId xmlns:a16="http://schemas.microsoft.com/office/drawing/2014/main" xmlns="" id="{B1F60EE2-7E8A-41A0-9F62-23A97BD57763}"/>
                        </a:ext>
                      </a:extLst>
                    </p:cNvPr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3152575" y="6609689"/>
                      <a:ext cx="398299" cy="461665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 xmlns="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>
                      <a:spAutoFit/>
                    </a:bodyPr>
                    <a:lstStyle>
                      <a:lvl1pPr eaLnBrk="0" hangingPunct="0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Arial" panose="020B0604020202020204" pitchFamily="34" charset="0"/>
                        </a:defRPr>
                      </a:lvl1pPr>
                      <a:lvl2pPr marL="742950" indent="-285750" eaLnBrk="0" hangingPunct="0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Arial" panose="020B0604020202020204" pitchFamily="34" charset="0"/>
                        </a:defRPr>
                      </a:lvl2pPr>
                      <a:lvl3pPr marL="1143000" indent="-228600" eaLnBrk="0" hangingPunct="0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Arial" panose="020B0604020202020204" pitchFamily="34" charset="0"/>
                        </a:defRPr>
                      </a:lvl3pPr>
                      <a:lvl4pPr marL="1600200" indent="-228600" eaLnBrk="0" hangingPunct="0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Arial" panose="020B0604020202020204" pitchFamily="34" charset="0"/>
                        </a:defRPr>
                      </a:lvl4pPr>
                      <a:lvl5pPr marL="2057400" indent="-228600" eaLnBrk="0" hangingPunct="0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eaLnBrk="1" hangingPunct="1"/>
                      <a:r>
                        <a:rPr lang="en-IN" altLang="en-US" dirty="0"/>
                        <a:t>b</a:t>
                      </a:r>
                      <a:endParaRPr lang="en-US" altLang="en-US" dirty="0"/>
                    </a:p>
                  </p:txBody>
                </p:sp>
                <p:cxnSp>
                  <p:nvCxnSpPr>
                    <p:cNvPr id="59" name="Curved Connector 19">
                      <a:extLst>
                        <a:ext uri="{FF2B5EF4-FFF2-40B4-BE49-F238E27FC236}">
                          <a16:creationId xmlns:a16="http://schemas.microsoft.com/office/drawing/2014/main" xmlns="" id="{7C5A27DF-5F62-4F95-9D54-F7DBD0EC13F4}"/>
                        </a:ext>
                      </a:extLst>
                    </p:cNvPr>
                    <p:cNvCxnSpPr>
                      <a:stCxn id="72" idx="3"/>
                      <a:endCxn id="72" idx="5"/>
                    </p:cNvCxnSpPr>
                    <p:nvPr/>
                  </p:nvCxnSpPr>
                  <p:spPr>
                    <a:xfrm rot="16200000" flipH="1">
                      <a:off x="3268228" y="5720263"/>
                      <a:ext cx="1845" cy="443573"/>
                    </a:xfrm>
                    <a:prstGeom prst="curvedConnector3">
                      <a:avLst>
                        <a:gd name="adj1" fmla="val 39170415"/>
                      </a:avLst>
                    </a:prstGeom>
                    <a:ln>
                      <a:tailEnd type="arrow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55" name="Curved Connector 15">
                    <a:extLst>
                      <a:ext uri="{FF2B5EF4-FFF2-40B4-BE49-F238E27FC236}">
                        <a16:creationId xmlns:a16="http://schemas.microsoft.com/office/drawing/2014/main" xmlns="" id="{C0F8B899-5BEA-49F8-A5B3-AFB8268DEBE0}"/>
                      </a:ext>
                    </a:extLst>
                  </p:cNvPr>
                  <p:cNvCxnSpPr>
                    <a:stCxn id="65" idx="4"/>
                    <a:endCxn id="76" idx="5"/>
                  </p:cNvCxnSpPr>
                  <p:nvPr/>
                </p:nvCxnSpPr>
                <p:spPr>
                  <a:xfrm rot="5400000" flipH="1">
                    <a:off x="3959200" y="3950557"/>
                    <a:ext cx="1588" cy="1488707"/>
                  </a:xfrm>
                  <a:prstGeom prst="curvedConnector3">
                    <a:avLst>
                      <a:gd name="adj1" fmla="val -17860838"/>
                    </a:avLst>
                  </a:prstGeom>
                  <a:ln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6" name="TextBox 73">
                    <a:extLst>
                      <a:ext uri="{FF2B5EF4-FFF2-40B4-BE49-F238E27FC236}">
                        <a16:creationId xmlns:a16="http://schemas.microsoft.com/office/drawing/2014/main" xmlns="" id="{30186183-41C1-458C-A9BE-23F019FB4E69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849710" y="4862363"/>
                    <a:ext cx="353197" cy="397247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Arial" panose="020B0604020202020204" pitchFamily="34" charset="0"/>
                      </a:defRPr>
                    </a:lvl1pPr>
                    <a:lvl2pPr marL="742950" indent="-28575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Arial" panose="020B0604020202020204" pitchFamily="34" charset="0"/>
                      </a:defRPr>
                    </a:lvl2pPr>
                    <a:lvl3pPr marL="11430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Arial" panose="020B0604020202020204" pitchFamily="34" charset="0"/>
                      </a:defRPr>
                    </a:lvl3pPr>
                    <a:lvl4pPr marL="16002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Arial" panose="020B0604020202020204" pitchFamily="34" charset="0"/>
                      </a:defRPr>
                    </a:lvl4pPr>
                    <a:lvl5pPr marL="20574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Arial" panose="020B0604020202020204" pitchFamily="34" charset="0"/>
                      </a:defRPr>
                    </a:lvl9pPr>
                  </a:lstStyle>
                  <a:p>
                    <a:pPr eaLnBrk="1" hangingPunct="1"/>
                    <a:r>
                      <a:rPr lang="en-IN" altLang="en-US" dirty="0"/>
                      <a:t>a</a:t>
                    </a:r>
                    <a:endParaRPr lang="en-US" altLang="en-US" dirty="0"/>
                  </a:p>
                </p:txBody>
              </p:sp>
            </p:grpSp>
            <p:cxnSp>
              <p:nvCxnSpPr>
                <p:cNvPr id="51" name="Straight Arrow Connector 50">
                  <a:extLst>
                    <a:ext uri="{FF2B5EF4-FFF2-40B4-BE49-F238E27FC236}">
                      <a16:creationId xmlns:a16="http://schemas.microsoft.com/office/drawing/2014/main" xmlns="" id="{0F93E9C4-7467-4104-8892-06738E9176E0}"/>
                    </a:ext>
                  </a:extLst>
                </p:cNvPr>
                <p:cNvCxnSpPr>
                  <a:cxnSpLocks/>
                  <a:stCxn id="65" idx="4"/>
                  <a:endCxn id="52" idx="0"/>
                </p:cNvCxnSpPr>
                <p:nvPr/>
              </p:nvCxnSpPr>
              <p:spPr>
                <a:xfrm flipH="1">
                  <a:off x="4534242" y="4086105"/>
                  <a:ext cx="23588" cy="918281"/>
                </a:xfrm>
                <a:prstGeom prst="straightConnector1">
                  <a:avLst/>
                </a:prstGeom>
                <a:ln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2" name="Oval 51">
                  <a:extLst>
                    <a:ext uri="{FF2B5EF4-FFF2-40B4-BE49-F238E27FC236}">
                      <a16:creationId xmlns:a16="http://schemas.microsoft.com/office/drawing/2014/main" xmlns="" id="{A6B3CA08-C99A-4EF3-8FCE-DF9B9D44A1BB}"/>
                    </a:ext>
                  </a:extLst>
                </p:cNvPr>
                <p:cNvSpPr/>
                <p:nvPr/>
              </p:nvSpPr>
              <p:spPr bwMode="auto">
                <a:xfrm>
                  <a:off x="4284520" y="5004386"/>
                  <a:ext cx="499444" cy="458744"/>
                </a:xfrm>
                <a:prstGeom prst="ellipse">
                  <a:avLst/>
                </a:prstGeom>
                <a:ln w="82550" cmpd="dbl"/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r>
                    <a:rPr lang="en-IN" dirty="0"/>
                    <a:t>E</a:t>
                  </a:r>
                  <a:endParaRPr lang="en-US" dirty="0"/>
                </a:p>
              </p:txBody>
            </p:sp>
            <p:sp>
              <p:nvSpPr>
                <p:cNvPr id="53" name="TextBox 73">
                  <a:extLst>
                    <a:ext uri="{FF2B5EF4-FFF2-40B4-BE49-F238E27FC236}">
                      <a16:creationId xmlns:a16="http://schemas.microsoft.com/office/drawing/2014/main" xmlns="" id="{D9A0CB22-FA15-43BD-A3AD-C4D991125C2A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534350" y="4342281"/>
                  <a:ext cx="338554" cy="46166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Arial" panose="020B0604020202020204" pitchFamily="34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Arial" panose="020B0604020202020204" pitchFamily="34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Arial" panose="020B0604020202020204" pitchFamily="34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Arial" panose="020B0604020202020204" pitchFamily="34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Arial" panose="020B0604020202020204" pitchFamily="34" charset="0"/>
                    </a:defRPr>
                  </a:lvl9pPr>
                </a:lstStyle>
                <a:p>
                  <a:pPr eaLnBrk="1" hangingPunct="1"/>
                  <a:r>
                    <a:rPr lang="en-IN" altLang="en-US"/>
                    <a:t>b</a:t>
                  </a:r>
                  <a:endParaRPr lang="en-US" altLang="en-US"/>
                </a:p>
              </p:txBody>
            </p:sp>
          </p:grpSp>
          <p:cxnSp>
            <p:nvCxnSpPr>
              <p:cNvPr id="48" name="Shape 8">
                <a:extLst>
                  <a:ext uri="{FF2B5EF4-FFF2-40B4-BE49-F238E27FC236}">
                    <a16:creationId xmlns:a16="http://schemas.microsoft.com/office/drawing/2014/main" xmlns="" id="{CC8A7BBD-DAFD-4ABF-A2E0-ADDECA0A723D}"/>
                  </a:ext>
                </a:extLst>
              </p:cNvPr>
              <p:cNvCxnSpPr>
                <a:stCxn id="52" idx="6"/>
                <a:endCxn id="76" idx="7"/>
              </p:cNvCxnSpPr>
              <p:nvPr/>
            </p:nvCxnSpPr>
            <p:spPr>
              <a:xfrm flipH="1" flipV="1">
                <a:off x="2910569" y="4518834"/>
                <a:ext cx="1720994" cy="1476924"/>
              </a:xfrm>
              <a:prstGeom prst="curvedConnector4">
                <a:avLst>
                  <a:gd name="adj1" fmla="val -12772"/>
                  <a:gd name="adj2" fmla="val 150490"/>
                </a:avLst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9" name="TextBox 73">
                <a:extLst>
                  <a:ext uri="{FF2B5EF4-FFF2-40B4-BE49-F238E27FC236}">
                    <a16:creationId xmlns:a16="http://schemas.microsoft.com/office/drawing/2014/main" xmlns="" id="{4B291A30-3EA4-427D-BF57-834ACBD212B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391215" y="3629649"/>
                <a:ext cx="353197" cy="3972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r>
                  <a:rPr lang="en-IN" altLang="en-US" dirty="0"/>
                  <a:t>a</a:t>
                </a:r>
                <a:endParaRPr lang="en-US" altLang="en-US" dirty="0"/>
              </a:p>
            </p:txBody>
          </p:sp>
        </p:grp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xmlns="" id="{4F08B618-64DF-4B4D-8C8E-F3461E013F7D}"/>
                </a:ext>
              </a:extLst>
            </p:cNvPr>
            <p:cNvCxnSpPr>
              <a:stCxn id="52" idx="2"/>
              <a:endCxn id="72" idx="6"/>
            </p:cNvCxnSpPr>
            <p:nvPr/>
          </p:nvCxnSpPr>
          <p:spPr>
            <a:xfrm flipH="1" flipV="1">
              <a:off x="4994275" y="3994717"/>
              <a:ext cx="1562012" cy="19841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73">
              <a:extLst>
                <a:ext uri="{FF2B5EF4-FFF2-40B4-BE49-F238E27FC236}">
                  <a16:creationId xmlns:a16="http://schemas.microsoft.com/office/drawing/2014/main" xmlns="" id="{ADB101F7-D0C8-4B97-9AB0-EF218758A23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52665" y="3962176"/>
              <a:ext cx="338554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IN" altLang="en-US" dirty="0"/>
                <a:t>b</a:t>
              </a:r>
              <a:endParaRPr lang="en-US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xmlns="" val="371547057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2">
            <a:extLst>
              <a:ext uri="{FF2B5EF4-FFF2-40B4-BE49-F238E27FC236}">
                <a16:creationId xmlns:a16="http://schemas.microsoft.com/office/drawing/2014/main" xmlns="" id="{1FA22AB9-974A-44A9-BF40-A662DE695F3F}"/>
              </a:ext>
            </a:extLst>
          </p:cNvPr>
          <p:cNvSpPr txBox="1">
            <a:spLocks/>
          </p:cNvSpPr>
          <p:nvPr/>
        </p:nvSpPr>
        <p:spPr>
          <a:xfrm>
            <a:off x="607380" y="783909"/>
            <a:ext cx="10977239" cy="5059363"/>
          </a:xfrm>
          <a:prstGeom prst="rect">
            <a:avLst/>
          </a:prstGeom>
        </p:spPr>
        <p:txBody>
          <a:bodyPr/>
          <a:lstStyle>
            <a:lvl1pPr marL="182880" indent="-182880" algn="l" defTabSz="914400" rtl="0" eaLnBrk="1" latinLnBrk="0" hangingPunct="1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en-US" altLang="en-US" sz="1800" dirty="0"/>
          </a:p>
          <a:p>
            <a:pPr algn="just"/>
            <a:r>
              <a:rPr lang="en-US" altLang="en-US" sz="1800" dirty="0"/>
              <a:t>The process of reducing a given DFA to its minimal form is called as minimization of DFA. </a:t>
            </a:r>
          </a:p>
          <a:p>
            <a:pPr algn="just"/>
            <a:r>
              <a:rPr lang="en-US" altLang="en-US" sz="1800" dirty="0"/>
              <a:t>It contains the minimum number of states.</a:t>
            </a:r>
          </a:p>
          <a:p>
            <a:pPr algn="just"/>
            <a:r>
              <a:rPr lang="en-US" altLang="en-US" sz="1800" dirty="0"/>
              <a:t>The DFA in its minimal form is called as a </a:t>
            </a:r>
            <a:r>
              <a:rPr lang="en-US" altLang="en-US" sz="1800" b="1" dirty="0"/>
              <a:t>Minimal DFA</a:t>
            </a:r>
            <a:r>
              <a:rPr lang="en-US" altLang="en-US" sz="1800" dirty="0"/>
              <a:t>.</a:t>
            </a:r>
          </a:p>
          <a:p>
            <a:pPr algn="just">
              <a:buFont typeface="Arial" panose="020B0604020202020204" pitchFamily="34" charset="0"/>
              <a:buNone/>
            </a:pPr>
            <a:endParaRPr lang="en-US" altLang="en-US" sz="1800" dirty="0"/>
          </a:p>
          <a:p>
            <a:endParaRPr lang="en-US" altLang="en-US" sz="1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83F6FAAA-396C-433A-887A-8B315BD05763}"/>
              </a:ext>
            </a:extLst>
          </p:cNvPr>
          <p:cNvSpPr txBox="1"/>
          <p:nvPr/>
        </p:nvSpPr>
        <p:spPr>
          <a:xfrm>
            <a:off x="4910418" y="599243"/>
            <a:ext cx="2371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u="sng" dirty="0"/>
              <a:t>Minimization of DFA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A00721B5-1920-4385-9AB2-9D88C0787D16}"/>
              </a:ext>
            </a:extLst>
          </p:cNvPr>
          <p:cNvSpPr/>
          <p:nvPr/>
        </p:nvSpPr>
        <p:spPr>
          <a:xfrm>
            <a:off x="4474346" y="2920753"/>
            <a:ext cx="2807234" cy="107419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Minimization of DFA (Methods)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xmlns="" id="{6803477B-3D89-4812-9277-68F2631B4C4D}"/>
              </a:ext>
            </a:extLst>
          </p:cNvPr>
          <p:cNvCxnSpPr>
            <a:stCxn id="4" idx="2"/>
          </p:cNvCxnSpPr>
          <p:nvPr/>
        </p:nvCxnSpPr>
        <p:spPr>
          <a:xfrm flipH="1">
            <a:off x="5877017" y="3994951"/>
            <a:ext cx="946" cy="3817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xmlns="" id="{2C89768F-233B-41F3-BDBB-7C8D717D368A}"/>
              </a:ext>
            </a:extLst>
          </p:cNvPr>
          <p:cNvCxnSpPr/>
          <p:nvPr/>
        </p:nvCxnSpPr>
        <p:spPr>
          <a:xfrm>
            <a:off x="3773010" y="4376691"/>
            <a:ext cx="446546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xmlns="" id="{90CC3529-C0E5-4436-8175-D75A63183031}"/>
              </a:ext>
            </a:extLst>
          </p:cNvPr>
          <p:cNvCxnSpPr/>
          <p:nvPr/>
        </p:nvCxnSpPr>
        <p:spPr>
          <a:xfrm>
            <a:off x="3773010" y="4376691"/>
            <a:ext cx="0" cy="4705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xmlns="" id="{4995ADF4-0C39-46FD-9267-B8CE58518F5D}"/>
              </a:ext>
            </a:extLst>
          </p:cNvPr>
          <p:cNvCxnSpPr/>
          <p:nvPr/>
        </p:nvCxnSpPr>
        <p:spPr>
          <a:xfrm>
            <a:off x="8238478" y="4376691"/>
            <a:ext cx="0" cy="4705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xmlns="" id="{6FBE4E47-C69E-40FE-9E06-D1C9BC27387C}"/>
              </a:ext>
            </a:extLst>
          </p:cNvPr>
          <p:cNvSpPr/>
          <p:nvPr/>
        </p:nvSpPr>
        <p:spPr>
          <a:xfrm>
            <a:off x="2693841" y="4847208"/>
            <a:ext cx="2158338" cy="1377804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Equivalence Theorem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xmlns="" id="{2CCC2CCF-E6ED-4E63-BAC6-02EB4E51F485}"/>
              </a:ext>
            </a:extLst>
          </p:cNvPr>
          <p:cNvSpPr/>
          <p:nvPr/>
        </p:nvSpPr>
        <p:spPr>
          <a:xfrm>
            <a:off x="7159309" y="4847207"/>
            <a:ext cx="2158338" cy="141153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/>
              <a:t>Myhill</a:t>
            </a:r>
            <a:r>
              <a:rPr lang="en-IN" dirty="0"/>
              <a:t> </a:t>
            </a:r>
            <a:r>
              <a:rPr lang="en-IN" dirty="0" err="1"/>
              <a:t>Nerode</a:t>
            </a:r>
            <a:r>
              <a:rPr lang="en-IN" dirty="0"/>
              <a:t> theorem </a:t>
            </a:r>
          </a:p>
          <a:p>
            <a:pPr algn="ctr"/>
            <a:r>
              <a:rPr lang="en-IN" dirty="0"/>
              <a:t>(Table Filling Method)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7E4FE783-B244-4C07-8576-0B887CF298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529" y="5580476"/>
            <a:ext cx="829467" cy="860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7501887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Business woman switching on hanging idea bulb Vector Image">
            <a:extLst>
              <a:ext uri="{FF2B5EF4-FFF2-40B4-BE49-F238E27FC236}">
                <a16:creationId xmlns:a16="http://schemas.microsoft.com/office/drawing/2014/main" xmlns="" id="{757620EA-EF00-4064-98A9-2B06BF7BB9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3754" b="67767"/>
          <a:stretch/>
        </p:blipFill>
        <p:spPr bwMode="auto">
          <a:xfrm>
            <a:off x="485559" y="656948"/>
            <a:ext cx="5610441" cy="1420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Business woman switching on hanging idea bulb Vector Image">
            <a:extLst>
              <a:ext uri="{FF2B5EF4-FFF2-40B4-BE49-F238E27FC236}">
                <a16:creationId xmlns:a16="http://schemas.microsoft.com/office/drawing/2014/main" xmlns="" id="{768B1F33-0D21-4D8C-B19A-9631971391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3754" b="67767"/>
          <a:stretch/>
        </p:blipFill>
        <p:spPr bwMode="auto">
          <a:xfrm>
            <a:off x="6096000" y="656948"/>
            <a:ext cx="5610441" cy="1420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5DCA2DFA-C273-4855-8693-CC23C37AED33}"/>
              </a:ext>
            </a:extLst>
          </p:cNvPr>
          <p:cNvSpPr txBox="1"/>
          <p:nvPr/>
        </p:nvSpPr>
        <p:spPr>
          <a:xfrm>
            <a:off x="1093730" y="2160518"/>
            <a:ext cx="43954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2</a:t>
            </a:r>
            <a:r>
              <a:rPr lang="en-IN" baseline="30000" dirty="0"/>
              <a:t>7</a:t>
            </a:r>
          </a:p>
          <a:p>
            <a:endParaRPr lang="en-IN" baseline="30000" dirty="0"/>
          </a:p>
          <a:p>
            <a:endParaRPr lang="en-IN" baseline="30000" dirty="0"/>
          </a:p>
          <a:p>
            <a:endParaRPr lang="en-IN" baseline="30000" dirty="0"/>
          </a:p>
          <a:p>
            <a:r>
              <a:rPr lang="en-IN" baseline="30000" dirty="0"/>
              <a:t>128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28EB9D4C-8A71-4183-89C1-42D54C1F4043}"/>
              </a:ext>
            </a:extLst>
          </p:cNvPr>
          <p:cNvSpPr txBox="1"/>
          <p:nvPr/>
        </p:nvSpPr>
        <p:spPr>
          <a:xfrm>
            <a:off x="2391867" y="2160518"/>
            <a:ext cx="39786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2</a:t>
            </a:r>
            <a:r>
              <a:rPr lang="en-IN" baseline="30000" dirty="0"/>
              <a:t>6</a:t>
            </a:r>
          </a:p>
          <a:p>
            <a:endParaRPr lang="en-IN" baseline="30000" dirty="0"/>
          </a:p>
          <a:p>
            <a:endParaRPr lang="en-IN" baseline="30000" dirty="0"/>
          </a:p>
          <a:p>
            <a:endParaRPr lang="en-IN" baseline="30000" dirty="0"/>
          </a:p>
          <a:p>
            <a:r>
              <a:rPr lang="en-IN" baseline="30000" dirty="0"/>
              <a:t>64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83C7175F-0536-4738-8795-BB2E3617F64F}"/>
              </a:ext>
            </a:extLst>
          </p:cNvPr>
          <p:cNvSpPr txBox="1"/>
          <p:nvPr/>
        </p:nvSpPr>
        <p:spPr>
          <a:xfrm>
            <a:off x="3868520" y="2160518"/>
            <a:ext cx="39786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2</a:t>
            </a:r>
            <a:r>
              <a:rPr lang="en-IN" baseline="30000" dirty="0"/>
              <a:t>5</a:t>
            </a:r>
          </a:p>
          <a:p>
            <a:endParaRPr lang="en-IN" baseline="30000" dirty="0"/>
          </a:p>
          <a:p>
            <a:endParaRPr lang="en-IN" baseline="30000" dirty="0"/>
          </a:p>
          <a:p>
            <a:endParaRPr lang="en-IN" baseline="30000" dirty="0"/>
          </a:p>
          <a:p>
            <a:r>
              <a:rPr lang="en-IN" baseline="30000" dirty="0"/>
              <a:t>32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65227102-F620-499C-96B8-4A0527FD67F8}"/>
              </a:ext>
            </a:extLst>
          </p:cNvPr>
          <p:cNvSpPr txBox="1"/>
          <p:nvPr/>
        </p:nvSpPr>
        <p:spPr>
          <a:xfrm>
            <a:off x="5254915" y="2160518"/>
            <a:ext cx="39786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2</a:t>
            </a:r>
            <a:r>
              <a:rPr lang="en-IN" baseline="30000" dirty="0"/>
              <a:t>4</a:t>
            </a:r>
          </a:p>
          <a:p>
            <a:endParaRPr lang="en-IN" baseline="30000" dirty="0"/>
          </a:p>
          <a:p>
            <a:endParaRPr lang="en-IN" baseline="30000" dirty="0"/>
          </a:p>
          <a:p>
            <a:endParaRPr lang="en-IN" baseline="30000" dirty="0"/>
          </a:p>
          <a:p>
            <a:r>
              <a:rPr lang="en-IN" baseline="30000" dirty="0"/>
              <a:t>16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97CC2EDF-74E8-4669-9489-F791FE63A8E5}"/>
              </a:ext>
            </a:extLst>
          </p:cNvPr>
          <p:cNvSpPr txBox="1"/>
          <p:nvPr/>
        </p:nvSpPr>
        <p:spPr>
          <a:xfrm>
            <a:off x="6738152" y="2192784"/>
            <a:ext cx="39786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2</a:t>
            </a:r>
            <a:r>
              <a:rPr lang="en-IN" baseline="30000" dirty="0"/>
              <a:t>3</a:t>
            </a:r>
          </a:p>
          <a:p>
            <a:endParaRPr lang="en-IN" baseline="30000" dirty="0"/>
          </a:p>
          <a:p>
            <a:endParaRPr lang="en-IN" baseline="30000" dirty="0"/>
          </a:p>
          <a:p>
            <a:endParaRPr lang="en-IN" baseline="30000" dirty="0"/>
          </a:p>
          <a:p>
            <a:r>
              <a:rPr lang="en-IN" baseline="30000" dirty="0"/>
              <a:t>8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077CB46E-52B9-46CF-8356-7C4DA3AE5B60}"/>
              </a:ext>
            </a:extLst>
          </p:cNvPr>
          <p:cNvSpPr txBox="1"/>
          <p:nvPr/>
        </p:nvSpPr>
        <p:spPr>
          <a:xfrm>
            <a:off x="8029705" y="2160518"/>
            <a:ext cx="39786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2</a:t>
            </a:r>
            <a:r>
              <a:rPr lang="en-IN" baseline="30000" dirty="0"/>
              <a:t>2</a:t>
            </a:r>
          </a:p>
          <a:p>
            <a:endParaRPr lang="en-IN" baseline="30000" dirty="0"/>
          </a:p>
          <a:p>
            <a:endParaRPr lang="en-IN" baseline="30000" dirty="0"/>
          </a:p>
          <a:p>
            <a:endParaRPr lang="en-IN" baseline="30000" dirty="0"/>
          </a:p>
          <a:p>
            <a:r>
              <a:rPr lang="en-IN" baseline="30000" dirty="0"/>
              <a:t>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53232296-2B28-4C06-B466-E31F141AD9D1}"/>
              </a:ext>
            </a:extLst>
          </p:cNvPr>
          <p:cNvSpPr txBox="1"/>
          <p:nvPr/>
        </p:nvSpPr>
        <p:spPr>
          <a:xfrm>
            <a:off x="9431045" y="2160518"/>
            <a:ext cx="39786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2</a:t>
            </a:r>
            <a:r>
              <a:rPr lang="en-IN" baseline="30000" dirty="0"/>
              <a:t>1</a:t>
            </a:r>
          </a:p>
          <a:p>
            <a:endParaRPr lang="en-IN" baseline="30000" dirty="0"/>
          </a:p>
          <a:p>
            <a:endParaRPr lang="en-IN" baseline="30000" dirty="0"/>
          </a:p>
          <a:p>
            <a:endParaRPr lang="en-IN" baseline="30000" dirty="0"/>
          </a:p>
          <a:p>
            <a:r>
              <a:rPr lang="en-IN" baseline="30000" dirty="0"/>
              <a:t>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CE9654DD-5CD9-4C30-B3A7-A76CD490EC8B}"/>
              </a:ext>
            </a:extLst>
          </p:cNvPr>
          <p:cNvSpPr txBox="1"/>
          <p:nvPr/>
        </p:nvSpPr>
        <p:spPr>
          <a:xfrm>
            <a:off x="10793176" y="2160518"/>
            <a:ext cx="39786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2</a:t>
            </a:r>
            <a:r>
              <a:rPr lang="en-IN" baseline="30000" dirty="0"/>
              <a:t>0</a:t>
            </a:r>
          </a:p>
          <a:p>
            <a:endParaRPr lang="en-IN" baseline="30000" dirty="0"/>
          </a:p>
          <a:p>
            <a:endParaRPr lang="en-IN" baseline="30000" dirty="0"/>
          </a:p>
          <a:p>
            <a:endParaRPr lang="en-IN" baseline="30000" dirty="0"/>
          </a:p>
          <a:p>
            <a:r>
              <a:rPr lang="en-IN" baseline="30000" dirty="0"/>
              <a:t>1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xmlns="" id="{D71EC6D4-DAED-4C51-86AD-A8A8EC09F408}"/>
              </a:ext>
            </a:extLst>
          </p:cNvPr>
          <p:cNvCxnSpPr/>
          <p:nvPr/>
        </p:nvCxnSpPr>
        <p:spPr>
          <a:xfrm>
            <a:off x="1306496" y="2503503"/>
            <a:ext cx="0" cy="4438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xmlns="" id="{033442EE-7D20-4408-90A5-DCAE33EFD3E5}"/>
              </a:ext>
            </a:extLst>
          </p:cNvPr>
          <p:cNvCxnSpPr/>
          <p:nvPr/>
        </p:nvCxnSpPr>
        <p:spPr>
          <a:xfrm>
            <a:off x="2581921" y="2503501"/>
            <a:ext cx="0" cy="4438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xmlns="" id="{7994565B-86E8-4618-8CBE-4D108FA568A4}"/>
              </a:ext>
            </a:extLst>
          </p:cNvPr>
          <p:cNvCxnSpPr/>
          <p:nvPr/>
        </p:nvCxnSpPr>
        <p:spPr>
          <a:xfrm>
            <a:off x="4005308" y="2491664"/>
            <a:ext cx="0" cy="4438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xmlns="" id="{FAFBC86F-AC30-4F1D-B599-09F719B24823}"/>
              </a:ext>
            </a:extLst>
          </p:cNvPr>
          <p:cNvCxnSpPr/>
          <p:nvPr/>
        </p:nvCxnSpPr>
        <p:spPr>
          <a:xfrm>
            <a:off x="5430173" y="2491665"/>
            <a:ext cx="0" cy="4438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xmlns="" id="{4A1996AF-DD36-4E30-8F35-F216128DFBE6}"/>
              </a:ext>
            </a:extLst>
          </p:cNvPr>
          <p:cNvCxnSpPr/>
          <p:nvPr/>
        </p:nvCxnSpPr>
        <p:spPr>
          <a:xfrm>
            <a:off x="6866877" y="2503502"/>
            <a:ext cx="0" cy="4438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xmlns="" id="{EDE718E3-DC7F-4619-92D5-19955D54C42B}"/>
              </a:ext>
            </a:extLst>
          </p:cNvPr>
          <p:cNvCxnSpPr/>
          <p:nvPr/>
        </p:nvCxnSpPr>
        <p:spPr>
          <a:xfrm>
            <a:off x="8146741" y="2491666"/>
            <a:ext cx="0" cy="4438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xmlns="" id="{1F16FF9D-86C3-4003-8C34-5FCACC6D90DF}"/>
              </a:ext>
            </a:extLst>
          </p:cNvPr>
          <p:cNvCxnSpPr/>
          <p:nvPr/>
        </p:nvCxnSpPr>
        <p:spPr>
          <a:xfrm>
            <a:off x="9559770" y="2492574"/>
            <a:ext cx="0" cy="4438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xmlns="" id="{80BED510-DCA9-487E-BA9B-B8BB8C010A3C}"/>
              </a:ext>
            </a:extLst>
          </p:cNvPr>
          <p:cNvCxnSpPr/>
          <p:nvPr/>
        </p:nvCxnSpPr>
        <p:spPr>
          <a:xfrm>
            <a:off x="10928411" y="2503502"/>
            <a:ext cx="0" cy="4438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15" name="Table 26">
            <a:extLst>
              <a:ext uri="{FF2B5EF4-FFF2-40B4-BE49-F238E27FC236}">
                <a16:creationId xmlns:a16="http://schemas.microsoft.com/office/drawing/2014/main" xmlns="" id="{E115F3E7-C31C-43DE-B58C-727D595EFF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105331397"/>
              </p:ext>
            </p:extLst>
          </p:nvPr>
        </p:nvGraphicFramePr>
        <p:xfrm>
          <a:off x="798990" y="3495078"/>
          <a:ext cx="10608816" cy="45548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26102">
                  <a:extLst>
                    <a:ext uri="{9D8B030D-6E8A-4147-A177-3AD203B41FA5}">
                      <a16:colId xmlns:a16="http://schemas.microsoft.com/office/drawing/2014/main" xmlns="" val="3514955464"/>
                    </a:ext>
                  </a:extLst>
                </a:gridCol>
                <a:gridCol w="1326102">
                  <a:extLst>
                    <a:ext uri="{9D8B030D-6E8A-4147-A177-3AD203B41FA5}">
                      <a16:colId xmlns:a16="http://schemas.microsoft.com/office/drawing/2014/main" xmlns="" val="2958132698"/>
                    </a:ext>
                  </a:extLst>
                </a:gridCol>
                <a:gridCol w="1326102">
                  <a:extLst>
                    <a:ext uri="{9D8B030D-6E8A-4147-A177-3AD203B41FA5}">
                      <a16:colId xmlns:a16="http://schemas.microsoft.com/office/drawing/2014/main" xmlns="" val="2370172734"/>
                    </a:ext>
                  </a:extLst>
                </a:gridCol>
                <a:gridCol w="1326102">
                  <a:extLst>
                    <a:ext uri="{9D8B030D-6E8A-4147-A177-3AD203B41FA5}">
                      <a16:colId xmlns:a16="http://schemas.microsoft.com/office/drawing/2014/main" xmlns="" val="4234795119"/>
                    </a:ext>
                  </a:extLst>
                </a:gridCol>
                <a:gridCol w="1326102">
                  <a:extLst>
                    <a:ext uri="{9D8B030D-6E8A-4147-A177-3AD203B41FA5}">
                      <a16:colId xmlns:a16="http://schemas.microsoft.com/office/drawing/2014/main" xmlns="" val="1384206349"/>
                    </a:ext>
                  </a:extLst>
                </a:gridCol>
                <a:gridCol w="1326102">
                  <a:extLst>
                    <a:ext uri="{9D8B030D-6E8A-4147-A177-3AD203B41FA5}">
                      <a16:colId xmlns:a16="http://schemas.microsoft.com/office/drawing/2014/main" xmlns="" val="2385888115"/>
                    </a:ext>
                  </a:extLst>
                </a:gridCol>
                <a:gridCol w="1326102">
                  <a:extLst>
                    <a:ext uri="{9D8B030D-6E8A-4147-A177-3AD203B41FA5}">
                      <a16:colId xmlns:a16="http://schemas.microsoft.com/office/drawing/2014/main" xmlns="" val="1822008227"/>
                    </a:ext>
                  </a:extLst>
                </a:gridCol>
                <a:gridCol w="1326102">
                  <a:extLst>
                    <a:ext uri="{9D8B030D-6E8A-4147-A177-3AD203B41FA5}">
                      <a16:colId xmlns:a16="http://schemas.microsoft.com/office/drawing/2014/main" xmlns="" val="2721155941"/>
                    </a:ext>
                  </a:extLst>
                </a:gridCol>
              </a:tblGrid>
              <a:tr h="455486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397617035"/>
                  </a:ext>
                </a:extLst>
              </a:tr>
            </a:tbl>
          </a:graphicData>
        </a:graphic>
      </p:graphicFrame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xmlns="" id="{C8A7EEEF-4BAA-48CD-B3E1-D32882BAEDC1}"/>
              </a:ext>
            </a:extLst>
          </p:cNvPr>
          <p:cNvCxnSpPr/>
          <p:nvPr/>
        </p:nvCxnSpPr>
        <p:spPr>
          <a:xfrm>
            <a:off x="798990" y="4163627"/>
            <a:ext cx="4785064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xmlns="" id="{5127D347-9205-461E-80FE-D839DDEC1CDF}"/>
              </a:ext>
            </a:extLst>
          </p:cNvPr>
          <p:cNvCxnSpPr/>
          <p:nvPr/>
        </p:nvCxnSpPr>
        <p:spPr>
          <a:xfrm>
            <a:off x="6622742" y="4163627"/>
            <a:ext cx="4785064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9B0A28B8-246C-4601-99EF-0FEC8983DB24}"/>
              </a:ext>
            </a:extLst>
          </p:cNvPr>
          <p:cNvSpPr txBox="1"/>
          <p:nvPr/>
        </p:nvSpPr>
        <p:spPr>
          <a:xfrm>
            <a:off x="5875427" y="399246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33</a:t>
            </a:r>
          </a:p>
        </p:txBody>
      </p:sp>
      <p:graphicFrame>
        <p:nvGraphicFramePr>
          <p:cNvPr id="32" name="Table 26">
            <a:extLst>
              <a:ext uri="{FF2B5EF4-FFF2-40B4-BE49-F238E27FC236}">
                <a16:creationId xmlns:a16="http://schemas.microsoft.com/office/drawing/2014/main" xmlns="" id="{0B9DB391-4582-4EBB-BB3D-977EA447DD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667305661"/>
              </p:ext>
            </p:extLst>
          </p:nvPr>
        </p:nvGraphicFramePr>
        <p:xfrm>
          <a:off x="798990" y="4912780"/>
          <a:ext cx="10608816" cy="45548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26102">
                  <a:extLst>
                    <a:ext uri="{9D8B030D-6E8A-4147-A177-3AD203B41FA5}">
                      <a16:colId xmlns:a16="http://schemas.microsoft.com/office/drawing/2014/main" xmlns="" val="3514955464"/>
                    </a:ext>
                  </a:extLst>
                </a:gridCol>
                <a:gridCol w="1326102">
                  <a:extLst>
                    <a:ext uri="{9D8B030D-6E8A-4147-A177-3AD203B41FA5}">
                      <a16:colId xmlns:a16="http://schemas.microsoft.com/office/drawing/2014/main" xmlns="" val="2958132698"/>
                    </a:ext>
                  </a:extLst>
                </a:gridCol>
                <a:gridCol w="1326102">
                  <a:extLst>
                    <a:ext uri="{9D8B030D-6E8A-4147-A177-3AD203B41FA5}">
                      <a16:colId xmlns:a16="http://schemas.microsoft.com/office/drawing/2014/main" xmlns="" val="2370172734"/>
                    </a:ext>
                  </a:extLst>
                </a:gridCol>
                <a:gridCol w="1326102">
                  <a:extLst>
                    <a:ext uri="{9D8B030D-6E8A-4147-A177-3AD203B41FA5}">
                      <a16:colId xmlns:a16="http://schemas.microsoft.com/office/drawing/2014/main" xmlns="" val="4234795119"/>
                    </a:ext>
                  </a:extLst>
                </a:gridCol>
                <a:gridCol w="1326102">
                  <a:extLst>
                    <a:ext uri="{9D8B030D-6E8A-4147-A177-3AD203B41FA5}">
                      <a16:colId xmlns:a16="http://schemas.microsoft.com/office/drawing/2014/main" xmlns="" val="1384206349"/>
                    </a:ext>
                  </a:extLst>
                </a:gridCol>
                <a:gridCol w="1326102">
                  <a:extLst>
                    <a:ext uri="{9D8B030D-6E8A-4147-A177-3AD203B41FA5}">
                      <a16:colId xmlns:a16="http://schemas.microsoft.com/office/drawing/2014/main" xmlns="" val="2385888115"/>
                    </a:ext>
                  </a:extLst>
                </a:gridCol>
                <a:gridCol w="1326102">
                  <a:extLst>
                    <a:ext uri="{9D8B030D-6E8A-4147-A177-3AD203B41FA5}">
                      <a16:colId xmlns:a16="http://schemas.microsoft.com/office/drawing/2014/main" xmlns="" val="1822008227"/>
                    </a:ext>
                  </a:extLst>
                </a:gridCol>
                <a:gridCol w="1326102">
                  <a:extLst>
                    <a:ext uri="{9D8B030D-6E8A-4147-A177-3AD203B41FA5}">
                      <a16:colId xmlns:a16="http://schemas.microsoft.com/office/drawing/2014/main" xmlns="" val="2721155941"/>
                    </a:ext>
                  </a:extLst>
                </a:gridCol>
              </a:tblGrid>
              <a:tr h="455486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397617035"/>
                  </a:ext>
                </a:extLst>
              </a:tr>
            </a:tbl>
          </a:graphicData>
        </a:graphic>
      </p:graphicFrame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F436E74B-6182-4189-862C-C028EE1E13A7}"/>
              </a:ext>
            </a:extLst>
          </p:cNvPr>
          <p:cNvSpPr txBox="1"/>
          <p:nvPr/>
        </p:nvSpPr>
        <p:spPr>
          <a:xfrm>
            <a:off x="908999" y="4452621"/>
            <a:ext cx="1295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Other </a:t>
            </a:r>
            <a:r>
              <a:rPr lang="en-IN" dirty="0" err="1"/>
              <a:t>Eg.</a:t>
            </a:r>
            <a:r>
              <a:rPr lang="en-IN" dirty="0"/>
              <a:t> 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xmlns="" id="{71C314AE-02EB-40A5-A7ED-ED03D0CB76E5}"/>
              </a:ext>
            </a:extLst>
          </p:cNvPr>
          <p:cNvCxnSpPr/>
          <p:nvPr/>
        </p:nvCxnSpPr>
        <p:spPr>
          <a:xfrm>
            <a:off x="798990" y="5669248"/>
            <a:ext cx="4785064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xmlns="" id="{2958014F-D60C-486A-BDF1-D01E4013F55F}"/>
              </a:ext>
            </a:extLst>
          </p:cNvPr>
          <p:cNvCxnSpPr/>
          <p:nvPr/>
        </p:nvCxnSpPr>
        <p:spPr>
          <a:xfrm>
            <a:off x="6622742" y="5669248"/>
            <a:ext cx="4785064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1D09EA34-D3E6-44C9-ACEC-CEA207765D6E}"/>
              </a:ext>
            </a:extLst>
          </p:cNvPr>
          <p:cNvSpPr txBox="1"/>
          <p:nvPr/>
        </p:nvSpPr>
        <p:spPr>
          <a:xfrm>
            <a:off x="5875427" y="5498083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35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88B95342-F6FB-4AC8-82AB-521F6CB6F6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529" y="5341088"/>
            <a:ext cx="1060305" cy="1099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763439160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5A658B6-6B3B-4DC9-BA71-58B2C3DAAEB9}"/>
              </a:ext>
            </a:extLst>
          </p:cNvPr>
          <p:cNvSpPr txBox="1">
            <a:spLocks/>
          </p:cNvSpPr>
          <p:nvPr/>
        </p:nvSpPr>
        <p:spPr bwMode="auto">
          <a:xfrm>
            <a:off x="491970" y="620696"/>
            <a:ext cx="11208059" cy="56291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just" eaLnBrk="0" hangingPunct="0">
              <a:spcBef>
                <a:spcPct val="20000"/>
              </a:spcBef>
              <a:defRPr/>
            </a:pPr>
            <a:r>
              <a:rPr lang="en-US" dirty="0">
                <a:latin typeface="+mn-lt"/>
                <a:cs typeface="+mn-cs"/>
              </a:rPr>
              <a:t>	Eliminate all the </a:t>
            </a:r>
            <a:r>
              <a:rPr lang="en-US" dirty="0">
                <a:solidFill>
                  <a:srgbClr val="FF0000"/>
                </a:solidFill>
                <a:latin typeface="+mn-lt"/>
                <a:cs typeface="+mn-cs"/>
              </a:rPr>
              <a:t>dead states </a:t>
            </a:r>
            <a:r>
              <a:rPr lang="en-US" dirty="0">
                <a:latin typeface="+mn-lt"/>
                <a:cs typeface="+mn-cs"/>
              </a:rPr>
              <a:t>and </a:t>
            </a:r>
            <a:r>
              <a:rPr lang="en-US" dirty="0">
                <a:solidFill>
                  <a:srgbClr val="FF0000"/>
                </a:solidFill>
                <a:latin typeface="+mn-lt"/>
                <a:cs typeface="+mn-cs"/>
              </a:rPr>
              <a:t>inaccessible states </a:t>
            </a:r>
            <a:r>
              <a:rPr lang="en-US" dirty="0">
                <a:latin typeface="+mn-lt"/>
                <a:cs typeface="+mn-cs"/>
              </a:rPr>
              <a:t>from the given DFA (if any).</a:t>
            </a:r>
          </a:p>
          <a:p>
            <a:pPr marL="342900" indent="-342900" algn="just" eaLnBrk="0" hangingPunct="0">
              <a:spcBef>
                <a:spcPct val="20000"/>
              </a:spcBef>
              <a:buFont typeface="Arial" charset="0"/>
              <a:buNone/>
              <a:defRPr/>
            </a:pPr>
            <a:endParaRPr lang="en-US" b="1" u="sng" dirty="0">
              <a:latin typeface="+mn-lt"/>
              <a:cs typeface="+mn-cs"/>
            </a:endParaRPr>
          </a:p>
          <a:p>
            <a:pPr marL="342900" indent="-342900" algn="just" eaLnBrk="0" hangingPunct="0">
              <a:spcBef>
                <a:spcPct val="20000"/>
              </a:spcBef>
              <a:buFont typeface="Arial" charset="0"/>
              <a:buNone/>
              <a:defRPr/>
            </a:pPr>
            <a:r>
              <a:rPr lang="en-US" b="1" u="sng" dirty="0">
                <a:latin typeface="+mn-lt"/>
                <a:cs typeface="+mn-cs"/>
              </a:rPr>
              <a:t>Dead State</a:t>
            </a:r>
            <a:endParaRPr lang="en-US" b="1" dirty="0">
              <a:latin typeface="+mn-lt"/>
              <a:cs typeface="+mn-cs"/>
            </a:endParaRPr>
          </a:p>
          <a:p>
            <a:pPr marL="342900" indent="-342900" algn="just" eaLnBrk="0" hangingPunct="0">
              <a:spcBef>
                <a:spcPct val="20000"/>
              </a:spcBef>
              <a:defRPr/>
            </a:pPr>
            <a:r>
              <a:rPr lang="en-US" dirty="0">
                <a:latin typeface="+mn-lt"/>
                <a:cs typeface="+mn-cs"/>
              </a:rPr>
              <a:t>	All those non-final states which transit to itself for all input symbols in ∑ are called as dead states.</a:t>
            </a:r>
          </a:p>
          <a:p>
            <a:pPr marL="342900" indent="-342900" algn="just" eaLnBrk="0" hangingPunct="0">
              <a:spcBef>
                <a:spcPct val="20000"/>
              </a:spcBef>
              <a:buFont typeface="Arial" charset="0"/>
              <a:buChar char="•"/>
              <a:defRPr/>
            </a:pPr>
            <a:endParaRPr lang="en-US" dirty="0">
              <a:latin typeface="+mn-lt"/>
              <a:cs typeface="+mn-cs"/>
            </a:endParaRPr>
          </a:p>
          <a:p>
            <a:pPr marL="342900" indent="-342900" algn="just" eaLnBrk="0" hangingPunct="0">
              <a:spcBef>
                <a:spcPct val="20000"/>
              </a:spcBef>
              <a:buFont typeface="Arial" charset="0"/>
              <a:buNone/>
              <a:defRPr/>
            </a:pPr>
            <a:r>
              <a:rPr lang="en-US" b="1" u="sng" dirty="0">
                <a:latin typeface="+mn-lt"/>
                <a:cs typeface="+mn-cs"/>
              </a:rPr>
              <a:t>Inaccessible State</a:t>
            </a:r>
            <a:endParaRPr lang="en-US" b="1" dirty="0">
              <a:latin typeface="+mn-lt"/>
              <a:cs typeface="+mn-cs"/>
            </a:endParaRPr>
          </a:p>
          <a:p>
            <a:pPr marL="342900" indent="-342900" algn="just" eaLnBrk="0" hangingPunct="0">
              <a:spcBef>
                <a:spcPct val="20000"/>
              </a:spcBef>
              <a:defRPr/>
            </a:pPr>
            <a:r>
              <a:rPr lang="en-US" dirty="0">
                <a:latin typeface="+mn-lt"/>
                <a:cs typeface="+mn-cs"/>
              </a:rPr>
              <a:t>	All those states which can never be reached from the initial state are called as inaccessible states.</a:t>
            </a:r>
          </a:p>
          <a:p>
            <a:pPr marL="342900" indent="-342900" algn="just" eaLnBrk="0" hangingPunct="0">
              <a:spcBef>
                <a:spcPct val="20000"/>
              </a:spcBef>
              <a:buFont typeface="Arial" charset="0"/>
              <a:buChar char="•"/>
              <a:defRPr/>
            </a:pPr>
            <a:endParaRPr lang="en-US" dirty="0">
              <a:latin typeface="+mn-lt"/>
              <a:cs typeface="+mn-cs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xmlns="" id="{9A6B5652-8A02-4C44-B679-AA12B1EEAB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7138" t="23657" r="1161" b="3182"/>
          <a:stretch/>
        </p:blipFill>
        <p:spPr bwMode="auto">
          <a:xfrm>
            <a:off x="1206631" y="3429000"/>
            <a:ext cx="3921551" cy="21215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xmlns="" id="{E570BD1B-314B-472D-A7DB-ADC68FE266B3}"/>
              </a:ext>
            </a:extLst>
          </p:cNvPr>
          <p:cNvSpPr/>
          <p:nvPr/>
        </p:nvSpPr>
        <p:spPr>
          <a:xfrm>
            <a:off x="5674936" y="4506012"/>
            <a:ext cx="1979629" cy="18853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xmlns="" id="{1F746C50-204A-43BC-9229-56FAC45CDF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b="64988"/>
          <a:stretch/>
        </p:blipFill>
        <p:spPr bwMode="auto">
          <a:xfrm>
            <a:off x="7952295" y="3906624"/>
            <a:ext cx="3629025" cy="13873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xmlns="" id="{88B15C46-DB58-49A9-B17A-7C22B163B37F}"/>
              </a:ext>
            </a:extLst>
          </p:cNvPr>
          <p:cNvSpPr/>
          <p:nvPr/>
        </p:nvSpPr>
        <p:spPr bwMode="auto">
          <a:xfrm>
            <a:off x="3915052" y="3429000"/>
            <a:ext cx="531483" cy="316523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IN" sz="1100" dirty="0"/>
              <a:t>q4</a:t>
            </a:r>
            <a:endParaRPr lang="en-US" sz="1100" dirty="0"/>
          </a:p>
        </p:txBody>
      </p:sp>
      <p:cxnSp>
        <p:nvCxnSpPr>
          <p:cNvPr id="9" name="Curved Connector 28">
            <a:extLst>
              <a:ext uri="{FF2B5EF4-FFF2-40B4-BE49-F238E27FC236}">
                <a16:creationId xmlns:a16="http://schemas.microsoft.com/office/drawing/2014/main" xmlns="" id="{79E1B96D-74B0-4B25-9CE5-5E7EAF2B0425}"/>
              </a:ext>
            </a:extLst>
          </p:cNvPr>
          <p:cNvCxnSpPr>
            <a:cxnSpLocks/>
            <a:stCxn id="4" idx="0"/>
            <a:endCxn id="4" idx="1"/>
          </p:cNvCxnSpPr>
          <p:nvPr/>
        </p:nvCxnSpPr>
        <p:spPr bwMode="auto">
          <a:xfrm rot="16200000" flipH="1" flipV="1">
            <a:off x="4063663" y="3358223"/>
            <a:ext cx="46354" cy="187908"/>
          </a:xfrm>
          <a:prstGeom prst="curvedConnector3">
            <a:avLst>
              <a:gd name="adj1" fmla="val -493161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73">
            <a:extLst>
              <a:ext uri="{FF2B5EF4-FFF2-40B4-BE49-F238E27FC236}">
                <a16:creationId xmlns:a16="http://schemas.microsoft.com/office/drawing/2014/main" xmlns="" id="{2A5D6CF5-3D7D-4200-9A46-C00968E543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71312" y="2965719"/>
            <a:ext cx="231055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IN" altLang="en-US" sz="1100" dirty="0"/>
              <a:t>a</a:t>
            </a:r>
            <a:endParaRPr lang="en-US" altLang="en-US" sz="1100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xmlns="" id="{4CAE9933-AD0E-445A-8691-9451F6DDC11F}"/>
              </a:ext>
            </a:extLst>
          </p:cNvPr>
          <p:cNvCxnSpPr>
            <a:stCxn id="4" idx="2"/>
          </p:cNvCxnSpPr>
          <p:nvPr/>
        </p:nvCxnSpPr>
        <p:spPr>
          <a:xfrm flipH="1" flipV="1">
            <a:off x="3764132" y="3587261"/>
            <a:ext cx="15092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xtBox 73">
            <a:extLst>
              <a:ext uri="{FF2B5EF4-FFF2-40B4-BE49-F238E27FC236}">
                <a16:creationId xmlns:a16="http://schemas.microsoft.com/office/drawing/2014/main" xmlns="" id="{C355A348-9146-466E-A591-B8AA45AF20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64132" y="3587261"/>
            <a:ext cx="231055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IN" altLang="en-US" sz="1100" dirty="0"/>
              <a:t>b</a:t>
            </a:r>
            <a:endParaRPr lang="en-US" altLang="en-US" sz="110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xmlns="" id="{AB469DE4-6FFC-49DF-9E3D-55D1E2300F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529" y="5580476"/>
            <a:ext cx="829467" cy="860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431875555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xmlns="" id="{D24B56C6-C88E-4348-A683-794CBCDDE69C}"/>
              </a:ext>
            </a:extLst>
          </p:cNvPr>
          <p:cNvSpPr txBox="1">
            <a:spLocks/>
          </p:cNvSpPr>
          <p:nvPr/>
        </p:nvSpPr>
        <p:spPr>
          <a:xfrm>
            <a:off x="518604" y="647700"/>
            <a:ext cx="11154792" cy="5562600"/>
          </a:xfrm>
          <a:prstGeom prst="rect">
            <a:avLst/>
          </a:prstGeom>
        </p:spPr>
        <p:txBody>
          <a:bodyPr/>
          <a:lstStyle>
            <a:lvl1pPr marL="182880" indent="-182880" algn="l" defTabSz="914400" rtl="0" eaLnBrk="1" latinLnBrk="0" hangingPunct="1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  <a:spcBef>
                <a:spcPct val="0"/>
              </a:spcBef>
            </a:pPr>
            <a:r>
              <a:rPr lang="en-IN" altLang="en-US" sz="1800" b="1" dirty="0"/>
              <a:t>Input:</a:t>
            </a:r>
            <a:r>
              <a:rPr lang="en-IN" altLang="en-US" sz="1800" dirty="0"/>
              <a:t> A DFA D with set of states S, set of inputs </a:t>
            </a:r>
            <a:r>
              <a:rPr lang="en-US" altLang="en-US" sz="1800" dirty="0"/>
              <a:t>∑, transitions defined for all states and inputs, start state s</a:t>
            </a:r>
            <a:r>
              <a:rPr lang="en-US" altLang="en-US" sz="1800" baseline="-25000" dirty="0"/>
              <a:t>0 </a:t>
            </a:r>
            <a:r>
              <a:rPr lang="en-US" altLang="en-US" sz="1800" dirty="0"/>
              <a:t>and set of accepting states F.</a:t>
            </a:r>
          </a:p>
          <a:p>
            <a:pPr algn="just">
              <a:lnSpc>
                <a:spcPct val="150000"/>
              </a:lnSpc>
              <a:spcBef>
                <a:spcPct val="0"/>
              </a:spcBef>
            </a:pPr>
            <a:r>
              <a:rPr lang="en-IN" altLang="en-US" sz="1800" b="1" dirty="0"/>
              <a:t>Output:</a:t>
            </a:r>
            <a:r>
              <a:rPr lang="en-IN" altLang="en-US" sz="1800" dirty="0"/>
              <a:t> A minimized DFA M’ accepting the same language as D and having as few states as possible.</a:t>
            </a:r>
          </a:p>
          <a:p>
            <a:pPr algn="just">
              <a:lnSpc>
                <a:spcPct val="150000"/>
              </a:lnSpc>
              <a:spcBef>
                <a:spcPct val="0"/>
              </a:spcBef>
            </a:pPr>
            <a:r>
              <a:rPr lang="en-IN" altLang="en-US" sz="1800" b="1" dirty="0"/>
              <a:t>Method:</a:t>
            </a:r>
          </a:p>
          <a:p>
            <a:pPr marL="857250" lvl="1" indent="-457200" algn="just">
              <a:lnSpc>
                <a:spcPct val="150000"/>
              </a:lnSpc>
              <a:spcBef>
                <a:spcPct val="0"/>
              </a:spcBef>
              <a:buFont typeface="Calibri" panose="020F0502020204030204" pitchFamily="34" charset="0"/>
              <a:buAutoNum type="arabicPeriod"/>
            </a:pPr>
            <a:r>
              <a:rPr lang="en-IN" altLang="en-US" sz="1800" dirty="0"/>
              <a:t>Construct an initial partition of the set of states with two groups: the </a:t>
            </a:r>
            <a:r>
              <a:rPr lang="en-IN" altLang="en-US" sz="1800" b="1" dirty="0"/>
              <a:t>accepting states F </a:t>
            </a:r>
            <a:r>
              <a:rPr lang="en-IN" altLang="en-US" sz="1800" dirty="0"/>
              <a:t>and the </a:t>
            </a:r>
            <a:r>
              <a:rPr lang="en-IN" altLang="en-US" sz="1800" b="1" dirty="0"/>
              <a:t>non-accepting states S-F.</a:t>
            </a:r>
          </a:p>
          <a:p>
            <a:pPr marL="857250" lvl="1" indent="-457200" algn="just">
              <a:lnSpc>
                <a:spcPct val="150000"/>
              </a:lnSpc>
              <a:spcBef>
                <a:spcPct val="0"/>
              </a:spcBef>
              <a:buFont typeface="Calibri" panose="020F0502020204030204" pitchFamily="34" charset="0"/>
              <a:buAutoNum type="arabicPeriod"/>
            </a:pPr>
            <a:r>
              <a:rPr lang="en-IN" altLang="en-US" sz="1800" dirty="0"/>
              <a:t>Applying the algorithm to construct new partition.</a:t>
            </a:r>
          </a:p>
          <a:p>
            <a:pPr marL="857250" lvl="1" indent="-457200" algn="just">
              <a:lnSpc>
                <a:spcPct val="150000"/>
              </a:lnSpc>
              <a:spcBef>
                <a:spcPct val="0"/>
              </a:spcBef>
              <a:buFont typeface="Calibri" panose="020F0502020204030204" pitchFamily="34" charset="0"/>
              <a:buAutoNum type="arabicPeriod"/>
            </a:pPr>
            <a:r>
              <a:rPr lang="en-IN" altLang="en-US" sz="1800" dirty="0"/>
              <a:t>If M’ has a </a:t>
            </a:r>
            <a:r>
              <a:rPr lang="en-IN" altLang="en-US" sz="1800" b="1" dirty="0"/>
              <a:t>dead state</a:t>
            </a:r>
            <a:r>
              <a:rPr lang="en-IN" altLang="en-US" sz="1800" dirty="0"/>
              <a:t>, it can be removed.</a:t>
            </a:r>
          </a:p>
          <a:p>
            <a:pPr marL="1257300" lvl="2" indent="-457200" algn="just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IN" altLang="en-US" sz="1800" dirty="0"/>
              <a:t>	</a:t>
            </a:r>
            <a:r>
              <a:rPr lang="en-IN" altLang="en-US" sz="1800" b="1" dirty="0"/>
              <a:t>Dead state:</a:t>
            </a:r>
            <a:r>
              <a:rPr lang="en-IN" altLang="en-US" sz="1800" dirty="0"/>
              <a:t> a state that is not an accepting state and that has transition to itself on all input symbols .</a:t>
            </a:r>
          </a:p>
          <a:p>
            <a:pPr marL="1257300" lvl="2" indent="-457200" algn="just">
              <a:lnSpc>
                <a:spcPct val="150000"/>
              </a:lnSpc>
              <a:spcBef>
                <a:spcPct val="0"/>
              </a:spcBef>
            </a:pPr>
            <a:r>
              <a:rPr lang="en-IN" altLang="en-US" sz="1800" dirty="0"/>
              <a:t>Also, remove any states not reachable from the start state.</a:t>
            </a:r>
          </a:p>
          <a:p>
            <a:pPr marL="1257300" lvl="2" indent="-457200" algn="just">
              <a:lnSpc>
                <a:spcPct val="150000"/>
              </a:lnSpc>
              <a:spcBef>
                <a:spcPct val="0"/>
              </a:spcBef>
            </a:pPr>
            <a:r>
              <a:rPr lang="en-IN" altLang="en-US" sz="1800" dirty="0"/>
              <a:t>Any transition  to a dead state become undefined.</a:t>
            </a:r>
          </a:p>
          <a:p>
            <a:pPr marL="857250" lvl="1" indent="-457200" algn="just">
              <a:lnSpc>
                <a:spcPct val="150000"/>
              </a:lnSpc>
              <a:spcBef>
                <a:spcPct val="0"/>
              </a:spcBef>
              <a:buFont typeface="Calibri" panose="020F0502020204030204" pitchFamily="34" charset="0"/>
              <a:buAutoNum type="arabicPeriod"/>
            </a:pPr>
            <a:endParaRPr lang="en-US" altLang="en-US"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E41E070C-6B0F-4CE6-88D9-B4BAB3EEC5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529" y="5580476"/>
            <a:ext cx="829467" cy="860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667480929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xmlns="" id="{4B79FED8-2315-4B89-B0A8-10E6734C9531}"/>
              </a:ext>
            </a:extLst>
          </p:cNvPr>
          <p:cNvSpPr txBox="1">
            <a:spLocks/>
          </p:cNvSpPr>
          <p:nvPr/>
        </p:nvSpPr>
        <p:spPr>
          <a:xfrm>
            <a:off x="492709" y="1137822"/>
            <a:ext cx="10906217" cy="5059363"/>
          </a:xfrm>
          <a:prstGeom prst="rect">
            <a:avLst/>
          </a:prstGeom>
        </p:spPr>
        <p:txBody>
          <a:bodyPr/>
          <a:lstStyle>
            <a:lvl1pPr marL="182880" indent="-182880" algn="l" defTabSz="914400" rtl="0" eaLnBrk="1" latinLnBrk="0" hangingPunct="1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IN" altLang="en-US" sz="1800" b="1" dirty="0"/>
              <a:t>for</a:t>
            </a:r>
            <a:r>
              <a:rPr lang="en-IN" altLang="en-US" sz="1800" dirty="0"/>
              <a:t> each group G of      </a:t>
            </a:r>
          </a:p>
          <a:p>
            <a:pPr algn="just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IN" altLang="en-US" sz="1800" dirty="0"/>
              <a:t>  </a:t>
            </a:r>
            <a:r>
              <a:rPr lang="en-IN" altLang="en-US" sz="1800" b="1" dirty="0"/>
              <a:t>do</a:t>
            </a:r>
            <a:r>
              <a:rPr lang="en-IN" altLang="en-US" sz="1800" dirty="0"/>
              <a:t> </a:t>
            </a:r>
          </a:p>
          <a:p>
            <a:pPr algn="just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IN" altLang="en-US" sz="1800" dirty="0"/>
              <a:t>	</a:t>
            </a:r>
            <a:r>
              <a:rPr lang="en-IN" altLang="en-US" sz="1800" b="1" dirty="0"/>
              <a:t>begin</a:t>
            </a:r>
          </a:p>
          <a:p>
            <a:pPr lvl="1" algn="just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IN" altLang="en-US" sz="1800" dirty="0"/>
              <a:t>partition G into subgroups such that two states s and t</a:t>
            </a:r>
          </a:p>
          <a:p>
            <a:pPr lvl="1" algn="just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IN" altLang="en-US" sz="1800" dirty="0"/>
              <a:t>	of G are in the same subgroup if and only if for all</a:t>
            </a:r>
          </a:p>
          <a:p>
            <a:pPr lvl="1" algn="just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IN" altLang="en-US" sz="1800" dirty="0"/>
              <a:t>	input symbols </a:t>
            </a:r>
            <a:r>
              <a:rPr lang="en-IN" altLang="en-US" sz="1800" b="1" dirty="0" err="1"/>
              <a:t>a</a:t>
            </a:r>
            <a:r>
              <a:rPr lang="en-IN" altLang="en-US" sz="1800" dirty="0" err="1"/>
              <a:t>,states</a:t>
            </a:r>
            <a:r>
              <a:rPr lang="en-IN" altLang="en-US" sz="1800" dirty="0"/>
              <a:t> </a:t>
            </a:r>
            <a:r>
              <a:rPr lang="en-IN" altLang="en-US" sz="1800" b="1" dirty="0"/>
              <a:t>s</a:t>
            </a:r>
            <a:r>
              <a:rPr lang="en-IN" altLang="en-US" sz="1800" dirty="0"/>
              <a:t> and </a:t>
            </a:r>
            <a:r>
              <a:rPr lang="en-IN" altLang="en-US" sz="1800" b="1" dirty="0"/>
              <a:t>t</a:t>
            </a:r>
            <a:r>
              <a:rPr lang="en-IN" altLang="en-US" sz="1800" dirty="0"/>
              <a:t> have transition on </a:t>
            </a:r>
            <a:r>
              <a:rPr lang="en-IN" altLang="en-US" sz="1800" b="1" dirty="0"/>
              <a:t>a</a:t>
            </a:r>
            <a:r>
              <a:rPr lang="en-IN" altLang="en-US" sz="1800" dirty="0"/>
              <a:t> to states in the same group of        ;</a:t>
            </a:r>
          </a:p>
          <a:p>
            <a:pPr lvl="1" algn="just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IN" altLang="en-US" sz="1800" dirty="0"/>
              <a:t>  replace G in              by the set of all subgroups formed</a:t>
            </a:r>
          </a:p>
          <a:p>
            <a:pPr lvl="1" algn="just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IN" altLang="en-US" sz="1800" b="1" dirty="0"/>
              <a:t>end</a:t>
            </a:r>
            <a:endParaRPr lang="en-US" altLang="en-US" sz="1800" b="1" dirty="0"/>
          </a:p>
        </p:txBody>
      </p:sp>
      <p:graphicFrame>
        <p:nvGraphicFramePr>
          <p:cNvPr id="4" name="Object 6">
            <a:extLst>
              <a:ext uri="{FF2B5EF4-FFF2-40B4-BE49-F238E27FC236}">
                <a16:creationId xmlns:a16="http://schemas.microsoft.com/office/drawing/2014/main" xmlns="" id="{8DA12A3A-9A3C-4A0E-8E19-96F30915E62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2270537062"/>
              </p:ext>
            </p:extLst>
          </p:nvPr>
        </p:nvGraphicFramePr>
        <p:xfrm>
          <a:off x="10016971" y="3747402"/>
          <a:ext cx="381000" cy="304800"/>
        </p:xfrm>
        <a:graphic>
          <a:graphicData uri="http://schemas.openxmlformats.org/presentationml/2006/ole">
            <p:oleObj spid="_x0000_s3091" name="Equation" r:id="rId3" imgW="317225" imgH="253780" progId="Equation.3">
              <p:embed/>
            </p:oleObj>
          </a:graphicData>
        </a:graphic>
      </p:graphicFrame>
      <p:graphicFrame>
        <p:nvGraphicFramePr>
          <p:cNvPr id="6" name="Object 8">
            <a:extLst>
              <a:ext uri="{FF2B5EF4-FFF2-40B4-BE49-F238E27FC236}">
                <a16:creationId xmlns:a16="http://schemas.microsoft.com/office/drawing/2014/main" xmlns="" id="{0A9348DE-0F08-40B2-86D5-7F67CC8D8E9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1791362417"/>
              </p:ext>
            </p:extLst>
          </p:nvPr>
        </p:nvGraphicFramePr>
        <p:xfrm>
          <a:off x="2489092" y="4165676"/>
          <a:ext cx="712787" cy="365125"/>
        </p:xfrm>
        <a:graphic>
          <a:graphicData uri="http://schemas.openxmlformats.org/presentationml/2006/ole">
            <p:oleObj spid="_x0000_s3092" name="Equation" r:id="rId4" imgW="494870" imgH="253780" progId="Equation.3">
              <p:embed/>
            </p:oleObj>
          </a:graphicData>
        </a:graphic>
      </p:graphicFrame>
      <p:sp>
        <p:nvSpPr>
          <p:cNvPr id="7" name="Title 1">
            <a:extLst>
              <a:ext uri="{FF2B5EF4-FFF2-40B4-BE49-F238E27FC236}">
                <a16:creationId xmlns:a16="http://schemas.microsoft.com/office/drawing/2014/main" xmlns="" id="{8B840FF7-EDA6-4359-AF85-23AEA33D6586}"/>
              </a:ext>
            </a:extLst>
          </p:cNvPr>
          <p:cNvSpPr txBox="1">
            <a:spLocks/>
          </p:cNvSpPr>
          <p:nvPr/>
        </p:nvSpPr>
        <p:spPr>
          <a:xfrm>
            <a:off x="4960768" y="660815"/>
            <a:ext cx="2270464" cy="41947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i="0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IN" altLang="en-US" sz="1800" b="1" u="sng"/>
              <a:t>Partition Algorithm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3D83BE67-0C86-46EC-9E9E-CBADF29B44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4529" y="5580476"/>
            <a:ext cx="829467" cy="860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978164228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xmlns="" id="{80F448C0-1B37-43CA-93AD-B63D35151D2F}"/>
              </a:ext>
            </a:extLst>
          </p:cNvPr>
          <p:cNvSpPr txBox="1">
            <a:spLocks/>
          </p:cNvSpPr>
          <p:nvPr/>
        </p:nvSpPr>
        <p:spPr>
          <a:xfrm>
            <a:off x="594063" y="603681"/>
            <a:ext cx="10911397" cy="5486401"/>
          </a:xfrm>
          <a:prstGeom prst="rect">
            <a:avLst/>
          </a:prstGeom>
        </p:spPr>
        <p:txBody>
          <a:bodyPr/>
          <a:lstStyle>
            <a:lvl1pPr marL="182880" indent="-182880" algn="l" defTabSz="914400" rtl="0" eaLnBrk="1" latinLnBrk="0" hangingPunct="1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  <a:buFont typeface="Arial" charset="0"/>
              <a:buNone/>
              <a:defRPr/>
            </a:pPr>
            <a:r>
              <a:rPr lang="en-IN" sz="1800" dirty="0"/>
              <a:t>    1. Initial partition consists of two groups.     </a:t>
            </a:r>
          </a:p>
          <a:p>
            <a:pPr lvl="2" algn="just">
              <a:lnSpc>
                <a:spcPct val="150000"/>
              </a:lnSpc>
              <a:buFont typeface="Arial" charset="0"/>
              <a:buChar char="–"/>
              <a:defRPr/>
            </a:pPr>
            <a:r>
              <a:rPr lang="en-IN" sz="1700" dirty="0"/>
              <a:t>set of non-accepting states and set of accepting states</a:t>
            </a:r>
          </a:p>
          <a:p>
            <a:pPr lvl="2" algn="just">
              <a:lnSpc>
                <a:spcPct val="150000"/>
              </a:lnSpc>
              <a:buFont typeface="Arial" charset="0"/>
              <a:buChar char="–"/>
              <a:defRPr/>
            </a:pPr>
            <a:r>
              <a:rPr lang="en-IN" sz="1700" dirty="0"/>
              <a:t>(ABCD)(E)</a:t>
            </a:r>
          </a:p>
          <a:p>
            <a:pPr marL="274320" lvl="1" indent="0" algn="just">
              <a:lnSpc>
                <a:spcPct val="150000"/>
              </a:lnSpc>
              <a:buNone/>
              <a:defRPr/>
            </a:pPr>
            <a:r>
              <a:rPr lang="en-IN" sz="1800" dirty="0"/>
              <a:t>2.  As per the algorithm construct </a:t>
            </a:r>
          </a:p>
          <a:p>
            <a:pPr marL="446088" lvl="2" indent="-77788" algn="just">
              <a:lnSpc>
                <a:spcPct val="150000"/>
              </a:lnSpc>
              <a:defRPr/>
            </a:pPr>
            <a:r>
              <a:rPr lang="en-IN" sz="1800" dirty="0"/>
              <a:t> First consider the group (E) –set of accepting states</a:t>
            </a:r>
          </a:p>
          <a:p>
            <a:pPr marL="446088" lvl="2" indent="-77788" algn="just">
              <a:lnSpc>
                <a:spcPct val="150000"/>
              </a:lnSpc>
              <a:defRPr/>
            </a:pPr>
            <a:r>
              <a:rPr lang="en-IN" sz="1800" dirty="0"/>
              <a:t> This group consist of  a single state ,so it cannot be split further.</a:t>
            </a:r>
          </a:p>
          <a:p>
            <a:pPr marL="446088" lvl="2" indent="-77788" algn="just">
              <a:lnSpc>
                <a:spcPct val="150000"/>
              </a:lnSpc>
              <a:defRPr/>
            </a:pPr>
            <a:r>
              <a:rPr lang="en-IN" sz="1800" dirty="0"/>
              <a:t> Consider the group (ABCD) –set of non-accepting states.</a:t>
            </a:r>
          </a:p>
          <a:p>
            <a:pPr marL="903288" lvl="3" indent="-77788" algn="just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IN" sz="1800" dirty="0"/>
              <a:t> On input a ,each state has a transition to B and hence remain in same group.</a:t>
            </a:r>
          </a:p>
          <a:p>
            <a:pPr marL="903288" lvl="3" indent="-77788" algn="just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IN" sz="1800" dirty="0"/>
              <a:t> On input b ,ABC remain in same group ,while D goes to E ,a member of another group.</a:t>
            </a:r>
          </a:p>
          <a:p>
            <a:pPr marL="446088" lvl="2" indent="-77788">
              <a:lnSpc>
                <a:spcPct val="150000"/>
              </a:lnSpc>
              <a:buFont typeface="Arial" charset="0"/>
              <a:buNone/>
              <a:defRPr/>
            </a:pPr>
            <a:r>
              <a:rPr lang="en-IN" sz="1800" dirty="0"/>
              <a:t>                                                                       (ABC)(D)(E)</a:t>
            </a:r>
          </a:p>
          <a:p>
            <a:pPr marL="573088" lvl="2" indent="-77788" algn="just">
              <a:lnSpc>
                <a:spcPct val="150000"/>
              </a:lnSpc>
              <a:buFont typeface="Arial" charset="0"/>
              <a:buNone/>
              <a:defRPr/>
            </a:pPr>
            <a:r>
              <a:rPr lang="en-IN" sz="1800" dirty="0"/>
              <a:t> 		                                                              (AC)(B)(D)(E)</a:t>
            </a:r>
          </a:p>
          <a:p>
            <a:pPr marL="173038" lvl="1" indent="-77788" algn="just">
              <a:lnSpc>
                <a:spcPct val="150000"/>
              </a:lnSpc>
              <a:buFont typeface="Arial" charset="0"/>
              <a:buNone/>
              <a:defRPr/>
            </a:pPr>
            <a:r>
              <a:rPr lang="en-IN" sz="1800" dirty="0"/>
              <a:t>		</a:t>
            </a:r>
          </a:p>
        </p:txBody>
      </p:sp>
      <p:graphicFrame>
        <p:nvGraphicFramePr>
          <p:cNvPr id="4" name="Object 8">
            <a:extLst>
              <a:ext uri="{FF2B5EF4-FFF2-40B4-BE49-F238E27FC236}">
                <a16:creationId xmlns:a16="http://schemas.microsoft.com/office/drawing/2014/main" xmlns="" id="{1B5FC4DD-0323-438A-A122-C1EB518295A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1785474589"/>
              </p:ext>
            </p:extLst>
          </p:nvPr>
        </p:nvGraphicFramePr>
        <p:xfrm>
          <a:off x="4697058" y="5453050"/>
          <a:ext cx="712787" cy="365125"/>
        </p:xfrm>
        <a:graphic>
          <a:graphicData uri="http://schemas.openxmlformats.org/presentationml/2006/ole">
            <p:oleObj spid="_x0000_s4118" name="Equation" r:id="rId3" imgW="494870" imgH="253780" progId="Equation.3">
              <p:embed/>
            </p:oleObj>
          </a:graphicData>
        </a:graphic>
      </p:graphicFrame>
      <p:graphicFrame>
        <p:nvGraphicFramePr>
          <p:cNvPr id="6" name="Object 8">
            <a:extLst>
              <a:ext uri="{FF2B5EF4-FFF2-40B4-BE49-F238E27FC236}">
                <a16:creationId xmlns:a16="http://schemas.microsoft.com/office/drawing/2014/main" xmlns="" id="{2BD16030-B77A-429D-8D32-4C1E0BD1E68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3746816084"/>
              </p:ext>
            </p:extLst>
          </p:nvPr>
        </p:nvGraphicFramePr>
        <p:xfrm>
          <a:off x="4697059" y="4975817"/>
          <a:ext cx="712787" cy="365125"/>
        </p:xfrm>
        <a:graphic>
          <a:graphicData uri="http://schemas.openxmlformats.org/presentationml/2006/ole">
            <p:oleObj spid="_x0000_s4119" name="Equation" r:id="rId4" imgW="494870" imgH="253780" progId="Equation.3">
              <p:embed/>
            </p:oleObj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xmlns="" id="{04647866-F4A0-47B8-8723-42A4E9C53F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4055194838"/>
              </p:ext>
            </p:extLst>
          </p:nvPr>
        </p:nvGraphicFramePr>
        <p:xfrm>
          <a:off x="8799250" y="677308"/>
          <a:ext cx="2438400" cy="28349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65805">
                <a:tc rowSpan="2">
                  <a:txBody>
                    <a:bodyPr/>
                    <a:lstStyle/>
                    <a:p>
                      <a:pPr algn="ctr"/>
                      <a:r>
                        <a:rPr lang="en-IN" sz="1800" b="1" dirty="0">
                          <a:solidFill>
                            <a:schemeClr val="tx1"/>
                          </a:solidFill>
                        </a:rPr>
                        <a:t>DFA  states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6" marB="4572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IN" sz="1800" b="1" dirty="0">
                          <a:solidFill>
                            <a:schemeClr val="tx1"/>
                          </a:solidFill>
                        </a:rPr>
                        <a:t>Input Symbols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6" marB="4572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65805">
                <a:tc vMerge="1"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1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6" marB="4572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1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6" marB="4572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65805">
                <a:tc>
                  <a:txBody>
                    <a:bodyPr/>
                    <a:lstStyle/>
                    <a:p>
                      <a:pPr algn="ctr"/>
                      <a:r>
                        <a:rPr lang="en-IN" sz="18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T="45726" marB="4572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T="45726" marB="4572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>
                          <a:solidFill>
                            <a:schemeClr val="tx1"/>
                          </a:solidFill>
                        </a:rPr>
                        <a:t>C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T="45726" marB="4572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65805">
                <a:tc>
                  <a:txBody>
                    <a:bodyPr/>
                    <a:lstStyle/>
                    <a:p>
                      <a:pPr algn="ctr"/>
                      <a:r>
                        <a:rPr lang="en-IN" sz="180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T="45726" marB="4572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T="45726" marB="4572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>
                          <a:solidFill>
                            <a:schemeClr val="tx1"/>
                          </a:solidFill>
                        </a:rPr>
                        <a:t>D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T="45726" marB="4572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65805">
                <a:tc>
                  <a:txBody>
                    <a:bodyPr/>
                    <a:lstStyle/>
                    <a:p>
                      <a:pPr algn="ctr"/>
                      <a:r>
                        <a:rPr lang="en-IN" sz="1800" dirty="0">
                          <a:solidFill>
                            <a:schemeClr val="tx1"/>
                          </a:solidFill>
                        </a:rPr>
                        <a:t>C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T="45726" marB="4572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T="45726" marB="4572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>
                          <a:solidFill>
                            <a:schemeClr val="tx1"/>
                          </a:solidFill>
                        </a:rPr>
                        <a:t>C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T="45726" marB="4572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65805">
                <a:tc>
                  <a:txBody>
                    <a:bodyPr/>
                    <a:lstStyle/>
                    <a:p>
                      <a:pPr algn="ctr"/>
                      <a:r>
                        <a:rPr lang="en-IN" sz="1800" dirty="0">
                          <a:solidFill>
                            <a:schemeClr val="tx1"/>
                          </a:solidFill>
                        </a:rPr>
                        <a:t>D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T="45726" marB="4572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T="45726" marB="4572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>
                          <a:solidFill>
                            <a:schemeClr val="tx1"/>
                          </a:solidFill>
                        </a:rPr>
                        <a:t>E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T="45726" marB="4572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65805">
                <a:tc>
                  <a:txBody>
                    <a:bodyPr/>
                    <a:lstStyle/>
                    <a:p>
                      <a:pPr algn="ctr"/>
                      <a:r>
                        <a:rPr lang="en-IN" sz="1800" dirty="0">
                          <a:solidFill>
                            <a:schemeClr val="tx1"/>
                          </a:solidFill>
                        </a:rPr>
                        <a:t>E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T="45726" marB="4572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T="45726" marB="4572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>
                          <a:solidFill>
                            <a:schemeClr val="tx1"/>
                          </a:solidFill>
                        </a:rPr>
                        <a:t>C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T="45726" marB="4572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sp>
        <p:nvSpPr>
          <p:cNvPr id="10" name="Oval 9">
            <a:extLst>
              <a:ext uri="{FF2B5EF4-FFF2-40B4-BE49-F238E27FC236}">
                <a16:creationId xmlns:a16="http://schemas.microsoft.com/office/drawing/2014/main" xmlns="" id="{A53A078C-A03A-4309-B270-07DBE0B27800}"/>
              </a:ext>
            </a:extLst>
          </p:cNvPr>
          <p:cNvSpPr/>
          <p:nvPr/>
        </p:nvSpPr>
        <p:spPr>
          <a:xfrm>
            <a:off x="8902083" y="1695635"/>
            <a:ext cx="609600" cy="1438182"/>
          </a:xfrm>
          <a:prstGeom prst="ellipse">
            <a:avLst/>
          </a:prstGeom>
          <a:solidFill>
            <a:schemeClr val="lt1">
              <a:alpha val="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xmlns="" id="{2B22C870-5519-4B18-B99D-D31651AEA817}"/>
              </a:ext>
            </a:extLst>
          </p:cNvPr>
          <p:cNvCxnSpPr>
            <a:cxnSpLocks/>
          </p:cNvCxnSpPr>
          <p:nvPr/>
        </p:nvCxnSpPr>
        <p:spPr>
          <a:xfrm flipV="1">
            <a:off x="9448060" y="597728"/>
            <a:ext cx="457200" cy="133859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7">
            <a:extLst>
              <a:ext uri="{FF2B5EF4-FFF2-40B4-BE49-F238E27FC236}">
                <a16:creationId xmlns:a16="http://schemas.microsoft.com/office/drawing/2014/main" xmlns="" id="{E801910F-0258-4F08-9CCD-D4067D301D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76660" y="378885"/>
            <a:ext cx="243840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100" b="1"/>
            </a:lvl1pPr>
            <a:lvl2pPr marL="742950" indent="-285750" eaLnBrk="0" hangingPunct="0">
              <a:defRPr sz="2400"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r>
              <a:rPr lang="en-IN" altLang="en-US" dirty="0"/>
              <a:t>Non-accepting states</a:t>
            </a:r>
            <a:endParaRPr lang="en-US" altLang="en-US" dirty="0"/>
          </a:p>
        </p:txBody>
      </p:sp>
      <p:sp>
        <p:nvSpPr>
          <p:cNvPr id="13" name="TextBox 18">
            <a:extLst>
              <a:ext uri="{FF2B5EF4-FFF2-40B4-BE49-F238E27FC236}">
                <a16:creationId xmlns:a16="http://schemas.microsoft.com/office/drawing/2014/main" xmlns="" id="{A985E25C-FBD2-4AEB-982E-C7465D97A2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66960" y="3801388"/>
            <a:ext cx="160020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IN" altLang="en-US" sz="1100" b="1" dirty="0">
                <a:latin typeface="+mn-lt"/>
                <a:cs typeface="+mn-cs"/>
              </a:rPr>
              <a:t>accepting states</a:t>
            </a:r>
            <a:endParaRPr lang="en-US" altLang="en-US" sz="1100" b="1" dirty="0">
              <a:latin typeface="+mn-lt"/>
              <a:cs typeface="+mn-cs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xmlns="" id="{E9C08FF0-A782-4418-AE0C-82F8A65CDA3D}"/>
              </a:ext>
            </a:extLst>
          </p:cNvPr>
          <p:cNvCxnSpPr/>
          <p:nvPr/>
        </p:nvCxnSpPr>
        <p:spPr>
          <a:xfrm rot="5400000">
            <a:off x="8876560" y="3574618"/>
            <a:ext cx="381000" cy="152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85ADCB46-5AA0-4A46-B69B-9921BA227F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4529" y="5580476"/>
            <a:ext cx="829467" cy="860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608689454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0">
            <a:extLst>
              <a:ext uri="{FF2B5EF4-FFF2-40B4-BE49-F238E27FC236}">
                <a16:creationId xmlns:a16="http://schemas.microsoft.com/office/drawing/2014/main" xmlns="" id="{39DE27A7-43A9-4E33-8409-2750C5ECB6D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2283706503"/>
              </p:ext>
            </p:extLst>
          </p:nvPr>
        </p:nvGraphicFramePr>
        <p:xfrm>
          <a:off x="2422124" y="2472431"/>
          <a:ext cx="712788" cy="365125"/>
        </p:xfrm>
        <a:graphic>
          <a:graphicData uri="http://schemas.openxmlformats.org/presentationml/2006/ole">
            <p:oleObj spid="_x0000_s5152" name="Equation" r:id="rId3" imgW="494870" imgH="253780" progId="Equation.3">
              <p:embed/>
            </p:oleObj>
          </a:graphicData>
        </a:graphic>
      </p:graphicFrame>
      <p:graphicFrame>
        <p:nvGraphicFramePr>
          <p:cNvPr id="3" name="Object 11">
            <a:extLst>
              <a:ext uri="{FF2B5EF4-FFF2-40B4-BE49-F238E27FC236}">
                <a16:creationId xmlns:a16="http://schemas.microsoft.com/office/drawing/2014/main" xmlns="" id="{B4AC5E71-2582-4460-BDF2-01AD6804B98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1687288036"/>
              </p:ext>
            </p:extLst>
          </p:nvPr>
        </p:nvGraphicFramePr>
        <p:xfrm>
          <a:off x="2117324" y="3615431"/>
          <a:ext cx="712788" cy="365125"/>
        </p:xfrm>
        <a:graphic>
          <a:graphicData uri="http://schemas.openxmlformats.org/presentationml/2006/ole">
            <p:oleObj spid="_x0000_s5153" name="Equation" r:id="rId4" imgW="494870" imgH="253780" progId="Equation.3">
              <p:embed/>
            </p:oleObj>
          </a:graphicData>
        </a:graphic>
      </p:graphicFrame>
      <p:graphicFrame>
        <p:nvGraphicFramePr>
          <p:cNvPr id="4" name="Object 6">
            <a:extLst>
              <a:ext uri="{FF2B5EF4-FFF2-40B4-BE49-F238E27FC236}">
                <a16:creationId xmlns:a16="http://schemas.microsoft.com/office/drawing/2014/main" xmlns="" id="{18A77A59-3CD8-4567-B21C-9C0C20D1530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3267411794"/>
              </p:ext>
            </p:extLst>
          </p:nvPr>
        </p:nvGraphicFramePr>
        <p:xfrm>
          <a:off x="4784324" y="1100831"/>
          <a:ext cx="685800" cy="547688"/>
        </p:xfrm>
        <a:graphic>
          <a:graphicData uri="http://schemas.openxmlformats.org/presentationml/2006/ole">
            <p:oleObj spid="_x0000_s5154" name="Equation" r:id="rId5" imgW="317225" imgH="253780" progId="Equation.3">
              <p:embed/>
            </p:oleObj>
          </a:graphicData>
        </a:graphic>
      </p:graphicFrame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xmlns="" id="{F37A65BB-DE4F-4EAD-969F-643BCF248DDA}"/>
              </a:ext>
            </a:extLst>
          </p:cNvPr>
          <p:cNvCxnSpPr/>
          <p:nvPr/>
        </p:nvCxnSpPr>
        <p:spPr>
          <a:xfrm rot="10800000" flipV="1">
            <a:off x="4174724" y="1710431"/>
            <a:ext cx="763588" cy="685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xmlns="" id="{1F541534-20AA-45BC-BB51-FF5BC4F05979}"/>
              </a:ext>
            </a:extLst>
          </p:cNvPr>
          <p:cNvCxnSpPr>
            <a:endCxn id="8" idx="0"/>
          </p:cNvCxnSpPr>
          <p:nvPr/>
        </p:nvCxnSpPr>
        <p:spPr>
          <a:xfrm>
            <a:off x="5089124" y="1710431"/>
            <a:ext cx="744538" cy="685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31">
            <a:extLst>
              <a:ext uri="{FF2B5EF4-FFF2-40B4-BE49-F238E27FC236}">
                <a16:creationId xmlns:a16="http://schemas.microsoft.com/office/drawing/2014/main" xmlns="" id="{9A506FBD-3D78-427F-BE7E-DF5AC71C92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88924" y="2396231"/>
            <a:ext cx="10699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IN" altLang="en-US" sz="2000"/>
              <a:t>(ABCD)</a:t>
            </a:r>
            <a:endParaRPr lang="en-US" altLang="en-US" sz="2000"/>
          </a:p>
        </p:txBody>
      </p:sp>
      <p:sp>
        <p:nvSpPr>
          <p:cNvPr id="8" name="TextBox 32">
            <a:extLst>
              <a:ext uri="{FF2B5EF4-FFF2-40B4-BE49-F238E27FC236}">
                <a16:creationId xmlns:a16="http://schemas.microsoft.com/office/drawing/2014/main" xmlns="" id="{5CCA6579-AD98-49B1-A871-2D868AAB5B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78074" y="2396231"/>
            <a:ext cx="51276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IN" altLang="en-US" sz="2000"/>
              <a:t>(E)</a:t>
            </a:r>
            <a:endParaRPr lang="en-US" altLang="en-US" sz="200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xmlns="" id="{47DDC399-329E-4631-B794-79E36A20FDF9}"/>
              </a:ext>
            </a:extLst>
          </p:cNvPr>
          <p:cNvCxnSpPr/>
          <p:nvPr/>
        </p:nvCxnSpPr>
        <p:spPr>
          <a:xfrm rot="10800000" flipV="1">
            <a:off x="3260324" y="2853431"/>
            <a:ext cx="763588" cy="685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xmlns="" id="{FB1AE53D-FAA6-43D0-9E03-D4F4B15913E6}"/>
              </a:ext>
            </a:extLst>
          </p:cNvPr>
          <p:cNvCxnSpPr/>
          <p:nvPr/>
        </p:nvCxnSpPr>
        <p:spPr>
          <a:xfrm>
            <a:off x="4174724" y="2853431"/>
            <a:ext cx="777875" cy="685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36">
            <a:extLst>
              <a:ext uri="{FF2B5EF4-FFF2-40B4-BE49-F238E27FC236}">
                <a16:creationId xmlns:a16="http://schemas.microsoft.com/office/drawing/2014/main" xmlns="" id="{81A049C5-2B89-49FF-B5BA-FA08363A03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79324" y="3539231"/>
            <a:ext cx="9906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IN" altLang="en-US" sz="2000"/>
              <a:t>(ABC)</a:t>
            </a:r>
            <a:endParaRPr lang="en-US" altLang="en-US" sz="2000"/>
          </a:p>
        </p:txBody>
      </p:sp>
      <p:sp>
        <p:nvSpPr>
          <p:cNvPr id="12" name="TextBox 37">
            <a:extLst>
              <a:ext uri="{FF2B5EF4-FFF2-40B4-BE49-F238E27FC236}">
                <a16:creationId xmlns:a16="http://schemas.microsoft.com/office/drawing/2014/main" xmlns="" id="{229F2956-CDE2-48F7-8B4F-52D99924C5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84324" y="3539231"/>
            <a:ext cx="5397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IN" altLang="en-US" sz="2000"/>
              <a:t>(D)</a:t>
            </a:r>
            <a:endParaRPr lang="en-US" altLang="en-US" sz="200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xmlns="" id="{03557CAF-D7F6-4D5D-9FFC-A59C27B129FE}"/>
              </a:ext>
            </a:extLst>
          </p:cNvPr>
          <p:cNvCxnSpPr/>
          <p:nvPr/>
        </p:nvCxnSpPr>
        <p:spPr>
          <a:xfrm rot="5400000">
            <a:off x="2612624" y="4110731"/>
            <a:ext cx="685800" cy="457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xmlns="" id="{90724669-D879-44DB-AC06-BA146ECD9588}"/>
              </a:ext>
            </a:extLst>
          </p:cNvPr>
          <p:cNvCxnSpPr/>
          <p:nvPr/>
        </p:nvCxnSpPr>
        <p:spPr>
          <a:xfrm rot="16200000" flipH="1">
            <a:off x="3298424" y="4034531"/>
            <a:ext cx="685800" cy="609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47">
            <a:extLst>
              <a:ext uri="{FF2B5EF4-FFF2-40B4-BE49-F238E27FC236}">
                <a16:creationId xmlns:a16="http://schemas.microsoft.com/office/drawing/2014/main" xmlns="" id="{8557217D-09A0-4FC5-8CEC-5AE0BAFA23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96379" y="1690884"/>
            <a:ext cx="206442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IN" altLang="en-US" sz="1400" b="1" dirty="0">
                <a:latin typeface="+mn-lt"/>
                <a:cs typeface="+mn-cs"/>
              </a:rPr>
              <a:t>Non-accepting</a:t>
            </a:r>
            <a:r>
              <a:rPr lang="en-IN" altLang="en-US" sz="1400" b="1" dirty="0"/>
              <a:t> </a:t>
            </a:r>
          </a:p>
          <a:p>
            <a:pPr algn="ctr" eaLnBrk="1" hangingPunct="1"/>
            <a:r>
              <a:rPr lang="en-IN" altLang="en-US" sz="1400" b="1" dirty="0">
                <a:latin typeface="+mn-lt"/>
                <a:cs typeface="+mn-cs"/>
              </a:rPr>
              <a:t>states</a:t>
            </a:r>
            <a:endParaRPr lang="en-US" altLang="en-US" sz="1400" b="1" dirty="0">
              <a:latin typeface="+mn-lt"/>
              <a:cs typeface="+mn-cs"/>
            </a:endParaRPr>
          </a:p>
        </p:txBody>
      </p:sp>
      <p:sp>
        <p:nvSpPr>
          <p:cNvPr id="16" name="TextBox 48">
            <a:extLst>
              <a:ext uri="{FF2B5EF4-FFF2-40B4-BE49-F238E27FC236}">
                <a16:creationId xmlns:a16="http://schemas.microsoft.com/office/drawing/2014/main" xmlns="" id="{963FBF13-D979-4257-ADBC-BF8C7E50AB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54199" y="1710431"/>
            <a:ext cx="17526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1400" b="1"/>
            </a:lvl1pPr>
            <a:lvl2pPr marL="742950" indent="-285750" eaLnBrk="0" hangingPunct="0">
              <a:defRPr sz="2400"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r>
              <a:rPr lang="en-IN" altLang="en-US" dirty="0"/>
              <a:t>Accepting</a:t>
            </a:r>
          </a:p>
          <a:p>
            <a:r>
              <a:rPr lang="en-IN" altLang="en-US" dirty="0"/>
              <a:t> states</a:t>
            </a:r>
            <a:endParaRPr lang="en-US" altLang="en-US" dirty="0"/>
          </a:p>
        </p:txBody>
      </p:sp>
      <p:sp>
        <p:nvSpPr>
          <p:cNvPr id="17" name="TextBox 53">
            <a:extLst>
              <a:ext uri="{FF2B5EF4-FFF2-40B4-BE49-F238E27FC236}">
                <a16:creationId xmlns:a16="http://schemas.microsoft.com/office/drawing/2014/main" xmlns="" id="{252D7F20-A8C4-40B4-B62B-511FF04A46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9724" y="4663181"/>
            <a:ext cx="7620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IN" altLang="en-US" sz="2000"/>
              <a:t>(AC)</a:t>
            </a:r>
            <a:endParaRPr lang="en-US" altLang="en-US" sz="2000"/>
          </a:p>
        </p:txBody>
      </p:sp>
      <p:sp>
        <p:nvSpPr>
          <p:cNvPr id="18" name="TextBox 54">
            <a:extLst>
              <a:ext uri="{FF2B5EF4-FFF2-40B4-BE49-F238E27FC236}">
                <a16:creationId xmlns:a16="http://schemas.microsoft.com/office/drawing/2014/main" xmlns="" id="{B4B7C924-223D-4539-83B5-BEFE6510AC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17524" y="4663181"/>
            <a:ext cx="52546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IN" altLang="en-US" sz="2000"/>
              <a:t>(B)</a:t>
            </a:r>
            <a:endParaRPr lang="en-US" altLang="en-US" sz="20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270BCE92-F73F-47E5-A46D-F0ED02C14E4F}"/>
              </a:ext>
            </a:extLst>
          </p:cNvPr>
          <p:cNvSpPr txBox="1"/>
          <p:nvPr/>
        </p:nvSpPr>
        <p:spPr>
          <a:xfrm>
            <a:off x="718825" y="2484099"/>
            <a:ext cx="942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u="sng" dirty="0">
                <a:solidFill>
                  <a:srgbClr val="FF0000"/>
                </a:solidFill>
              </a:rPr>
              <a:t>Step 1: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183512B8-7D2C-4C26-9065-7301080F6739}"/>
              </a:ext>
            </a:extLst>
          </p:cNvPr>
          <p:cNvSpPr txBox="1"/>
          <p:nvPr/>
        </p:nvSpPr>
        <p:spPr>
          <a:xfrm>
            <a:off x="731480" y="3635238"/>
            <a:ext cx="942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u="sng">
                <a:solidFill>
                  <a:srgbClr val="FF0000"/>
                </a:solidFill>
              </a:defRPr>
            </a:lvl1pPr>
          </a:lstStyle>
          <a:p>
            <a:r>
              <a:rPr lang="en-IN" dirty="0"/>
              <a:t>Step 2: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9EC7F48E-EAEE-45E7-9250-A98D3AB6E65D}"/>
              </a:ext>
            </a:extLst>
          </p:cNvPr>
          <p:cNvSpPr txBox="1"/>
          <p:nvPr/>
        </p:nvSpPr>
        <p:spPr>
          <a:xfrm>
            <a:off x="718825" y="4682231"/>
            <a:ext cx="942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u="sng">
                <a:solidFill>
                  <a:srgbClr val="FF0000"/>
                </a:solidFill>
              </a:defRPr>
            </a:lvl1pPr>
          </a:lstStyle>
          <a:p>
            <a:r>
              <a:rPr lang="en-IN" dirty="0"/>
              <a:t>Step 3: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6F3F4AA9-1A18-42B4-A090-BF61FE1E7ED9}"/>
              </a:ext>
            </a:extLst>
          </p:cNvPr>
          <p:cNvSpPr txBox="1"/>
          <p:nvPr/>
        </p:nvSpPr>
        <p:spPr>
          <a:xfrm>
            <a:off x="6940071" y="1049915"/>
            <a:ext cx="4745210" cy="41946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u="sng" dirty="0">
                <a:solidFill>
                  <a:srgbClr val="FF0000"/>
                </a:solidFill>
              </a:rPr>
              <a:t>Steps needed to be performed:</a:t>
            </a:r>
          </a:p>
          <a:p>
            <a:pPr>
              <a:lnSpc>
                <a:spcPct val="150000"/>
              </a:lnSpc>
            </a:pPr>
            <a:endParaRPr lang="en-IN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IN" dirty="0"/>
              <a:t>Group the states as accepting </a:t>
            </a:r>
          </a:p>
          <a:p>
            <a:pPr>
              <a:lnSpc>
                <a:spcPct val="150000"/>
              </a:lnSpc>
            </a:pPr>
            <a:r>
              <a:rPr lang="en-IN" dirty="0"/>
              <a:t>      states and non accepting states.</a:t>
            </a:r>
          </a:p>
          <a:p>
            <a:pPr marL="342900" indent="-342900">
              <a:lnSpc>
                <a:spcPct val="150000"/>
              </a:lnSpc>
              <a:buAutoNum type="arabicPeriod" startAt="2"/>
            </a:pPr>
            <a:r>
              <a:rPr lang="en-IN" dirty="0"/>
              <a:t>From non-accepting states, partition</a:t>
            </a:r>
          </a:p>
          <a:p>
            <a:pPr>
              <a:lnSpc>
                <a:spcPct val="150000"/>
              </a:lnSpc>
            </a:pPr>
            <a:r>
              <a:rPr lang="en-IN" dirty="0"/>
              <a:t>     the states into separate groups if any </a:t>
            </a:r>
          </a:p>
          <a:p>
            <a:pPr>
              <a:lnSpc>
                <a:spcPct val="150000"/>
              </a:lnSpc>
            </a:pPr>
            <a:r>
              <a:rPr lang="en-IN" dirty="0"/>
              <a:t>     of the states has transition to a state </a:t>
            </a:r>
          </a:p>
          <a:p>
            <a:pPr>
              <a:lnSpc>
                <a:spcPct val="150000"/>
              </a:lnSpc>
            </a:pPr>
            <a:r>
              <a:rPr lang="en-IN" dirty="0"/>
              <a:t>     from other group.</a:t>
            </a:r>
          </a:p>
          <a:p>
            <a:pPr>
              <a:lnSpc>
                <a:spcPct val="150000"/>
              </a:lnSpc>
            </a:pPr>
            <a:r>
              <a:rPr lang="en-IN" dirty="0"/>
              <a:t>3. Repeat the partition until an optimized</a:t>
            </a:r>
          </a:p>
          <a:p>
            <a:pPr>
              <a:lnSpc>
                <a:spcPct val="150000"/>
              </a:lnSpc>
            </a:pPr>
            <a:r>
              <a:rPr lang="en-IN" dirty="0"/>
              <a:t>    DFA is attained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xmlns="" id="{DA9CA292-4087-47CA-A96F-71D0E0250E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4529" y="5580476"/>
            <a:ext cx="829467" cy="860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629347626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xmlns="" id="{5550DA0D-C990-4C62-BA11-A53DE3E8D4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457184712"/>
              </p:ext>
            </p:extLst>
          </p:nvPr>
        </p:nvGraphicFramePr>
        <p:xfrm>
          <a:off x="614039" y="1076803"/>
          <a:ext cx="2438400" cy="28349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65805">
                <a:tc rowSpan="2">
                  <a:txBody>
                    <a:bodyPr/>
                    <a:lstStyle/>
                    <a:p>
                      <a:pPr algn="ctr"/>
                      <a:r>
                        <a:rPr lang="en-IN" sz="1800" b="1" dirty="0">
                          <a:solidFill>
                            <a:schemeClr val="tx1"/>
                          </a:solidFill>
                        </a:rPr>
                        <a:t>DFA  states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6" marB="4572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IN" sz="1800" b="1" dirty="0">
                          <a:solidFill>
                            <a:schemeClr val="tx1"/>
                          </a:solidFill>
                        </a:rPr>
                        <a:t>Input Symbols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6" marB="4572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65805">
                <a:tc vMerge="1"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1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6" marB="4572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1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6" marB="4572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65805">
                <a:tc>
                  <a:txBody>
                    <a:bodyPr/>
                    <a:lstStyle/>
                    <a:p>
                      <a:pPr algn="ctr"/>
                      <a:r>
                        <a:rPr lang="en-IN" sz="18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T="45726" marB="4572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T="45726" marB="4572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>
                          <a:solidFill>
                            <a:schemeClr val="tx1"/>
                          </a:solidFill>
                        </a:rPr>
                        <a:t>C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T="45726" marB="4572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65805">
                <a:tc>
                  <a:txBody>
                    <a:bodyPr/>
                    <a:lstStyle/>
                    <a:p>
                      <a:pPr algn="ctr"/>
                      <a:r>
                        <a:rPr lang="en-IN" sz="180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T="45726" marB="4572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T="45726" marB="4572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>
                          <a:solidFill>
                            <a:schemeClr val="tx1"/>
                          </a:solidFill>
                        </a:rPr>
                        <a:t>D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T="45726" marB="4572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65805">
                <a:tc>
                  <a:txBody>
                    <a:bodyPr/>
                    <a:lstStyle/>
                    <a:p>
                      <a:pPr algn="ctr"/>
                      <a:r>
                        <a:rPr lang="en-IN" sz="1800" dirty="0">
                          <a:solidFill>
                            <a:schemeClr val="tx1"/>
                          </a:solidFill>
                        </a:rPr>
                        <a:t>C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T="45726" marB="4572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T="45726" marB="4572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>
                          <a:solidFill>
                            <a:schemeClr val="tx1"/>
                          </a:solidFill>
                        </a:rPr>
                        <a:t>C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T="45726" marB="4572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65805">
                <a:tc>
                  <a:txBody>
                    <a:bodyPr/>
                    <a:lstStyle/>
                    <a:p>
                      <a:pPr algn="ctr"/>
                      <a:r>
                        <a:rPr lang="en-IN" sz="1800" dirty="0">
                          <a:solidFill>
                            <a:schemeClr val="tx1"/>
                          </a:solidFill>
                        </a:rPr>
                        <a:t>D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T="45726" marB="4572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T="45726" marB="4572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>
                          <a:solidFill>
                            <a:schemeClr val="tx1"/>
                          </a:solidFill>
                        </a:rPr>
                        <a:t>E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T="45726" marB="4572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65805">
                <a:tc>
                  <a:txBody>
                    <a:bodyPr/>
                    <a:lstStyle/>
                    <a:p>
                      <a:pPr algn="ctr"/>
                      <a:r>
                        <a:rPr lang="en-IN" sz="1800" dirty="0">
                          <a:solidFill>
                            <a:schemeClr val="tx1"/>
                          </a:solidFill>
                        </a:rPr>
                        <a:t>E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T="45726" marB="4572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T="45726" marB="4572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>
                          <a:solidFill>
                            <a:schemeClr val="tx1"/>
                          </a:solidFill>
                        </a:rPr>
                        <a:t>C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T="45726" marB="4572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sp>
        <p:nvSpPr>
          <p:cNvPr id="5" name="Oval 4">
            <a:extLst>
              <a:ext uri="{FF2B5EF4-FFF2-40B4-BE49-F238E27FC236}">
                <a16:creationId xmlns:a16="http://schemas.microsoft.com/office/drawing/2014/main" xmlns="" id="{A8044B26-1AE5-4154-9F2A-6FFAB07AA65A}"/>
              </a:ext>
            </a:extLst>
          </p:cNvPr>
          <p:cNvSpPr/>
          <p:nvPr/>
        </p:nvSpPr>
        <p:spPr>
          <a:xfrm>
            <a:off x="699117" y="2095130"/>
            <a:ext cx="609600" cy="1438182"/>
          </a:xfrm>
          <a:prstGeom prst="ellipse">
            <a:avLst/>
          </a:prstGeom>
          <a:solidFill>
            <a:schemeClr val="lt1">
              <a:alpha val="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xmlns="" id="{3BC25A90-22B7-4D62-9CE9-323C68116A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075935492"/>
              </p:ext>
            </p:extLst>
          </p:nvPr>
        </p:nvGraphicFramePr>
        <p:xfrm>
          <a:off x="3456743" y="3189689"/>
          <a:ext cx="2438400" cy="28349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65805">
                <a:tc rowSpan="2">
                  <a:txBody>
                    <a:bodyPr/>
                    <a:lstStyle/>
                    <a:p>
                      <a:pPr algn="ctr"/>
                      <a:r>
                        <a:rPr lang="en-IN" sz="1800" b="1" dirty="0">
                          <a:solidFill>
                            <a:schemeClr val="tx1"/>
                          </a:solidFill>
                        </a:rPr>
                        <a:t>DFA  states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6" marB="4572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IN" sz="1800" b="1" dirty="0">
                          <a:solidFill>
                            <a:schemeClr val="tx1"/>
                          </a:solidFill>
                        </a:rPr>
                        <a:t>Input Symbols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6" marB="4572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65805">
                <a:tc vMerge="1"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1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6" marB="4572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1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6" marB="4572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65805">
                <a:tc>
                  <a:txBody>
                    <a:bodyPr/>
                    <a:lstStyle/>
                    <a:p>
                      <a:pPr algn="ctr"/>
                      <a:r>
                        <a:rPr lang="en-IN" sz="18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T="45726" marB="4572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T="45726" marB="4572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>
                          <a:solidFill>
                            <a:schemeClr val="tx1"/>
                          </a:solidFill>
                        </a:rPr>
                        <a:t>C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T="45726" marB="4572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65805">
                <a:tc>
                  <a:txBody>
                    <a:bodyPr/>
                    <a:lstStyle/>
                    <a:p>
                      <a:pPr algn="ctr"/>
                      <a:r>
                        <a:rPr lang="en-IN" sz="180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T="45726" marB="4572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T="45726" marB="4572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>
                          <a:solidFill>
                            <a:schemeClr val="tx1"/>
                          </a:solidFill>
                        </a:rPr>
                        <a:t>D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T="45726" marB="4572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65805">
                <a:tc>
                  <a:txBody>
                    <a:bodyPr/>
                    <a:lstStyle/>
                    <a:p>
                      <a:pPr algn="ctr"/>
                      <a:r>
                        <a:rPr lang="en-IN" sz="1800" dirty="0">
                          <a:solidFill>
                            <a:schemeClr val="tx1"/>
                          </a:solidFill>
                        </a:rPr>
                        <a:t>C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T="45726" marB="4572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T="45726" marB="4572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>
                          <a:solidFill>
                            <a:schemeClr val="tx1"/>
                          </a:solidFill>
                        </a:rPr>
                        <a:t>C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T="45726" marB="4572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65805">
                <a:tc>
                  <a:txBody>
                    <a:bodyPr/>
                    <a:lstStyle/>
                    <a:p>
                      <a:pPr algn="ctr"/>
                      <a:r>
                        <a:rPr lang="en-IN" sz="1800" dirty="0">
                          <a:solidFill>
                            <a:schemeClr val="tx1"/>
                          </a:solidFill>
                        </a:rPr>
                        <a:t>D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T="45726" marB="4572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T="45726" marB="4572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>
                          <a:solidFill>
                            <a:schemeClr val="tx1"/>
                          </a:solidFill>
                        </a:rPr>
                        <a:t>E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T="45726" marB="4572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65805">
                <a:tc>
                  <a:txBody>
                    <a:bodyPr/>
                    <a:lstStyle/>
                    <a:p>
                      <a:pPr algn="ctr"/>
                      <a:r>
                        <a:rPr lang="en-IN" sz="1800" dirty="0">
                          <a:solidFill>
                            <a:schemeClr val="tx1"/>
                          </a:solidFill>
                        </a:rPr>
                        <a:t>E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T="45726" marB="4572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T="45726" marB="4572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>
                          <a:solidFill>
                            <a:schemeClr val="tx1"/>
                          </a:solidFill>
                        </a:rPr>
                        <a:t>C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T="45726" marB="4572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sp>
        <p:nvSpPr>
          <p:cNvPr id="9" name="Oval 8">
            <a:extLst>
              <a:ext uri="{FF2B5EF4-FFF2-40B4-BE49-F238E27FC236}">
                <a16:creationId xmlns:a16="http://schemas.microsoft.com/office/drawing/2014/main" xmlns="" id="{213E20A7-40CF-46FA-8581-F4D127F289DC}"/>
              </a:ext>
            </a:extLst>
          </p:cNvPr>
          <p:cNvSpPr/>
          <p:nvPr/>
        </p:nvSpPr>
        <p:spPr>
          <a:xfrm>
            <a:off x="3549589" y="4208016"/>
            <a:ext cx="609600" cy="1065320"/>
          </a:xfrm>
          <a:prstGeom prst="ellipse">
            <a:avLst/>
          </a:prstGeom>
          <a:solidFill>
            <a:schemeClr val="lt1">
              <a:alpha val="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xmlns="" id="{4F598A8E-67B8-43D5-A117-82ABED6B6D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437023229"/>
              </p:ext>
            </p:extLst>
          </p:nvPr>
        </p:nvGraphicFramePr>
        <p:xfrm>
          <a:off x="6296859" y="1076803"/>
          <a:ext cx="2438400" cy="28349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65805">
                <a:tc rowSpan="2">
                  <a:txBody>
                    <a:bodyPr/>
                    <a:lstStyle/>
                    <a:p>
                      <a:pPr algn="ctr"/>
                      <a:r>
                        <a:rPr lang="en-IN" sz="1800" b="1" dirty="0">
                          <a:solidFill>
                            <a:schemeClr val="tx1"/>
                          </a:solidFill>
                        </a:rPr>
                        <a:t>DFA  states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6" marB="4572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IN" sz="1800" b="1" dirty="0">
                          <a:solidFill>
                            <a:schemeClr val="tx1"/>
                          </a:solidFill>
                        </a:rPr>
                        <a:t>Input Symbols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6" marB="4572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65805">
                <a:tc vMerge="1"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1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6" marB="4572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1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6" marB="4572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65805">
                <a:tc>
                  <a:txBody>
                    <a:bodyPr/>
                    <a:lstStyle/>
                    <a:p>
                      <a:pPr algn="ctr"/>
                      <a:r>
                        <a:rPr lang="en-IN" sz="18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T="45726" marB="4572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T="45726" marB="4572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>
                          <a:solidFill>
                            <a:schemeClr val="tx1"/>
                          </a:solidFill>
                        </a:rPr>
                        <a:t>C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T="45726" marB="4572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65805">
                <a:tc>
                  <a:txBody>
                    <a:bodyPr/>
                    <a:lstStyle/>
                    <a:p>
                      <a:pPr algn="ctr"/>
                      <a:r>
                        <a:rPr lang="en-IN" sz="180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T="45726" marB="4572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T="45726" marB="4572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>
                          <a:solidFill>
                            <a:schemeClr val="tx1"/>
                          </a:solidFill>
                        </a:rPr>
                        <a:t>D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T="45726" marB="4572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65805">
                <a:tc>
                  <a:txBody>
                    <a:bodyPr/>
                    <a:lstStyle/>
                    <a:p>
                      <a:pPr algn="ctr"/>
                      <a:r>
                        <a:rPr lang="en-IN" sz="1800" dirty="0">
                          <a:solidFill>
                            <a:schemeClr val="tx1"/>
                          </a:solidFill>
                        </a:rPr>
                        <a:t>C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T="45726" marB="4572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T="45726" marB="4572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>
                          <a:solidFill>
                            <a:schemeClr val="tx1"/>
                          </a:solidFill>
                        </a:rPr>
                        <a:t>C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T="45726" marB="4572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65805">
                <a:tc>
                  <a:txBody>
                    <a:bodyPr/>
                    <a:lstStyle/>
                    <a:p>
                      <a:pPr algn="ctr"/>
                      <a:r>
                        <a:rPr lang="en-IN" sz="1800" dirty="0">
                          <a:solidFill>
                            <a:schemeClr val="tx1"/>
                          </a:solidFill>
                        </a:rPr>
                        <a:t>D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T="45726" marB="4572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T="45726" marB="4572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>
                          <a:solidFill>
                            <a:schemeClr val="tx1"/>
                          </a:solidFill>
                        </a:rPr>
                        <a:t>E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T="45726" marB="4572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65805">
                <a:tc>
                  <a:txBody>
                    <a:bodyPr/>
                    <a:lstStyle/>
                    <a:p>
                      <a:pPr algn="ctr"/>
                      <a:r>
                        <a:rPr lang="en-IN" sz="1800" dirty="0">
                          <a:solidFill>
                            <a:schemeClr val="tx1"/>
                          </a:solidFill>
                        </a:rPr>
                        <a:t>E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T="45726" marB="4572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T="45726" marB="4572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>
                          <a:solidFill>
                            <a:schemeClr val="tx1"/>
                          </a:solidFill>
                        </a:rPr>
                        <a:t>C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T="45726" marB="4572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sp>
        <p:nvSpPr>
          <p:cNvPr id="13" name="Oval 12">
            <a:extLst>
              <a:ext uri="{FF2B5EF4-FFF2-40B4-BE49-F238E27FC236}">
                <a16:creationId xmlns:a16="http://schemas.microsoft.com/office/drawing/2014/main" xmlns="" id="{503106BE-FD47-4261-8B24-D36B26820804}"/>
              </a:ext>
            </a:extLst>
          </p:cNvPr>
          <p:cNvSpPr/>
          <p:nvPr/>
        </p:nvSpPr>
        <p:spPr>
          <a:xfrm>
            <a:off x="6469603" y="2503503"/>
            <a:ext cx="472735" cy="266330"/>
          </a:xfrm>
          <a:prstGeom prst="ellipse">
            <a:avLst/>
          </a:prstGeom>
          <a:solidFill>
            <a:schemeClr val="lt1">
              <a:alpha val="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xmlns="" id="{23A58F0E-C8F5-49FF-B714-E88A527AFD55}"/>
              </a:ext>
            </a:extLst>
          </p:cNvPr>
          <p:cNvSpPr/>
          <p:nvPr/>
        </p:nvSpPr>
        <p:spPr>
          <a:xfrm>
            <a:off x="3593237" y="5284988"/>
            <a:ext cx="457200" cy="363985"/>
          </a:xfrm>
          <a:prstGeom prst="ellipse">
            <a:avLst/>
          </a:prstGeom>
          <a:solidFill>
            <a:schemeClr val="accent6">
              <a:alpha val="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xmlns="" id="{C9738445-A8DF-40A1-A3AB-2DD1BCBE0521}"/>
              </a:ext>
            </a:extLst>
          </p:cNvPr>
          <p:cNvSpPr/>
          <p:nvPr/>
        </p:nvSpPr>
        <p:spPr>
          <a:xfrm>
            <a:off x="6469603" y="3207614"/>
            <a:ext cx="457200" cy="266330"/>
          </a:xfrm>
          <a:prstGeom prst="ellipse">
            <a:avLst/>
          </a:prstGeom>
          <a:solidFill>
            <a:schemeClr val="accent6">
              <a:alpha val="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xmlns="" id="{02E379D5-9B82-4B1B-AAFF-50E31EA99601}"/>
              </a:ext>
            </a:extLst>
          </p:cNvPr>
          <p:cNvSpPr/>
          <p:nvPr/>
        </p:nvSpPr>
        <p:spPr>
          <a:xfrm>
            <a:off x="6454068" y="2130139"/>
            <a:ext cx="472735" cy="266330"/>
          </a:xfrm>
          <a:prstGeom prst="ellipse">
            <a:avLst/>
          </a:prstGeom>
          <a:solidFill>
            <a:schemeClr val="lt1">
              <a:alpha val="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xmlns="" id="{C70C1107-75EB-4CF0-8F69-5A6FDFE2A4F6}"/>
              </a:ext>
            </a:extLst>
          </p:cNvPr>
          <p:cNvSpPr/>
          <p:nvPr/>
        </p:nvSpPr>
        <p:spPr>
          <a:xfrm>
            <a:off x="6461835" y="2855558"/>
            <a:ext cx="472735" cy="266330"/>
          </a:xfrm>
          <a:prstGeom prst="ellipse">
            <a:avLst/>
          </a:prstGeom>
          <a:solidFill>
            <a:schemeClr val="lt1">
              <a:alpha val="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xmlns="" id="{FDB767FB-CB18-4BAE-94CD-55E20C5685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936072682"/>
              </p:ext>
            </p:extLst>
          </p:nvPr>
        </p:nvGraphicFramePr>
        <p:xfrm>
          <a:off x="9139561" y="3189689"/>
          <a:ext cx="2438400" cy="26125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94494">
                <a:tc rowSpan="2">
                  <a:txBody>
                    <a:bodyPr/>
                    <a:lstStyle/>
                    <a:p>
                      <a:pPr algn="ctr"/>
                      <a:r>
                        <a:rPr lang="en-IN" sz="1800" b="1" dirty="0">
                          <a:solidFill>
                            <a:schemeClr val="tx1"/>
                          </a:solidFill>
                        </a:rPr>
                        <a:t>DFA  states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12" marB="4571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IN" sz="1800" b="1" dirty="0">
                          <a:solidFill>
                            <a:schemeClr val="tx1"/>
                          </a:solidFill>
                        </a:rPr>
                        <a:t>Input Symbols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12" marB="4571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94494">
                <a:tc vMerge="1"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1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12" marB="4571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1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12" marB="4571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94494">
                <a:tc>
                  <a:txBody>
                    <a:bodyPr/>
                    <a:lstStyle/>
                    <a:p>
                      <a:pPr algn="ctr"/>
                      <a:r>
                        <a:rPr lang="en-IN" sz="18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T="45712" marB="4571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T="45712" marB="4571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T="45712" marB="4571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94494">
                <a:tc>
                  <a:txBody>
                    <a:bodyPr/>
                    <a:lstStyle/>
                    <a:p>
                      <a:pPr algn="ctr"/>
                      <a:r>
                        <a:rPr lang="en-IN" sz="180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T="45712" marB="4571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T="45712" marB="4571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>
                          <a:solidFill>
                            <a:schemeClr val="tx1"/>
                          </a:solidFill>
                        </a:rPr>
                        <a:t>D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T="45712" marB="4571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94494">
                <a:tc>
                  <a:txBody>
                    <a:bodyPr/>
                    <a:lstStyle/>
                    <a:p>
                      <a:pPr algn="ctr"/>
                      <a:r>
                        <a:rPr lang="en-IN" sz="1800" dirty="0">
                          <a:solidFill>
                            <a:schemeClr val="tx1"/>
                          </a:solidFill>
                        </a:rPr>
                        <a:t>D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T="45712" marB="4571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T="45712" marB="4571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>
                          <a:solidFill>
                            <a:schemeClr val="tx1"/>
                          </a:solidFill>
                        </a:rPr>
                        <a:t>E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T="45712" marB="4571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94494">
                <a:tc>
                  <a:txBody>
                    <a:bodyPr/>
                    <a:lstStyle/>
                    <a:p>
                      <a:pPr algn="ctr"/>
                      <a:r>
                        <a:rPr lang="en-IN" sz="1800" dirty="0">
                          <a:solidFill>
                            <a:schemeClr val="tx1"/>
                          </a:solidFill>
                        </a:rPr>
                        <a:t>E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T="45712" marB="4571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T="45712" marB="4571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T="45712" marB="4571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020DC2E9-FC9A-4F1F-B4CF-A4CD7963AF18}"/>
              </a:ext>
            </a:extLst>
          </p:cNvPr>
          <p:cNvSpPr txBox="1"/>
          <p:nvPr/>
        </p:nvSpPr>
        <p:spPr>
          <a:xfrm>
            <a:off x="1190165" y="579884"/>
            <a:ext cx="942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u="sng" dirty="0"/>
              <a:t>Step 1: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5380FA24-6966-4F44-ADE8-A88D96988BC9}"/>
              </a:ext>
            </a:extLst>
          </p:cNvPr>
          <p:cNvSpPr txBox="1"/>
          <p:nvPr/>
        </p:nvSpPr>
        <p:spPr>
          <a:xfrm>
            <a:off x="4204499" y="2585167"/>
            <a:ext cx="942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b="1" u="sng"/>
            </a:lvl1pPr>
          </a:lstStyle>
          <a:p>
            <a:r>
              <a:rPr lang="en-IN" dirty="0"/>
              <a:t>Step 2: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D6A19181-C548-4786-9F15-8104931EEA41}"/>
              </a:ext>
            </a:extLst>
          </p:cNvPr>
          <p:cNvSpPr txBox="1"/>
          <p:nvPr/>
        </p:nvSpPr>
        <p:spPr>
          <a:xfrm>
            <a:off x="7044615" y="579884"/>
            <a:ext cx="942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b="1" u="sng"/>
            </a:lvl1pPr>
          </a:lstStyle>
          <a:p>
            <a:r>
              <a:rPr lang="en-IN" dirty="0"/>
              <a:t>Step 3:</a:t>
            </a:r>
          </a:p>
        </p:txBody>
      </p:sp>
      <p:sp>
        <p:nvSpPr>
          <p:cNvPr id="25" name="TextBox 14">
            <a:extLst>
              <a:ext uri="{FF2B5EF4-FFF2-40B4-BE49-F238E27FC236}">
                <a16:creationId xmlns:a16="http://schemas.microsoft.com/office/drawing/2014/main" xmlns="" id="{55CCEBCE-81AD-4E7A-A5BD-456396A7DC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26571" y="2074449"/>
            <a:ext cx="1847850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IN" altLang="en-US" sz="1800" b="1" u="sng" dirty="0">
                <a:latin typeface="+mn-lt"/>
                <a:cs typeface="+mn-cs"/>
              </a:rPr>
              <a:t>Transition</a:t>
            </a:r>
            <a:r>
              <a:rPr lang="en-IN" altLang="en-US" sz="1800" b="1" u="sng" dirty="0"/>
              <a:t> </a:t>
            </a:r>
            <a:r>
              <a:rPr lang="en-IN" altLang="en-US" sz="1800" b="1" u="sng" dirty="0">
                <a:latin typeface="+mn-lt"/>
                <a:cs typeface="+mn-cs"/>
              </a:rPr>
              <a:t>Table for reduced DFA</a:t>
            </a:r>
            <a:endParaRPr lang="en-US" altLang="en-US" sz="1800" b="1" u="sng" dirty="0">
              <a:latin typeface="+mn-lt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1A2E4331-82BB-46A0-853E-E042804D48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529" y="5580476"/>
            <a:ext cx="829467" cy="860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811418243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98">
            <a:extLst>
              <a:ext uri="{FF2B5EF4-FFF2-40B4-BE49-F238E27FC236}">
                <a16:creationId xmlns:a16="http://schemas.microsoft.com/office/drawing/2014/main" xmlns="" id="{466CA197-BF19-4EB1-805A-D3662FF164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05692" y="556967"/>
            <a:ext cx="3134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b="1" u="sng"/>
            </a:lvl1pPr>
          </a:lstStyle>
          <a:p>
            <a:r>
              <a:rPr lang="en-IN" altLang="en-US" dirty="0"/>
              <a:t>Minimized DFA  (</a:t>
            </a:r>
            <a:r>
              <a:rPr lang="en-IN" altLang="en-US" dirty="0" err="1"/>
              <a:t>a|b</a:t>
            </a:r>
            <a:r>
              <a:rPr lang="en-IN" altLang="en-US" dirty="0"/>
              <a:t>)*</a:t>
            </a:r>
            <a:r>
              <a:rPr lang="en-IN" altLang="en-US" dirty="0" err="1"/>
              <a:t>abb</a:t>
            </a:r>
            <a:endParaRPr lang="en-US" altLang="en-US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xmlns="" id="{E800A6AC-BC20-4F3B-9602-66B1600D36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4200007558"/>
              </p:ext>
            </p:extLst>
          </p:nvPr>
        </p:nvGraphicFramePr>
        <p:xfrm>
          <a:off x="716437" y="2122733"/>
          <a:ext cx="2438400" cy="26125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94494">
                <a:tc rowSpan="2">
                  <a:txBody>
                    <a:bodyPr/>
                    <a:lstStyle/>
                    <a:p>
                      <a:pPr algn="ctr"/>
                      <a:r>
                        <a:rPr lang="en-IN" sz="1800" b="1" dirty="0">
                          <a:solidFill>
                            <a:schemeClr val="tx1"/>
                          </a:solidFill>
                        </a:rPr>
                        <a:t>DFA  states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12" marB="4571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IN" sz="1800" b="1" dirty="0">
                          <a:solidFill>
                            <a:schemeClr val="tx1"/>
                          </a:solidFill>
                        </a:rPr>
                        <a:t>Input Symbols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12" marB="4571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94494">
                <a:tc vMerge="1"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1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12" marB="4571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1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12" marB="4571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94494">
                <a:tc>
                  <a:txBody>
                    <a:bodyPr/>
                    <a:lstStyle/>
                    <a:p>
                      <a:pPr algn="ctr"/>
                      <a:r>
                        <a:rPr lang="en-IN" sz="18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T="45712" marB="4571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T="45712" marB="4571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T="45712" marB="4571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94494">
                <a:tc>
                  <a:txBody>
                    <a:bodyPr/>
                    <a:lstStyle/>
                    <a:p>
                      <a:pPr algn="ctr"/>
                      <a:r>
                        <a:rPr lang="en-IN" sz="180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T="45712" marB="4571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T="45712" marB="4571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>
                          <a:solidFill>
                            <a:schemeClr val="tx1"/>
                          </a:solidFill>
                        </a:rPr>
                        <a:t>D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T="45712" marB="4571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94494">
                <a:tc>
                  <a:txBody>
                    <a:bodyPr/>
                    <a:lstStyle/>
                    <a:p>
                      <a:pPr algn="ctr"/>
                      <a:r>
                        <a:rPr lang="en-IN" sz="1800" dirty="0">
                          <a:solidFill>
                            <a:schemeClr val="tx1"/>
                          </a:solidFill>
                        </a:rPr>
                        <a:t>D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T="45712" marB="4571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T="45712" marB="4571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>
                          <a:solidFill>
                            <a:schemeClr val="tx1"/>
                          </a:solidFill>
                        </a:rPr>
                        <a:t>E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T="45712" marB="4571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94494">
                <a:tc>
                  <a:txBody>
                    <a:bodyPr/>
                    <a:lstStyle/>
                    <a:p>
                      <a:pPr algn="ctr"/>
                      <a:r>
                        <a:rPr lang="en-IN" sz="1800" dirty="0">
                          <a:solidFill>
                            <a:schemeClr val="tx1"/>
                          </a:solidFill>
                        </a:rPr>
                        <a:t>E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T="45712" marB="4571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T="45712" marB="4571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T="45712" marB="4571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grpSp>
        <p:nvGrpSpPr>
          <p:cNvPr id="9" name="Group 48">
            <a:extLst>
              <a:ext uri="{FF2B5EF4-FFF2-40B4-BE49-F238E27FC236}">
                <a16:creationId xmlns:a16="http://schemas.microsoft.com/office/drawing/2014/main" xmlns="" id="{51CDDCAB-EFB2-4DAB-BB93-D6170E87F510}"/>
              </a:ext>
            </a:extLst>
          </p:cNvPr>
          <p:cNvGrpSpPr>
            <a:grpSpLocks/>
          </p:cNvGrpSpPr>
          <p:nvPr/>
        </p:nvGrpSpPr>
        <p:grpSpPr bwMode="auto">
          <a:xfrm>
            <a:off x="4740111" y="926299"/>
            <a:ext cx="6735452" cy="2891557"/>
            <a:chOff x="762000" y="1507723"/>
            <a:chExt cx="8501616" cy="3064277"/>
          </a:xfrm>
        </p:grpSpPr>
        <p:grpSp>
          <p:nvGrpSpPr>
            <p:cNvPr id="10" name="Group 80">
              <a:extLst>
                <a:ext uri="{FF2B5EF4-FFF2-40B4-BE49-F238E27FC236}">
                  <a16:creationId xmlns:a16="http://schemas.microsoft.com/office/drawing/2014/main" xmlns="" id="{77ED8B4D-363D-4E4B-9241-DA807736C04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62000" y="1507723"/>
              <a:ext cx="8501616" cy="3064277"/>
              <a:chOff x="228600" y="3488923"/>
              <a:chExt cx="5727405" cy="3064277"/>
            </a:xfrm>
          </p:grpSpPr>
          <p:grpSp>
            <p:nvGrpSpPr>
              <p:cNvPr id="13" name="Group 39">
                <a:extLst>
                  <a:ext uri="{FF2B5EF4-FFF2-40B4-BE49-F238E27FC236}">
                    <a16:creationId xmlns:a16="http://schemas.microsoft.com/office/drawing/2014/main" xmlns="" id="{FDC1F1DB-110B-4705-8EBC-E57EB7E55BA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8600" y="3733800"/>
                <a:ext cx="5727405" cy="2819400"/>
                <a:chOff x="381000" y="2971800"/>
                <a:chExt cx="5727405" cy="2819400"/>
              </a:xfrm>
            </p:grpSpPr>
            <p:grpSp>
              <p:nvGrpSpPr>
                <p:cNvPr id="15" name="Group 93">
                  <a:extLst>
                    <a:ext uri="{FF2B5EF4-FFF2-40B4-BE49-F238E27FC236}">
                      <a16:creationId xmlns:a16="http://schemas.microsoft.com/office/drawing/2014/main" xmlns="" id="{EA88CEB5-6CBC-4DB1-8401-7F9AB5DCBF2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81000" y="2971800"/>
                  <a:ext cx="4420135" cy="2819400"/>
                  <a:chOff x="533400" y="3581400"/>
                  <a:chExt cx="4420135" cy="2819400"/>
                </a:xfrm>
              </p:grpSpPr>
              <p:grpSp>
                <p:nvGrpSpPr>
                  <p:cNvPr id="19" name="Group 79">
                    <a:extLst>
                      <a:ext uri="{FF2B5EF4-FFF2-40B4-BE49-F238E27FC236}">
                        <a16:creationId xmlns:a16="http://schemas.microsoft.com/office/drawing/2014/main" xmlns="" id="{8DD3887A-8E55-4E8F-BC24-551C431FFE72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533400" y="3581400"/>
                    <a:ext cx="4420135" cy="2819400"/>
                    <a:chOff x="533400" y="3124200"/>
                    <a:chExt cx="4724972" cy="3276600"/>
                  </a:xfrm>
                </p:grpSpPr>
                <p:grpSp>
                  <p:nvGrpSpPr>
                    <p:cNvPr id="22" name="Group 35">
                      <a:extLst>
                        <a:ext uri="{FF2B5EF4-FFF2-40B4-BE49-F238E27FC236}">
                          <a16:creationId xmlns:a16="http://schemas.microsoft.com/office/drawing/2014/main" xmlns="" id="{2D066160-D489-4160-BA69-C81E93B0B7C9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533400" y="3124200"/>
                      <a:ext cx="4724972" cy="2894406"/>
                      <a:chOff x="457200" y="3429000"/>
                      <a:chExt cx="4724972" cy="2894406"/>
                    </a:xfrm>
                  </p:grpSpPr>
                  <p:grpSp>
                    <p:nvGrpSpPr>
                      <p:cNvPr id="25" name="Group 51">
                        <a:extLst>
                          <a:ext uri="{FF2B5EF4-FFF2-40B4-BE49-F238E27FC236}">
                            <a16:creationId xmlns:a16="http://schemas.microsoft.com/office/drawing/2014/main" xmlns="" id="{FF376F57-0FE5-40C5-9FF2-E18E54ED9D04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457200" y="3429000"/>
                        <a:ext cx="4724972" cy="2894406"/>
                        <a:chOff x="1905000" y="2819400"/>
                        <a:chExt cx="4724972" cy="2894406"/>
                      </a:xfrm>
                    </p:grpSpPr>
                    <p:grpSp>
                      <p:nvGrpSpPr>
                        <p:cNvPr id="28" name="Group 22">
                          <a:extLst>
                            <a:ext uri="{FF2B5EF4-FFF2-40B4-BE49-F238E27FC236}">
                              <a16:creationId xmlns:a16="http://schemas.microsoft.com/office/drawing/2014/main" xmlns="" id="{4AD9C15D-DFB3-4FAA-9D27-39A22C57BF5E}"/>
                            </a:ext>
                          </a:extLst>
                        </p:cNvPr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1905000" y="2819400"/>
                          <a:ext cx="3047853" cy="2894406"/>
                          <a:chOff x="2133600" y="3429000"/>
                          <a:chExt cx="3047853" cy="2894406"/>
                        </a:xfrm>
                      </p:grpSpPr>
                      <p:grpSp>
                        <p:nvGrpSpPr>
                          <p:cNvPr id="32" name="Group 30">
                            <a:extLst>
                              <a:ext uri="{FF2B5EF4-FFF2-40B4-BE49-F238E27FC236}">
                                <a16:creationId xmlns:a16="http://schemas.microsoft.com/office/drawing/2014/main" xmlns="" id="{DE61C847-1BAC-4755-843B-A9B9015796EE}"/>
                              </a:ext>
                            </a:extLst>
                          </p:cNvPr>
                          <p:cNvGrpSpPr>
                            <a:grpSpLocks/>
                          </p:cNvGrpSpPr>
                          <p:nvPr/>
                        </p:nvGrpSpPr>
                        <p:grpSpPr bwMode="auto">
                          <a:xfrm>
                            <a:off x="2133600" y="4266502"/>
                            <a:ext cx="3047853" cy="2056904"/>
                            <a:chOff x="1752600" y="3352102"/>
                            <a:chExt cx="2590675" cy="2056904"/>
                          </a:xfrm>
                        </p:grpSpPr>
                        <p:grpSp>
                          <p:nvGrpSpPr>
                            <p:cNvPr id="35" name="Group 74">
                              <a:extLst>
                                <a:ext uri="{FF2B5EF4-FFF2-40B4-BE49-F238E27FC236}">
                                  <a16:creationId xmlns:a16="http://schemas.microsoft.com/office/drawing/2014/main" xmlns="" id="{824B252E-7A1B-40BE-8531-2AF312D5C4A1}"/>
                                </a:ext>
                              </a:extLst>
                            </p:cNvPr>
                            <p:cNvGrpSpPr>
                              <a:grpSpLocks/>
                            </p:cNvGrpSpPr>
                            <p:nvPr/>
                          </p:nvGrpSpPr>
                          <p:grpSpPr bwMode="auto">
                            <a:xfrm>
                              <a:off x="1752600" y="3352102"/>
                              <a:ext cx="2514878" cy="914523"/>
                              <a:chOff x="2971800" y="4876102"/>
                              <a:chExt cx="2514878" cy="914523"/>
                            </a:xfrm>
                          </p:grpSpPr>
                          <p:grpSp>
                            <p:nvGrpSpPr>
                              <p:cNvPr id="39" name="Group 65">
                                <a:extLst>
                                  <a:ext uri="{FF2B5EF4-FFF2-40B4-BE49-F238E27FC236}">
                                    <a16:creationId xmlns:a16="http://schemas.microsoft.com/office/drawing/2014/main" xmlns="" id="{94FA8300-87A1-4834-AE22-2D76B585FCF5}"/>
                                  </a:ext>
                                </a:extLst>
                              </p:cNvPr>
                              <p:cNvGrpSpPr>
                                <a:grpSpLocks/>
                              </p:cNvGrpSpPr>
                              <p:nvPr/>
                            </p:nvGrpSpPr>
                            <p:grpSpPr bwMode="auto">
                              <a:xfrm>
                                <a:off x="2971800" y="4974766"/>
                                <a:ext cx="1288128" cy="815859"/>
                                <a:chOff x="2819400" y="1698166"/>
                                <a:chExt cx="1288128" cy="815859"/>
                              </a:xfrm>
                            </p:grpSpPr>
                            <p:grpSp>
                              <p:nvGrpSpPr>
                                <p:cNvPr id="43" name="Group 55">
                                  <a:extLst>
                                    <a:ext uri="{FF2B5EF4-FFF2-40B4-BE49-F238E27FC236}">
                                      <a16:creationId xmlns:a16="http://schemas.microsoft.com/office/drawing/2014/main" xmlns="" id="{073768B8-E41E-43C5-8513-66B958CF75C5}"/>
                                    </a:ext>
                                  </a:extLst>
                                </p:cNvPr>
                                <p:cNvGrpSpPr>
                                  <a:grpSpLocks/>
                                </p:cNvGrpSpPr>
                                <p:nvPr/>
                              </p:nvGrpSpPr>
                              <p:grpSpPr bwMode="auto">
                                <a:xfrm>
                                  <a:off x="2819400" y="1805638"/>
                                  <a:ext cx="1288128" cy="708387"/>
                                  <a:chOff x="4267200" y="5539438"/>
                                  <a:chExt cx="1288128" cy="708387"/>
                                </a:xfrm>
                              </p:grpSpPr>
                              <p:cxnSp>
                                <p:nvCxnSpPr>
                                  <p:cNvPr id="45" name="Straight Arrow Connector 44">
                                    <a:extLst>
                                      <a:ext uri="{FF2B5EF4-FFF2-40B4-BE49-F238E27FC236}">
                                        <a16:creationId xmlns:a16="http://schemas.microsoft.com/office/drawing/2014/main" xmlns="" id="{0FE02A8E-FB7A-4967-B55B-2D2C6A95F245}"/>
                                      </a:ext>
                                    </a:extLst>
                                  </p:cNvPr>
                                  <p:cNvCxnSpPr/>
                                  <p:nvPr/>
                                </p:nvCxnSpPr>
                                <p:spPr>
                                  <a:xfrm>
                                    <a:off x="4267200" y="5894012"/>
                                    <a:ext cx="839430" cy="1846"/>
                                  </a:xfrm>
                                  <a:prstGeom prst="straightConnector1">
                                    <a:avLst/>
                                  </a:prstGeom>
                                  <a:ln>
                                    <a:tailEnd type="arrow"/>
                                  </a:ln>
                                </p:spPr>
                                <p:style>
                                  <a:lnRef idx="1">
                                    <a:schemeClr val="accent1"/>
                                  </a:lnRef>
                                  <a:fillRef idx="0">
                                    <a:schemeClr val="accent1"/>
                                  </a:fillRef>
                                  <a:effectRef idx="0">
                                    <a:schemeClr val="accent1"/>
                                  </a:effectRef>
                                  <a:fontRef idx="minor">
                                    <a:schemeClr val="tx1"/>
                                  </a:fontRef>
                                </p:style>
                              </p:cxnSp>
                              <p:sp>
                                <p:nvSpPr>
                                  <p:cNvPr id="46" name="Oval 45">
                                    <a:extLst>
                                      <a:ext uri="{FF2B5EF4-FFF2-40B4-BE49-F238E27FC236}">
                                        <a16:creationId xmlns:a16="http://schemas.microsoft.com/office/drawing/2014/main" xmlns="" id="{14E64D69-2A92-48FD-AB48-E34638865AD3}"/>
                                      </a:ext>
                                    </a:extLst>
                                  </p:cNvPr>
                                  <p:cNvSpPr/>
                                  <p:nvPr/>
                                </p:nvSpPr>
                                <p:spPr>
                                  <a:xfrm>
                                    <a:off x="5106630" y="5539738"/>
                                    <a:ext cx="448698" cy="708547"/>
                                  </a:xfrm>
                                  <a:prstGeom prst="ellipse">
                                    <a:avLst/>
                                  </a:prstGeom>
                                </p:spPr>
                                <p:style>
                                  <a:lnRef idx="2">
                                    <a:schemeClr val="accent6"/>
                                  </a:lnRef>
                                  <a:fillRef idx="1">
                                    <a:schemeClr val="lt1"/>
                                  </a:fillRef>
                                  <a:effectRef idx="0">
                                    <a:schemeClr val="accent6"/>
                                  </a:effectRef>
                                  <a:fontRef idx="minor">
                                    <a:schemeClr val="dk1"/>
                                  </a:fontRef>
                                </p:style>
                                <p:txBody>
                                  <a:bodyPr anchor="ctr"/>
                                  <a:lstStyle/>
                                  <a:p>
                                    <a:pPr algn="ctr">
                                      <a:defRPr/>
                                    </a:pPr>
                                    <a:r>
                                      <a:rPr lang="en-IN" dirty="0"/>
                                      <a:t>A</a:t>
                                    </a:r>
                                    <a:endParaRPr lang="en-US" dirty="0"/>
                                  </a:p>
                                </p:txBody>
                              </p:sp>
                            </p:grpSp>
                            <p:sp>
                              <p:nvSpPr>
                                <p:cNvPr id="44" name="TextBox 67">
                                  <a:extLst>
                                    <a:ext uri="{FF2B5EF4-FFF2-40B4-BE49-F238E27FC236}">
                                      <a16:creationId xmlns:a16="http://schemas.microsoft.com/office/drawing/2014/main" xmlns="" id="{E247D57C-0152-4528-A600-EAD9D71FD258}"/>
                                    </a:ext>
                                  </a:extLst>
                                </p:cNvPr>
                                <p:cNvSpPr txBox="1">
                                  <a:spLocks noChangeArrowheads="1"/>
                                </p:cNvSpPr>
                                <p:nvPr/>
                              </p:nvSpPr>
                              <p:spPr bwMode="auto">
                                <a:xfrm>
                                  <a:off x="3084721" y="1698166"/>
                                  <a:ext cx="713657" cy="461665"/>
                                </a:xfrm>
                                <a:prstGeom prst="rect">
                                  <a:avLst/>
                                </a:prstGeom>
                                <a:noFill/>
                                <a:ln>
                                  <a:noFill/>
                                </a:ln>
                                <a:extLst>
                                  <a:ext uri="{909E8E84-426E-40DD-AFC4-6F175D3DCCD1}">
                                    <a14:hiddenFill xmlns:a14="http://schemas.microsoft.com/office/drawing/2010/main" xmlns="">
                                      <a:solidFill>
                                        <a:srgbClr val="FFFFFF"/>
                                      </a:solidFill>
                                    </a14:hiddenFill>
                                  </a:ext>
                                  <a:ext uri="{91240B29-F687-4F45-9708-019B960494DF}">
                                    <a14:hiddenLine xmlns:a14="http://schemas.microsoft.com/office/drawing/2010/main" xmlns="" w="9525">
                                      <a:solidFill>
                                        <a:srgbClr val="000000"/>
                                      </a:solidFill>
                                      <a:miter lim="800000"/>
                                      <a:headEnd/>
                                      <a:tailEnd/>
                                    </a14:hiddenLine>
                                  </a:ext>
                                </a:extLst>
                              </p:spPr>
                              <p:txBody>
                                <a:bodyPr wrap="none">
                                  <a:spAutoFit/>
                                </a:bodyPr>
                                <a:lstStyle>
                                  <a:lvl1pPr eaLnBrk="0" hangingPunct="0">
                                    <a:defRPr sz="2400">
                                      <a:solidFill>
                                        <a:schemeClr val="tx1"/>
                                      </a:solidFill>
                                      <a:latin typeface="Times New Roman" panose="02020603050405020304" pitchFamily="18" charset="0"/>
                                      <a:cs typeface="Arial" panose="020B0604020202020204" pitchFamily="34" charset="0"/>
                                    </a:defRPr>
                                  </a:lvl1pPr>
                                  <a:lvl2pPr marL="742950" indent="-285750" eaLnBrk="0" hangingPunct="0">
                                    <a:defRPr sz="2400">
                                      <a:solidFill>
                                        <a:schemeClr val="tx1"/>
                                      </a:solidFill>
                                      <a:latin typeface="Times New Roman" panose="02020603050405020304" pitchFamily="18" charset="0"/>
                                      <a:cs typeface="Arial" panose="020B0604020202020204" pitchFamily="34" charset="0"/>
                                    </a:defRPr>
                                  </a:lvl2pPr>
                                  <a:lvl3pPr marL="1143000" indent="-228600" eaLnBrk="0" hangingPunct="0">
                                    <a:defRPr sz="2400">
                                      <a:solidFill>
                                        <a:schemeClr val="tx1"/>
                                      </a:solidFill>
                                      <a:latin typeface="Times New Roman" panose="02020603050405020304" pitchFamily="18" charset="0"/>
                                      <a:cs typeface="Arial" panose="020B0604020202020204" pitchFamily="34" charset="0"/>
                                    </a:defRPr>
                                  </a:lvl3pPr>
                                  <a:lvl4pPr marL="1600200" indent="-228600" eaLnBrk="0" hangingPunct="0">
                                    <a:defRPr sz="2400">
                                      <a:solidFill>
                                        <a:schemeClr val="tx1"/>
                                      </a:solidFill>
                                      <a:latin typeface="Times New Roman" panose="02020603050405020304" pitchFamily="18" charset="0"/>
                                      <a:cs typeface="Arial" panose="020B0604020202020204" pitchFamily="34" charset="0"/>
                                    </a:defRPr>
                                  </a:lvl4pPr>
                                  <a:lvl5pPr marL="2057400" indent="-228600" eaLnBrk="0" hangingPunct="0">
                                    <a:defRPr sz="2400">
                                      <a:solidFill>
                                        <a:schemeClr val="tx1"/>
                                      </a:solidFill>
                                      <a:latin typeface="Times New Roman" panose="02020603050405020304" pitchFamily="18" charset="0"/>
                                      <a:cs typeface="Arial" panose="020B0604020202020204" pitchFamily="34" charset="0"/>
                                    </a:defRPr>
                                  </a:lvl5pPr>
                                  <a:lvl6pPr marL="2514600" indent="-228600" eaLnBrk="0" fontAlgn="base" hangingPunct="0">
                                    <a:spcBef>
                                      <a:spcPct val="0"/>
                                    </a:spcBef>
                                    <a:spcAft>
                                      <a:spcPct val="0"/>
                                    </a:spcAft>
                                    <a:defRPr sz="2400">
                                      <a:solidFill>
                                        <a:schemeClr val="tx1"/>
                                      </a:solidFill>
                                      <a:latin typeface="Times New Roman" panose="02020603050405020304" pitchFamily="18" charset="0"/>
                                      <a:cs typeface="Arial" panose="020B0604020202020204" pitchFamily="34" charset="0"/>
                                    </a:defRPr>
                                  </a:lvl6pPr>
                                  <a:lvl7pPr marL="2971800" indent="-228600" eaLnBrk="0" fontAlgn="base" hangingPunct="0">
                                    <a:spcBef>
                                      <a:spcPct val="0"/>
                                    </a:spcBef>
                                    <a:spcAft>
                                      <a:spcPct val="0"/>
                                    </a:spcAft>
                                    <a:defRPr sz="2400">
                                      <a:solidFill>
                                        <a:schemeClr val="tx1"/>
                                      </a:solidFill>
                                      <a:latin typeface="Times New Roman" panose="02020603050405020304" pitchFamily="18" charset="0"/>
                                      <a:cs typeface="Arial" panose="020B0604020202020204" pitchFamily="34" charset="0"/>
                                    </a:defRPr>
                                  </a:lvl7pPr>
                                  <a:lvl8pPr marL="3429000" indent="-228600" eaLnBrk="0" fontAlgn="base" hangingPunct="0">
                                    <a:spcBef>
                                      <a:spcPct val="0"/>
                                    </a:spcBef>
                                    <a:spcAft>
                                      <a:spcPct val="0"/>
                                    </a:spcAft>
                                    <a:defRPr sz="2400">
                                      <a:solidFill>
                                        <a:schemeClr val="tx1"/>
                                      </a:solidFill>
                                      <a:latin typeface="Times New Roman" panose="02020603050405020304" pitchFamily="18" charset="0"/>
                                      <a:cs typeface="Arial" panose="020B0604020202020204" pitchFamily="34" charset="0"/>
                                    </a:defRPr>
                                  </a:lvl8pPr>
                                  <a:lvl9pPr marL="3886200" indent="-228600" eaLnBrk="0" fontAlgn="base" hangingPunct="0">
                                    <a:spcBef>
                                      <a:spcPct val="0"/>
                                    </a:spcBef>
                                    <a:spcAft>
                                      <a:spcPct val="0"/>
                                    </a:spcAft>
                                    <a:defRPr sz="2400">
                                      <a:solidFill>
                                        <a:schemeClr val="tx1"/>
                                      </a:solidFill>
                                      <a:latin typeface="Times New Roman" panose="02020603050405020304" pitchFamily="18" charset="0"/>
                                      <a:cs typeface="Arial" panose="020B0604020202020204" pitchFamily="34" charset="0"/>
                                    </a:defRPr>
                                  </a:lvl9pPr>
                                </a:lstStyle>
                                <a:p>
                                  <a:pPr eaLnBrk="1" hangingPunct="1"/>
                                  <a:r>
                                    <a:rPr lang="en-IN" altLang="en-US"/>
                                    <a:t>start</a:t>
                                  </a:r>
                                  <a:endParaRPr lang="en-US" altLang="en-US"/>
                                </a:p>
                              </p:txBody>
                            </p:sp>
                          </p:grpSp>
                          <p:cxnSp>
                            <p:nvCxnSpPr>
                              <p:cNvPr id="40" name="Straight Arrow Connector 39">
                                <a:extLst>
                                  <a:ext uri="{FF2B5EF4-FFF2-40B4-BE49-F238E27FC236}">
                                    <a16:creationId xmlns:a16="http://schemas.microsoft.com/office/drawing/2014/main" xmlns="" id="{A16CC9A7-F9EC-4D6B-B3BA-552C7DD627E2}"/>
                                  </a:ext>
                                </a:extLst>
                              </p:cNvPr>
                              <p:cNvCxnSpPr>
                                <a:stCxn id="46" idx="6"/>
                              </p:cNvCxnSpPr>
                              <p:nvPr/>
                            </p:nvCxnSpPr>
                            <p:spPr>
                              <a:xfrm flipV="1">
                                <a:off x="4259928" y="5180333"/>
                                <a:ext cx="681635" cy="256479"/>
                              </a:xfrm>
                              <a:prstGeom prst="straightConnector1">
                                <a:avLst/>
                              </a:prstGeom>
                              <a:ln>
                                <a:tailEnd type="arrow"/>
                              </a:ln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sp>
                            <p:nvSpPr>
                              <p:cNvPr id="41" name="Oval 40">
                                <a:extLst>
                                  <a:ext uri="{FF2B5EF4-FFF2-40B4-BE49-F238E27FC236}">
                                    <a16:creationId xmlns:a16="http://schemas.microsoft.com/office/drawing/2014/main" xmlns="" id="{CAB2C741-079D-4175-B109-AC300639ACBE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4941563" y="4875879"/>
                                <a:ext cx="532426" cy="533256"/>
                              </a:xfrm>
                              <a:prstGeom prst="ellipse">
                                <a:avLst/>
                              </a:prstGeom>
                            </p:spPr>
                            <p:style>
                              <a:lnRef idx="2">
                                <a:schemeClr val="accent6"/>
                              </a:lnRef>
                              <a:fillRef idx="1">
                                <a:schemeClr val="lt1"/>
                              </a:fillRef>
                              <a:effectRef idx="0">
                                <a:schemeClr val="accent6"/>
                              </a:effectRef>
                              <a:fontRef idx="minor">
                                <a:schemeClr val="dk1"/>
                              </a:fontRef>
                            </p:style>
                            <p:txBody>
                              <a:bodyPr anchor="ctr"/>
                              <a:lstStyle/>
                              <a:p>
                                <a:pPr algn="ctr">
                                  <a:defRPr/>
                                </a:pPr>
                                <a:r>
                                  <a:rPr lang="en-IN" dirty="0"/>
                                  <a:t>B</a:t>
                                </a:r>
                                <a:endParaRPr lang="en-US" dirty="0"/>
                              </a:p>
                            </p:txBody>
                          </p:sp>
                          <p:sp>
                            <p:nvSpPr>
                              <p:cNvPr id="42" name="TextBox 73">
                                <a:extLst>
                                  <a:ext uri="{FF2B5EF4-FFF2-40B4-BE49-F238E27FC236}">
                                    <a16:creationId xmlns:a16="http://schemas.microsoft.com/office/drawing/2014/main" xmlns="" id="{51EB6D08-183E-44F0-BCB2-6B5FB06515B6}"/>
                                  </a:ext>
                                </a:extLst>
                              </p:cNvPr>
                              <p:cNvSpPr txBox="1">
                                <a:spLocks noChangeArrowheads="1"/>
                              </p:cNvSpPr>
                              <p:nvPr/>
                            </p:nvSpPr>
                            <p:spPr bwMode="auto">
                              <a:xfrm>
                                <a:off x="4327278" y="4948535"/>
                                <a:ext cx="320922" cy="461665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  <a:extLst>
                                <a:ext uri="{909E8E84-426E-40DD-AFC4-6F175D3DCCD1}">
                                  <a14:hiddenFill xmlns:a14="http://schemas.microsoft.com/office/drawing/2010/main" xmlns="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  <a:ext uri="{91240B29-F687-4F45-9708-019B960494DF}">
                                  <a14:hiddenLine xmlns:a14="http://schemas.microsoft.com/office/drawing/2010/main" xmlns="" w="9525">
                                    <a:solidFill>
                                      <a:srgbClr val="000000"/>
                                    </a:solidFill>
                                    <a:miter lim="800000"/>
                                    <a:headEnd/>
                                    <a:tailEnd/>
                                  </a14:hiddenLine>
                                </a:ext>
                              </a:extLst>
                            </p:spPr>
                            <p:txBody>
                              <a:bodyPr wrap="none">
                                <a:spAutoFit/>
                              </a:bodyPr>
                              <a:lstStyle>
                                <a:lvl1pPr eaLnBrk="0" hangingPunct="0">
                                  <a:defRPr sz="2400">
                                    <a:solidFill>
                                      <a:schemeClr val="tx1"/>
                                    </a:solidFill>
                                    <a:latin typeface="Times New Roman" panose="02020603050405020304" pitchFamily="18" charset="0"/>
                                    <a:cs typeface="Arial" panose="020B0604020202020204" pitchFamily="34" charset="0"/>
                                  </a:defRPr>
                                </a:lvl1pPr>
                                <a:lvl2pPr marL="742950" indent="-285750" eaLnBrk="0" hangingPunct="0">
                                  <a:defRPr sz="2400">
                                    <a:solidFill>
                                      <a:schemeClr val="tx1"/>
                                    </a:solidFill>
                                    <a:latin typeface="Times New Roman" panose="02020603050405020304" pitchFamily="18" charset="0"/>
                                    <a:cs typeface="Arial" panose="020B0604020202020204" pitchFamily="34" charset="0"/>
                                  </a:defRPr>
                                </a:lvl2pPr>
                                <a:lvl3pPr marL="1143000" indent="-228600" eaLnBrk="0" hangingPunct="0">
                                  <a:defRPr sz="2400">
                                    <a:solidFill>
                                      <a:schemeClr val="tx1"/>
                                    </a:solidFill>
                                    <a:latin typeface="Times New Roman" panose="02020603050405020304" pitchFamily="18" charset="0"/>
                                    <a:cs typeface="Arial" panose="020B0604020202020204" pitchFamily="34" charset="0"/>
                                  </a:defRPr>
                                </a:lvl3pPr>
                                <a:lvl4pPr marL="1600200" indent="-228600" eaLnBrk="0" hangingPunct="0">
                                  <a:defRPr sz="2400">
                                    <a:solidFill>
                                      <a:schemeClr val="tx1"/>
                                    </a:solidFill>
                                    <a:latin typeface="Times New Roman" panose="02020603050405020304" pitchFamily="18" charset="0"/>
                                    <a:cs typeface="Arial" panose="020B0604020202020204" pitchFamily="34" charset="0"/>
                                  </a:defRPr>
                                </a:lvl4pPr>
                                <a:lvl5pPr marL="2057400" indent="-228600" eaLnBrk="0" hangingPunct="0">
                                  <a:defRPr sz="2400">
                                    <a:solidFill>
                                      <a:schemeClr val="tx1"/>
                                    </a:solidFill>
                                    <a:latin typeface="Times New Roman" panose="02020603050405020304" pitchFamily="18" charset="0"/>
                                    <a:cs typeface="Arial" panose="020B0604020202020204" pitchFamily="34" charset="0"/>
                                  </a:defRPr>
                                </a:lvl5pPr>
                                <a:lvl6pPr marL="2514600" indent="-228600" eaLnBrk="0" fontAlgn="base" hangingPunct="0">
                                  <a:spcBef>
                                    <a:spcPct val="0"/>
                                  </a:spcBef>
                                  <a:spcAft>
                                    <a:spcPct val="0"/>
                                  </a:spcAft>
                                  <a:defRPr sz="2400">
                                    <a:solidFill>
                                      <a:schemeClr val="tx1"/>
                                    </a:solidFill>
                                    <a:latin typeface="Times New Roman" panose="02020603050405020304" pitchFamily="18" charset="0"/>
                                    <a:cs typeface="Arial" panose="020B0604020202020204" pitchFamily="34" charset="0"/>
                                  </a:defRPr>
                                </a:lvl6pPr>
                                <a:lvl7pPr marL="2971800" indent="-228600" eaLnBrk="0" fontAlgn="base" hangingPunct="0">
                                  <a:spcBef>
                                    <a:spcPct val="0"/>
                                  </a:spcBef>
                                  <a:spcAft>
                                    <a:spcPct val="0"/>
                                  </a:spcAft>
                                  <a:defRPr sz="2400">
                                    <a:solidFill>
                                      <a:schemeClr val="tx1"/>
                                    </a:solidFill>
                                    <a:latin typeface="Times New Roman" panose="02020603050405020304" pitchFamily="18" charset="0"/>
                                    <a:cs typeface="Arial" panose="020B0604020202020204" pitchFamily="34" charset="0"/>
                                  </a:defRPr>
                                </a:lvl7pPr>
                                <a:lvl8pPr marL="3429000" indent="-228600" eaLnBrk="0" fontAlgn="base" hangingPunct="0">
                                  <a:spcBef>
                                    <a:spcPct val="0"/>
                                  </a:spcBef>
                                  <a:spcAft>
                                    <a:spcPct val="0"/>
                                  </a:spcAft>
                                  <a:defRPr sz="2400">
                                    <a:solidFill>
                                      <a:schemeClr val="tx1"/>
                                    </a:solidFill>
                                    <a:latin typeface="Times New Roman" panose="02020603050405020304" pitchFamily="18" charset="0"/>
                                    <a:cs typeface="Arial" panose="020B0604020202020204" pitchFamily="34" charset="0"/>
                                  </a:defRPr>
                                </a:lvl8pPr>
                                <a:lvl9pPr marL="3886200" indent="-228600" eaLnBrk="0" fontAlgn="base" hangingPunct="0">
                                  <a:spcBef>
                                    <a:spcPct val="0"/>
                                  </a:spcBef>
                                  <a:spcAft>
                                    <a:spcPct val="0"/>
                                  </a:spcAft>
                                  <a:defRPr sz="2400">
                                    <a:solidFill>
                                      <a:schemeClr val="tx1"/>
                                    </a:solidFill>
                                    <a:latin typeface="Times New Roman" panose="02020603050405020304" pitchFamily="18" charset="0"/>
                                    <a:cs typeface="Arial" panose="020B0604020202020204" pitchFamily="34" charset="0"/>
                                  </a:defRPr>
                                </a:lvl9pPr>
                              </a:lstStyle>
                              <a:p>
                                <a:pPr eaLnBrk="1" hangingPunct="1"/>
                                <a:r>
                                  <a:rPr lang="en-IN" altLang="en-US"/>
                                  <a:t>a</a:t>
                                </a:r>
                                <a:endParaRPr lang="en-US" altLang="en-US"/>
                              </a:p>
                            </p:txBody>
                          </p:sp>
                        </p:grpSp>
                        <p:cxnSp>
                          <p:nvCxnSpPr>
                            <p:cNvPr id="36" name="Straight Arrow Connector 35">
                              <a:extLst>
                                <a:ext uri="{FF2B5EF4-FFF2-40B4-BE49-F238E27FC236}">
                                  <a16:creationId xmlns:a16="http://schemas.microsoft.com/office/drawing/2014/main" xmlns="" id="{CD6DF602-441F-4EB6-9D2A-D3919262A008}"/>
                                </a:ext>
                              </a:extLst>
                            </p:cNvPr>
                            <p:cNvCxnSpPr>
                              <a:stCxn id="46" idx="5"/>
                            </p:cNvCxnSpPr>
                            <p:nvPr/>
                          </p:nvCxnSpPr>
                          <p:spPr>
                            <a:xfrm rot="16200000" flipH="1">
                              <a:off x="2922298" y="4216707"/>
                              <a:ext cx="941039" cy="835137"/>
                            </a:xfrm>
                            <a:prstGeom prst="straightConnector1">
                              <a:avLst/>
                            </a:prstGeom>
                            <a:ln>
                              <a:tailEnd type="arrow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sp>
                          <p:nvSpPr>
                            <p:cNvPr id="37" name="Oval 36">
                              <a:extLst>
                                <a:ext uri="{FF2B5EF4-FFF2-40B4-BE49-F238E27FC236}">
                                  <a16:creationId xmlns:a16="http://schemas.microsoft.com/office/drawing/2014/main" xmlns="" id="{A82EC9FC-87B5-4DD2-ADBE-10A86B970137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3810385" y="4875993"/>
                              <a:ext cx="532426" cy="533256"/>
                            </a:xfrm>
                            <a:prstGeom prst="ellipse">
                              <a:avLst/>
                            </a:prstGeom>
                          </p:spPr>
                          <p:style>
                            <a:lnRef idx="2">
                              <a:schemeClr val="accent6"/>
                            </a:lnRef>
                            <a:fillRef idx="1">
                              <a:schemeClr val="lt1"/>
                            </a:fillRef>
                            <a:effectRef idx="0">
                              <a:schemeClr val="accent6"/>
                            </a:effectRef>
                            <a:fontRef idx="minor">
                              <a:schemeClr val="dk1"/>
                            </a:fontRef>
                          </p:style>
                          <p:txBody>
                            <a:bodyPr anchor="ctr"/>
                            <a:lstStyle/>
                            <a:p>
                              <a:pPr algn="ctr">
                                <a:defRPr/>
                              </a:pPr>
                              <a:r>
                                <a:rPr lang="en-IN" dirty="0"/>
                                <a:t>C</a:t>
                              </a:r>
                              <a:endParaRPr lang="en-US" dirty="0"/>
                            </a:p>
                          </p:txBody>
                        </p:sp>
                        <p:sp>
                          <p:nvSpPr>
                            <p:cNvPr id="38" name="TextBox 29">
                              <a:extLst>
                                <a:ext uri="{FF2B5EF4-FFF2-40B4-BE49-F238E27FC236}">
                                  <a16:creationId xmlns:a16="http://schemas.microsoft.com/office/drawing/2014/main" xmlns="" id="{691785F1-2214-48B1-B2AB-F9874285C15F}"/>
                                </a:ext>
                              </a:extLst>
                            </p:cNvPr>
                            <p:cNvSpPr txBox="1">
                              <a:spLocks noChangeArrowheads="1"/>
                            </p:cNvSpPr>
                            <p:nvPr/>
                          </p:nvSpPr>
                          <p:spPr bwMode="auto">
                            <a:xfrm>
                              <a:off x="3124200" y="4643735"/>
                              <a:ext cx="338554" cy="461665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xtLst>
                              <a:ext uri="{909E8E84-426E-40DD-AFC4-6F175D3DCCD1}">
                                <a14:hiddenFill xmlns:a14="http://schemas.microsoft.com/office/drawing/2010/main" xmlns="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xmlns="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</a:extLst>
                          </p:spPr>
                          <p:txBody>
                            <a:bodyPr wrap="none">
                              <a:spAutoFit/>
                            </a:bodyPr>
                            <a:lstStyle>
                              <a:lvl1pPr eaLnBrk="0" hangingPunct="0">
                                <a:defRPr sz="2400">
                                  <a:solidFill>
                                    <a:schemeClr val="tx1"/>
                                  </a:solidFill>
                                  <a:latin typeface="Times New Roman" panose="02020603050405020304" pitchFamily="18" charset="0"/>
                                  <a:cs typeface="Arial" panose="020B0604020202020204" pitchFamily="34" charset="0"/>
                                </a:defRPr>
                              </a:lvl1pPr>
                              <a:lvl2pPr marL="742950" indent="-285750" eaLnBrk="0" hangingPunct="0">
                                <a:defRPr sz="2400">
                                  <a:solidFill>
                                    <a:schemeClr val="tx1"/>
                                  </a:solidFill>
                                  <a:latin typeface="Times New Roman" panose="02020603050405020304" pitchFamily="18" charset="0"/>
                                  <a:cs typeface="Arial" panose="020B0604020202020204" pitchFamily="34" charset="0"/>
                                </a:defRPr>
                              </a:lvl2pPr>
                              <a:lvl3pPr marL="1143000" indent="-228600" eaLnBrk="0" hangingPunct="0">
                                <a:defRPr sz="2400">
                                  <a:solidFill>
                                    <a:schemeClr val="tx1"/>
                                  </a:solidFill>
                                  <a:latin typeface="Times New Roman" panose="02020603050405020304" pitchFamily="18" charset="0"/>
                                  <a:cs typeface="Arial" panose="020B0604020202020204" pitchFamily="34" charset="0"/>
                                </a:defRPr>
                              </a:lvl3pPr>
                              <a:lvl4pPr marL="1600200" indent="-228600" eaLnBrk="0" hangingPunct="0">
                                <a:defRPr sz="2400">
                                  <a:solidFill>
                                    <a:schemeClr val="tx1"/>
                                  </a:solidFill>
                                  <a:latin typeface="Times New Roman" panose="02020603050405020304" pitchFamily="18" charset="0"/>
                                  <a:cs typeface="Arial" panose="020B0604020202020204" pitchFamily="34" charset="0"/>
                                </a:defRPr>
                              </a:lvl4pPr>
                              <a:lvl5pPr marL="2057400" indent="-228600" eaLnBrk="0" hangingPunct="0">
                                <a:defRPr sz="2400">
                                  <a:solidFill>
                                    <a:schemeClr val="tx1"/>
                                  </a:solidFill>
                                  <a:latin typeface="Times New Roman" panose="02020603050405020304" pitchFamily="18" charset="0"/>
                                  <a:cs typeface="Arial" panose="020B0604020202020204" pitchFamily="34" charset="0"/>
                                </a:defRPr>
                              </a:lvl5pPr>
                              <a:lvl6pPr marL="2514600" indent="-228600" eaLnBrk="0" fontAlgn="base" hangingPunct="0">
                                <a:spcBef>
                                  <a:spcPct val="0"/>
                                </a:spcBef>
                                <a:spcAft>
                                  <a:spcPct val="0"/>
                                </a:spcAft>
                                <a:defRPr sz="2400">
                                  <a:solidFill>
                                    <a:schemeClr val="tx1"/>
                                  </a:solidFill>
                                  <a:latin typeface="Times New Roman" panose="02020603050405020304" pitchFamily="18" charset="0"/>
                                  <a:cs typeface="Arial" panose="020B0604020202020204" pitchFamily="34" charset="0"/>
                                </a:defRPr>
                              </a:lvl6pPr>
                              <a:lvl7pPr marL="2971800" indent="-228600" eaLnBrk="0" fontAlgn="base" hangingPunct="0">
                                <a:spcBef>
                                  <a:spcPct val="0"/>
                                </a:spcBef>
                                <a:spcAft>
                                  <a:spcPct val="0"/>
                                </a:spcAft>
                                <a:defRPr sz="2400">
                                  <a:solidFill>
                                    <a:schemeClr val="tx1"/>
                                  </a:solidFill>
                                  <a:latin typeface="Times New Roman" panose="02020603050405020304" pitchFamily="18" charset="0"/>
                                  <a:cs typeface="Arial" panose="020B0604020202020204" pitchFamily="34" charset="0"/>
                                </a:defRPr>
                              </a:lvl7pPr>
                              <a:lvl8pPr marL="3429000" indent="-228600" eaLnBrk="0" fontAlgn="base" hangingPunct="0">
                                <a:spcBef>
                                  <a:spcPct val="0"/>
                                </a:spcBef>
                                <a:spcAft>
                                  <a:spcPct val="0"/>
                                </a:spcAft>
                                <a:defRPr sz="2400">
                                  <a:solidFill>
                                    <a:schemeClr val="tx1"/>
                                  </a:solidFill>
                                  <a:latin typeface="Times New Roman" panose="02020603050405020304" pitchFamily="18" charset="0"/>
                                  <a:cs typeface="Arial" panose="020B0604020202020204" pitchFamily="34" charset="0"/>
                                </a:defRPr>
                              </a:lvl8pPr>
                              <a:lvl9pPr marL="3886200" indent="-228600" eaLnBrk="0" fontAlgn="base" hangingPunct="0">
                                <a:spcBef>
                                  <a:spcPct val="0"/>
                                </a:spcBef>
                                <a:spcAft>
                                  <a:spcPct val="0"/>
                                </a:spcAft>
                                <a:defRPr sz="2400">
                                  <a:solidFill>
                                    <a:schemeClr val="tx1"/>
                                  </a:solidFill>
                                  <a:latin typeface="Times New Roman" panose="02020603050405020304" pitchFamily="18" charset="0"/>
                                  <a:cs typeface="Arial" panose="020B0604020202020204" pitchFamily="34" charset="0"/>
                                </a:defRPr>
                              </a:lvl9pPr>
                            </a:lstStyle>
                            <a:p>
                              <a:pPr eaLnBrk="1" hangingPunct="1"/>
                              <a:r>
                                <a:rPr lang="en-IN" altLang="en-US"/>
                                <a:t>b</a:t>
                              </a:r>
                              <a:endParaRPr lang="en-US" altLang="en-US"/>
                            </a:p>
                          </p:txBody>
                        </p:sp>
                      </p:grpSp>
                      <p:cxnSp>
                        <p:nvCxnSpPr>
                          <p:cNvPr id="33" name="Curved Connector 28">
                            <a:extLst>
                              <a:ext uri="{FF2B5EF4-FFF2-40B4-BE49-F238E27FC236}">
                                <a16:creationId xmlns:a16="http://schemas.microsoft.com/office/drawing/2014/main" xmlns="" id="{84D40274-C186-474D-9241-4DF1E982D293}"/>
                              </a:ext>
                            </a:extLst>
                          </p:cNvPr>
                          <p:cNvCxnSpPr/>
                          <p:nvPr/>
                        </p:nvCxnSpPr>
                        <p:spPr>
                          <a:xfrm rot="5400000" flipH="1" flipV="1">
                            <a:off x="4760712" y="4122434"/>
                            <a:ext cx="1846" cy="444531"/>
                          </a:xfrm>
                          <a:prstGeom prst="curvedConnector3">
                            <a:avLst>
                              <a:gd name="adj1" fmla="val 48105494"/>
                            </a:avLst>
                          </a:prstGeom>
                          <a:ln>
                            <a:tailEnd type="arrow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sp>
                        <p:nvSpPr>
                          <p:cNvPr id="34" name="TextBox 73">
                            <a:extLst>
                              <a:ext uri="{FF2B5EF4-FFF2-40B4-BE49-F238E27FC236}">
                                <a16:creationId xmlns:a16="http://schemas.microsoft.com/office/drawing/2014/main" xmlns="" id="{83EA8D4F-E6FC-468E-8DAE-6B34D84CBAB5}"/>
                              </a:ext>
                            </a:extLst>
                          </p:cNvPr>
                          <p:cNvSpPr txBox="1">
                            <a:spLocks noChangeArrowheads="1"/>
                          </p:cNvSpPr>
                          <p:nvPr/>
                        </p:nvSpPr>
                        <p:spPr bwMode="auto">
                          <a:xfrm>
                            <a:off x="4346845" y="3429000"/>
                            <a:ext cx="377555" cy="461665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 xmlns="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xmlns="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  <p:txBody>
                          <a:bodyPr wrap="none">
                            <a:spAutoFit/>
                          </a:bodyPr>
                          <a:lstStyle>
                            <a:lvl1pPr eaLnBrk="0" hangingPunct="0">
                              <a:defRPr sz="2400">
                                <a:solidFill>
                                  <a:schemeClr val="tx1"/>
                                </a:solidFill>
                                <a:latin typeface="Times New Roman" panose="02020603050405020304" pitchFamily="18" charset="0"/>
                                <a:cs typeface="Arial" panose="020B0604020202020204" pitchFamily="34" charset="0"/>
                              </a:defRPr>
                            </a:lvl1pPr>
                            <a:lvl2pPr marL="742950" indent="-285750" eaLnBrk="0" hangingPunct="0">
                              <a:defRPr sz="2400">
                                <a:solidFill>
                                  <a:schemeClr val="tx1"/>
                                </a:solidFill>
                                <a:latin typeface="Times New Roman" panose="02020603050405020304" pitchFamily="18" charset="0"/>
                                <a:cs typeface="Arial" panose="020B0604020202020204" pitchFamily="34" charset="0"/>
                              </a:defRPr>
                            </a:lvl2pPr>
                            <a:lvl3pPr marL="1143000" indent="-228600" eaLnBrk="0" hangingPunct="0">
                              <a:defRPr sz="2400">
                                <a:solidFill>
                                  <a:schemeClr val="tx1"/>
                                </a:solidFill>
                                <a:latin typeface="Times New Roman" panose="02020603050405020304" pitchFamily="18" charset="0"/>
                                <a:cs typeface="Arial" panose="020B0604020202020204" pitchFamily="34" charset="0"/>
                              </a:defRPr>
                            </a:lvl3pPr>
                            <a:lvl4pPr marL="1600200" indent="-228600" eaLnBrk="0" hangingPunct="0">
                              <a:defRPr sz="2400">
                                <a:solidFill>
                                  <a:schemeClr val="tx1"/>
                                </a:solidFill>
                                <a:latin typeface="Times New Roman" panose="02020603050405020304" pitchFamily="18" charset="0"/>
                                <a:cs typeface="Arial" panose="020B0604020202020204" pitchFamily="34" charset="0"/>
                              </a:defRPr>
                            </a:lvl4pPr>
                            <a:lvl5pPr marL="2057400" indent="-228600" eaLnBrk="0" hangingPunct="0">
                              <a:defRPr sz="2400">
                                <a:solidFill>
                                  <a:schemeClr val="tx1"/>
                                </a:solidFill>
                                <a:latin typeface="Times New Roman" panose="02020603050405020304" pitchFamily="18" charset="0"/>
                                <a:cs typeface="Arial" panose="020B0604020202020204" pitchFamily="34" charset="0"/>
                              </a:defRPr>
                            </a:lvl5pPr>
                            <a:lvl6pPr marL="2514600" indent="-228600" eaLnBrk="0" fontAlgn="base" hangingPunct="0"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defRPr sz="2400">
                                <a:solidFill>
                                  <a:schemeClr val="tx1"/>
                                </a:solidFill>
                                <a:latin typeface="Times New Roman" panose="02020603050405020304" pitchFamily="18" charset="0"/>
                                <a:cs typeface="Arial" panose="020B0604020202020204" pitchFamily="34" charset="0"/>
                              </a:defRPr>
                            </a:lvl6pPr>
                            <a:lvl7pPr marL="2971800" indent="-228600" eaLnBrk="0" fontAlgn="base" hangingPunct="0"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defRPr sz="2400">
                                <a:solidFill>
                                  <a:schemeClr val="tx1"/>
                                </a:solidFill>
                                <a:latin typeface="Times New Roman" panose="02020603050405020304" pitchFamily="18" charset="0"/>
                                <a:cs typeface="Arial" panose="020B0604020202020204" pitchFamily="34" charset="0"/>
                              </a:defRPr>
                            </a:lvl7pPr>
                            <a:lvl8pPr marL="3429000" indent="-228600" eaLnBrk="0" fontAlgn="base" hangingPunct="0"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defRPr sz="2400">
                                <a:solidFill>
                                  <a:schemeClr val="tx1"/>
                                </a:solidFill>
                                <a:latin typeface="Times New Roman" panose="02020603050405020304" pitchFamily="18" charset="0"/>
                                <a:cs typeface="Arial" panose="020B0604020202020204" pitchFamily="34" charset="0"/>
                              </a:defRPr>
                            </a:lvl8pPr>
                            <a:lvl9pPr marL="3886200" indent="-228600" eaLnBrk="0" fontAlgn="base" hangingPunct="0"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defRPr sz="2400">
                                <a:solidFill>
                                  <a:schemeClr val="tx1"/>
                                </a:solidFill>
                                <a:latin typeface="Times New Roman" panose="02020603050405020304" pitchFamily="18" charset="0"/>
                                <a:cs typeface="Arial" panose="020B0604020202020204" pitchFamily="34" charset="0"/>
                              </a:defRPr>
                            </a:lvl9pPr>
                          </a:lstStyle>
                          <a:p>
                            <a:pPr eaLnBrk="1" hangingPunct="1"/>
                            <a:r>
                              <a:rPr lang="en-IN" altLang="en-US"/>
                              <a:t>a</a:t>
                            </a:r>
                            <a:endParaRPr lang="en-US" altLang="en-US"/>
                          </a:p>
                        </p:txBody>
                      </p:sp>
                    </p:grpSp>
                    <p:cxnSp>
                      <p:nvCxnSpPr>
                        <p:cNvPr id="29" name="Straight Arrow Connector 28">
                          <a:extLst>
                            <a:ext uri="{FF2B5EF4-FFF2-40B4-BE49-F238E27FC236}">
                              <a16:creationId xmlns:a16="http://schemas.microsoft.com/office/drawing/2014/main" xmlns="" id="{07AC4BE2-BA20-4456-9D69-3456EAD9908B}"/>
                            </a:ext>
                          </a:extLst>
                        </p:cNvPr>
                        <p:cNvCxnSpPr/>
                        <p:nvPr/>
                      </p:nvCxnSpPr>
                      <p:spPr bwMode="auto">
                        <a:xfrm>
                          <a:off x="4876536" y="3885481"/>
                          <a:ext cx="1218670" cy="1846"/>
                        </a:xfrm>
                        <a:prstGeom prst="straightConnector1">
                          <a:avLst/>
                        </a:prstGeom>
                        <a:ln>
                          <a:tailEnd type="arrow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sp>
                      <p:nvSpPr>
                        <p:cNvPr id="30" name="Oval 29">
                          <a:extLst>
                            <a:ext uri="{FF2B5EF4-FFF2-40B4-BE49-F238E27FC236}">
                              <a16:creationId xmlns:a16="http://schemas.microsoft.com/office/drawing/2014/main" xmlns="" id="{328F8890-97D0-4BC7-931A-885F9A205365}"/>
                            </a:ext>
                          </a:extLst>
                        </p:cNvPr>
                        <p:cNvSpPr/>
                        <p:nvPr/>
                      </p:nvSpPr>
                      <p:spPr bwMode="auto">
                        <a:xfrm>
                          <a:off x="6095206" y="3581027"/>
                          <a:ext cx="534195" cy="533255"/>
                        </a:xfrm>
                        <a:prstGeom prst="ellipse">
                          <a:avLst/>
                        </a:prstGeom>
                      </p:spPr>
                      <p:style>
                        <a:lnRef idx="2">
                          <a:schemeClr val="accent6"/>
                        </a:lnRef>
                        <a:fillRef idx="1">
                          <a:schemeClr val="lt1"/>
                        </a:fillRef>
                        <a:effectRef idx="0">
                          <a:schemeClr val="accent6"/>
                        </a:effectRef>
                        <a:fontRef idx="minor">
                          <a:schemeClr val="dk1"/>
                        </a:fontRef>
                      </p:style>
                      <p:txBody>
                        <a:bodyPr anchor="ctr"/>
                        <a:lstStyle/>
                        <a:p>
                          <a:pPr algn="ctr">
                            <a:defRPr/>
                          </a:pPr>
                          <a:r>
                            <a:rPr lang="en-IN" dirty="0"/>
                            <a:t>D</a:t>
                          </a:r>
                          <a:endParaRPr lang="en-US" dirty="0"/>
                        </a:p>
                      </p:txBody>
                    </p:sp>
                    <p:sp>
                      <p:nvSpPr>
                        <p:cNvPr id="31" name="TextBox 29">
                          <a:extLst>
                            <a:ext uri="{FF2B5EF4-FFF2-40B4-BE49-F238E27FC236}">
                              <a16:creationId xmlns:a16="http://schemas.microsoft.com/office/drawing/2014/main" xmlns="" id="{0960DB15-065D-4FB5-BF1A-15DA42E5AB01}"/>
                            </a:ext>
                          </a:extLst>
                        </p:cNvPr>
                        <p:cNvSpPr txBox="1"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5240501" y="3500735"/>
                          <a:ext cx="398299" cy="46166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xmlns="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 wrap="none">
                          <a:spAutoFit/>
                        </a:bodyPr>
                        <a:lstStyle>
                          <a:lvl1pPr eaLnBrk="0" hangingPunct="0">
                            <a:defRPr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Arial" panose="020B0604020202020204" pitchFamily="34" charset="0"/>
                            </a:defRPr>
                          </a:lvl1pPr>
                          <a:lvl2pPr marL="742950" indent="-285750" eaLnBrk="0" hangingPunct="0">
                            <a:defRPr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Arial" panose="020B0604020202020204" pitchFamily="34" charset="0"/>
                            </a:defRPr>
                          </a:lvl2pPr>
                          <a:lvl3pPr marL="1143000" indent="-228600" eaLnBrk="0" hangingPunct="0">
                            <a:defRPr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Arial" panose="020B0604020202020204" pitchFamily="34" charset="0"/>
                            </a:defRPr>
                          </a:lvl3pPr>
                          <a:lvl4pPr marL="1600200" indent="-228600" eaLnBrk="0" hangingPunct="0">
                            <a:defRPr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Arial" panose="020B0604020202020204" pitchFamily="34" charset="0"/>
                            </a:defRPr>
                          </a:lvl4pPr>
                          <a:lvl5pPr marL="2057400" indent="-228600" eaLnBrk="0" hangingPunct="0">
                            <a:defRPr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Arial" panose="020B0604020202020204" pitchFamily="34" charset="0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defRPr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Arial" panose="020B0604020202020204" pitchFamily="34" charset="0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defRPr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Arial" panose="020B0604020202020204" pitchFamily="34" charset="0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defRPr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Arial" panose="020B0604020202020204" pitchFamily="34" charset="0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defRPr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Arial" panose="020B0604020202020204" pitchFamily="34" charset="0"/>
                            </a:defRPr>
                          </a:lvl9pPr>
                        </a:lstStyle>
                        <a:p>
                          <a:pPr eaLnBrk="1" hangingPunct="1"/>
                          <a:r>
                            <a:rPr lang="en-IN" altLang="en-US"/>
                            <a:t>b</a:t>
                          </a:r>
                          <a:endParaRPr lang="en-US" altLang="en-US"/>
                        </a:p>
                      </p:txBody>
                    </p:sp>
                  </p:grpSp>
                  <p:cxnSp>
                    <p:nvCxnSpPr>
                      <p:cNvPr id="26" name="Straight Arrow Connector 25">
                        <a:extLst>
                          <a:ext uri="{FF2B5EF4-FFF2-40B4-BE49-F238E27FC236}">
                            <a16:creationId xmlns:a16="http://schemas.microsoft.com/office/drawing/2014/main" xmlns="" id="{1E6D01F2-D6BF-4550-8192-A75509562B89}"/>
                          </a:ext>
                        </a:extLst>
                      </p:cNvPr>
                      <p:cNvCxnSpPr/>
                      <p:nvPr/>
                    </p:nvCxnSpPr>
                    <p:spPr>
                      <a:xfrm rot="5400000" flipH="1" flipV="1">
                        <a:off x="2628954" y="5294965"/>
                        <a:ext cx="990858" cy="0"/>
                      </a:xfrm>
                      <a:prstGeom prst="straightConnector1">
                        <a:avLst/>
                      </a:prstGeom>
                      <a:ln>
                        <a:tailEnd type="arrow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27" name="TextBox 73">
                        <a:extLst>
                          <a:ext uri="{FF2B5EF4-FFF2-40B4-BE49-F238E27FC236}">
                            <a16:creationId xmlns:a16="http://schemas.microsoft.com/office/drawing/2014/main" xmlns="" id="{CB740827-2E2B-4982-A3B0-672FB855DD58}"/>
                          </a:ext>
                        </a:extLst>
                      </p:cNvPr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3127645" y="4948535"/>
                        <a:ext cx="377555" cy="46166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wrap="none">
                        <a:spAutoFit/>
                      </a:bodyPr>
                      <a:lstStyle>
                        <a:lvl1pPr eaLnBrk="0" hangingPunct="0">
                          <a:defRPr sz="24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Arial" panose="020B0604020202020204" pitchFamily="34" charset="0"/>
                          </a:defRPr>
                        </a:lvl1pPr>
                        <a:lvl2pPr marL="742950" indent="-285750" eaLnBrk="0" hangingPunct="0">
                          <a:defRPr sz="24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Arial" panose="020B0604020202020204" pitchFamily="34" charset="0"/>
                          </a:defRPr>
                        </a:lvl2pPr>
                        <a:lvl3pPr marL="1143000" indent="-228600" eaLnBrk="0" hangingPunct="0">
                          <a:defRPr sz="24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Arial" panose="020B0604020202020204" pitchFamily="34" charset="0"/>
                          </a:defRPr>
                        </a:lvl3pPr>
                        <a:lvl4pPr marL="1600200" indent="-228600" eaLnBrk="0" hangingPunct="0">
                          <a:defRPr sz="24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Arial" panose="020B0604020202020204" pitchFamily="34" charset="0"/>
                          </a:defRPr>
                        </a:lvl4pPr>
                        <a:lvl5pPr marL="2057400" indent="-228600" eaLnBrk="0" hangingPunct="0">
                          <a:defRPr sz="24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Arial" panose="020B0604020202020204" pitchFamily="34" charset="0"/>
                          </a:defRPr>
                        </a:lvl9pPr>
                      </a:lstStyle>
                      <a:p>
                        <a:pPr eaLnBrk="1" hangingPunct="1"/>
                        <a:r>
                          <a:rPr lang="en-IN" altLang="en-US"/>
                          <a:t>a</a:t>
                        </a:r>
                        <a:endParaRPr lang="en-US" altLang="en-US"/>
                      </a:p>
                    </p:txBody>
                  </p:sp>
                </p:grpSp>
                <p:sp>
                  <p:nvSpPr>
                    <p:cNvPr id="23" name="TextBox 29">
                      <a:extLst>
                        <a:ext uri="{FF2B5EF4-FFF2-40B4-BE49-F238E27FC236}">
                          <a16:creationId xmlns:a16="http://schemas.microsoft.com/office/drawing/2014/main" xmlns="" id="{14AAC91C-81F2-4C30-8AF7-7A1792AA1BD4}"/>
                        </a:ext>
                      </a:extLst>
                    </p:cNvPr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2743200" y="5939135"/>
                      <a:ext cx="398299" cy="461665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 xmlns="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>
                      <a:spAutoFit/>
                    </a:bodyPr>
                    <a:lstStyle>
                      <a:lvl1pPr eaLnBrk="0" hangingPunct="0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Arial" panose="020B0604020202020204" pitchFamily="34" charset="0"/>
                        </a:defRPr>
                      </a:lvl1pPr>
                      <a:lvl2pPr marL="742950" indent="-285750" eaLnBrk="0" hangingPunct="0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Arial" panose="020B0604020202020204" pitchFamily="34" charset="0"/>
                        </a:defRPr>
                      </a:lvl2pPr>
                      <a:lvl3pPr marL="1143000" indent="-228600" eaLnBrk="0" hangingPunct="0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Arial" panose="020B0604020202020204" pitchFamily="34" charset="0"/>
                        </a:defRPr>
                      </a:lvl3pPr>
                      <a:lvl4pPr marL="1600200" indent="-228600" eaLnBrk="0" hangingPunct="0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Arial" panose="020B0604020202020204" pitchFamily="34" charset="0"/>
                        </a:defRPr>
                      </a:lvl4pPr>
                      <a:lvl5pPr marL="2057400" indent="-228600" eaLnBrk="0" hangingPunct="0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eaLnBrk="1" hangingPunct="1"/>
                      <a:r>
                        <a:rPr lang="en-IN" altLang="en-US"/>
                        <a:t>b</a:t>
                      </a:r>
                      <a:endParaRPr lang="en-US" altLang="en-US"/>
                    </a:p>
                  </p:txBody>
                </p:sp>
                <p:cxnSp>
                  <p:nvCxnSpPr>
                    <p:cNvPr id="24" name="Curved Connector 19">
                      <a:extLst>
                        <a:ext uri="{FF2B5EF4-FFF2-40B4-BE49-F238E27FC236}">
                          <a16:creationId xmlns:a16="http://schemas.microsoft.com/office/drawing/2014/main" xmlns="" id="{621AE010-B498-4E85-9CF3-F1FC6D1E28DF}"/>
                        </a:ext>
                      </a:extLst>
                    </p:cNvPr>
                    <p:cNvCxnSpPr>
                      <a:stCxn id="37" idx="3"/>
                      <a:endCxn id="37" idx="5"/>
                    </p:cNvCxnSpPr>
                    <p:nvPr/>
                  </p:nvCxnSpPr>
                  <p:spPr>
                    <a:xfrm rot="16200000" flipH="1">
                      <a:off x="3267856" y="5720010"/>
                      <a:ext cx="1845" cy="444531"/>
                    </a:xfrm>
                    <a:prstGeom prst="curvedConnector3">
                      <a:avLst>
                        <a:gd name="adj1" fmla="val 39170415"/>
                      </a:avLst>
                    </a:prstGeom>
                    <a:ln>
                      <a:tailEnd type="arrow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20" name="Curved Connector 15">
                    <a:extLst>
                      <a:ext uri="{FF2B5EF4-FFF2-40B4-BE49-F238E27FC236}">
                        <a16:creationId xmlns:a16="http://schemas.microsoft.com/office/drawing/2014/main" xmlns="" id="{CE384B74-A59F-4471-9A50-92F512C60B98}"/>
                      </a:ext>
                    </a:extLst>
                  </p:cNvPr>
                  <p:cNvCxnSpPr>
                    <a:stCxn id="30" idx="4"/>
                    <a:endCxn id="41" idx="5"/>
                  </p:cNvCxnSpPr>
                  <p:nvPr/>
                </p:nvCxnSpPr>
                <p:spPr>
                  <a:xfrm rot="5400000" flipH="1">
                    <a:off x="3958653" y="3950529"/>
                    <a:ext cx="1587" cy="1488558"/>
                  </a:xfrm>
                  <a:prstGeom prst="curvedConnector3">
                    <a:avLst>
                      <a:gd name="adj1" fmla="val -17860838"/>
                    </a:avLst>
                  </a:prstGeom>
                  <a:ln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1" name="TextBox 73">
                    <a:extLst>
                      <a:ext uri="{FF2B5EF4-FFF2-40B4-BE49-F238E27FC236}">
                        <a16:creationId xmlns:a16="http://schemas.microsoft.com/office/drawing/2014/main" xmlns="" id="{437C4C56-D1FC-4FC5-968E-526D6744F34C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761603" y="4860553"/>
                    <a:ext cx="353197" cy="397247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Arial" panose="020B0604020202020204" pitchFamily="34" charset="0"/>
                      </a:defRPr>
                    </a:lvl1pPr>
                    <a:lvl2pPr marL="742950" indent="-28575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Arial" panose="020B0604020202020204" pitchFamily="34" charset="0"/>
                      </a:defRPr>
                    </a:lvl2pPr>
                    <a:lvl3pPr marL="11430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Arial" panose="020B0604020202020204" pitchFamily="34" charset="0"/>
                      </a:defRPr>
                    </a:lvl3pPr>
                    <a:lvl4pPr marL="16002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Arial" panose="020B0604020202020204" pitchFamily="34" charset="0"/>
                      </a:defRPr>
                    </a:lvl4pPr>
                    <a:lvl5pPr marL="20574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Arial" panose="020B0604020202020204" pitchFamily="34" charset="0"/>
                      </a:defRPr>
                    </a:lvl9pPr>
                  </a:lstStyle>
                  <a:p>
                    <a:pPr eaLnBrk="1" hangingPunct="1"/>
                    <a:r>
                      <a:rPr lang="en-IN" altLang="en-US"/>
                      <a:t>a</a:t>
                    </a:r>
                    <a:endParaRPr lang="en-US" altLang="en-US"/>
                  </a:p>
                </p:txBody>
              </p:sp>
            </p:grpSp>
            <p:cxnSp>
              <p:nvCxnSpPr>
                <p:cNvPr id="16" name="Straight Arrow Connector 15">
                  <a:extLst>
                    <a:ext uri="{FF2B5EF4-FFF2-40B4-BE49-F238E27FC236}">
                      <a16:creationId xmlns:a16="http://schemas.microsoft.com/office/drawing/2014/main" xmlns="" id="{295DEF97-8033-4FBC-BC3F-985E5424A7F7}"/>
                    </a:ext>
                  </a:extLst>
                </p:cNvPr>
                <p:cNvCxnSpPr/>
                <p:nvPr/>
              </p:nvCxnSpPr>
              <p:spPr>
                <a:xfrm>
                  <a:off x="4780517" y="3885950"/>
                  <a:ext cx="817526" cy="0"/>
                </a:xfrm>
                <a:prstGeom prst="straightConnector1">
                  <a:avLst/>
                </a:prstGeom>
                <a:ln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" name="Oval 16">
                  <a:extLst>
                    <a:ext uri="{FF2B5EF4-FFF2-40B4-BE49-F238E27FC236}">
                      <a16:creationId xmlns:a16="http://schemas.microsoft.com/office/drawing/2014/main" xmlns="" id="{51538B3C-1C6A-469A-B422-2C3227355FB4}"/>
                    </a:ext>
                  </a:extLst>
                </p:cNvPr>
                <p:cNvSpPr/>
                <p:nvPr/>
              </p:nvSpPr>
              <p:spPr bwMode="auto">
                <a:xfrm>
                  <a:off x="5608675" y="3657320"/>
                  <a:ext cx="499730" cy="458848"/>
                </a:xfrm>
                <a:prstGeom prst="ellipse">
                  <a:avLst/>
                </a:prstGeom>
                <a:ln w="82550" cmpd="dbl"/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r>
                    <a:rPr lang="en-IN" dirty="0"/>
                    <a:t>E</a:t>
                  </a:r>
                  <a:endParaRPr lang="en-US" dirty="0"/>
                </a:p>
              </p:txBody>
            </p:sp>
            <p:sp>
              <p:nvSpPr>
                <p:cNvPr id="18" name="TextBox 73">
                  <a:extLst>
                    <a:ext uri="{FF2B5EF4-FFF2-40B4-BE49-F238E27FC236}">
                      <a16:creationId xmlns:a16="http://schemas.microsoft.com/office/drawing/2014/main" xmlns="" id="{5F6A68D1-EE66-4141-9618-C25EFACCE268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975953" y="3505134"/>
                  <a:ext cx="338554" cy="46166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Arial" panose="020B0604020202020204" pitchFamily="34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Arial" panose="020B0604020202020204" pitchFamily="34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Arial" panose="020B0604020202020204" pitchFamily="34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Arial" panose="020B0604020202020204" pitchFamily="34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Arial" panose="020B0604020202020204" pitchFamily="34" charset="0"/>
                    </a:defRPr>
                  </a:lvl9pPr>
                </a:lstStyle>
                <a:p>
                  <a:pPr eaLnBrk="1" hangingPunct="1"/>
                  <a:r>
                    <a:rPr lang="en-IN" altLang="en-US"/>
                    <a:t>b</a:t>
                  </a:r>
                  <a:endParaRPr lang="en-US" altLang="en-US"/>
                </a:p>
              </p:txBody>
            </p:sp>
          </p:grpSp>
          <p:sp>
            <p:nvSpPr>
              <p:cNvPr id="14" name="TextBox 73">
                <a:extLst>
                  <a:ext uri="{FF2B5EF4-FFF2-40B4-BE49-F238E27FC236}">
                    <a16:creationId xmlns:a16="http://schemas.microsoft.com/office/drawing/2014/main" xmlns="" id="{C2E95EB6-C81F-4A6A-9D3D-4069C810B5F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599803" y="3488923"/>
                <a:ext cx="353197" cy="3972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r>
                  <a:rPr lang="en-IN" altLang="en-US"/>
                  <a:t>a</a:t>
                </a:r>
                <a:endParaRPr lang="en-US" altLang="en-US"/>
              </a:p>
            </p:txBody>
          </p:sp>
        </p:grp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xmlns="" id="{879BDDAF-2E8E-43A3-86B9-A664B03AF5B7}"/>
                </a:ext>
              </a:extLst>
            </p:cNvPr>
            <p:cNvCxnSpPr>
              <a:endCxn id="37" idx="6"/>
            </p:cNvCxnSpPr>
            <p:nvPr/>
          </p:nvCxnSpPr>
          <p:spPr>
            <a:xfrm rot="10800000" flipV="1">
              <a:off x="4993519" y="2819170"/>
              <a:ext cx="3596702" cy="1193957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73">
              <a:extLst>
                <a:ext uri="{FF2B5EF4-FFF2-40B4-BE49-F238E27FC236}">
                  <a16:creationId xmlns:a16="http://schemas.microsoft.com/office/drawing/2014/main" xmlns="" id="{F876BF99-FE35-40D6-8431-8B9DC23A080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31481" y="3505018"/>
              <a:ext cx="338553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IN" altLang="en-US"/>
                <a:t>b</a:t>
              </a:r>
              <a:endParaRPr lang="en-US" altLang="en-US"/>
            </a:p>
          </p:txBody>
        </p:sp>
      </p:grpSp>
      <p:sp>
        <p:nvSpPr>
          <p:cNvPr id="47" name="Arrow: Down 46">
            <a:extLst>
              <a:ext uri="{FF2B5EF4-FFF2-40B4-BE49-F238E27FC236}">
                <a16:creationId xmlns:a16="http://schemas.microsoft.com/office/drawing/2014/main" xmlns="" id="{60B25514-8FDD-4747-914F-A5FC82ED005E}"/>
              </a:ext>
            </a:extLst>
          </p:cNvPr>
          <p:cNvSpPr/>
          <p:nvPr/>
        </p:nvSpPr>
        <p:spPr>
          <a:xfrm>
            <a:off x="9266548" y="3429000"/>
            <a:ext cx="801279" cy="973318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48" name="Group 97">
            <a:extLst>
              <a:ext uri="{FF2B5EF4-FFF2-40B4-BE49-F238E27FC236}">
                <a16:creationId xmlns:a16="http://schemas.microsoft.com/office/drawing/2014/main" xmlns="" id="{B5F81C07-7C76-45F5-A9D7-B9C563DFFEEA}"/>
              </a:ext>
            </a:extLst>
          </p:cNvPr>
          <p:cNvGrpSpPr>
            <a:grpSpLocks/>
          </p:cNvGrpSpPr>
          <p:nvPr/>
        </p:nvGrpSpPr>
        <p:grpSpPr bwMode="auto">
          <a:xfrm>
            <a:off x="3229310" y="4039917"/>
            <a:ext cx="8120425" cy="2141120"/>
            <a:chOff x="1725611" y="3133987"/>
            <a:chExt cx="7342189" cy="3343013"/>
          </a:xfrm>
        </p:grpSpPr>
        <p:sp>
          <p:nvSpPr>
            <p:cNvPr id="49" name="Oval 48">
              <a:extLst>
                <a:ext uri="{FF2B5EF4-FFF2-40B4-BE49-F238E27FC236}">
                  <a16:creationId xmlns:a16="http://schemas.microsoft.com/office/drawing/2014/main" xmlns="" id="{A409699F-FE0B-4B4C-B86D-B8FD52C22B06}"/>
                </a:ext>
              </a:extLst>
            </p:cNvPr>
            <p:cNvSpPr/>
            <p:nvPr/>
          </p:nvSpPr>
          <p:spPr bwMode="auto">
            <a:xfrm>
              <a:off x="2966714" y="4113963"/>
              <a:ext cx="664204" cy="611099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IN" dirty="0"/>
                <a:t>A</a:t>
              </a:r>
              <a:endParaRPr lang="en-US" dirty="0"/>
            </a:p>
          </p:txBody>
        </p:sp>
        <p:grpSp>
          <p:nvGrpSpPr>
            <p:cNvPr id="50" name="Group 96">
              <a:extLst>
                <a:ext uri="{FF2B5EF4-FFF2-40B4-BE49-F238E27FC236}">
                  <a16:creationId xmlns:a16="http://schemas.microsoft.com/office/drawing/2014/main" xmlns="" id="{1D594F01-A2BE-4396-AACC-913751499A4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25611" y="3133987"/>
              <a:ext cx="7342189" cy="3343013"/>
              <a:chOff x="1725611" y="3133987"/>
              <a:chExt cx="7342189" cy="3343013"/>
            </a:xfrm>
          </p:grpSpPr>
          <p:cxnSp>
            <p:nvCxnSpPr>
              <p:cNvPr id="51" name="Straight Arrow Connector 50">
                <a:extLst>
                  <a:ext uri="{FF2B5EF4-FFF2-40B4-BE49-F238E27FC236}">
                    <a16:creationId xmlns:a16="http://schemas.microsoft.com/office/drawing/2014/main" xmlns="" id="{AF1749CC-3A13-4969-9DB8-790BDD30A0D3}"/>
                  </a:ext>
                </a:extLst>
              </p:cNvPr>
              <p:cNvCxnSpPr/>
              <p:nvPr/>
            </p:nvCxnSpPr>
            <p:spPr bwMode="auto">
              <a:xfrm>
                <a:off x="1725611" y="4419512"/>
                <a:ext cx="1241103" cy="1809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TextBox 67">
                <a:extLst>
                  <a:ext uri="{FF2B5EF4-FFF2-40B4-BE49-F238E27FC236}">
                    <a16:creationId xmlns:a16="http://schemas.microsoft.com/office/drawing/2014/main" xmlns="" id="{1D6C3E77-6C96-4A9F-A327-715279B9E79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98279" y="3765549"/>
                <a:ext cx="1055420" cy="3971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r>
                  <a:rPr lang="en-IN" altLang="en-US" dirty="0"/>
                  <a:t>start</a:t>
                </a:r>
                <a:endParaRPr lang="en-US" altLang="en-US" dirty="0"/>
              </a:p>
            </p:txBody>
          </p:sp>
          <p:cxnSp>
            <p:nvCxnSpPr>
              <p:cNvPr id="53" name="Straight Arrow Connector 52">
                <a:extLst>
                  <a:ext uri="{FF2B5EF4-FFF2-40B4-BE49-F238E27FC236}">
                    <a16:creationId xmlns:a16="http://schemas.microsoft.com/office/drawing/2014/main" xmlns="" id="{C1734C6F-07A0-4549-AB6A-182786FCF069}"/>
                  </a:ext>
                </a:extLst>
              </p:cNvPr>
              <p:cNvCxnSpPr/>
              <p:nvPr/>
            </p:nvCxnSpPr>
            <p:spPr bwMode="auto">
              <a:xfrm>
                <a:off x="3581273" y="4419512"/>
                <a:ext cx="1143526" cy="1809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4" name="TextBox 73">
                <a:extLst>
                  <a:ext uri="{FF2B5EF4-FFF2-40B4-BE49-F238E27FC236}">
                    <a16:creationId xmlns:a16="http://schemas.microsoft.com/office/drawing/2014/main" xmlns="" id="{29D834C3-A25E-4539-B471-C8312862160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884255" y="3793605"/>
                <a:ext cx="474608" cy="39719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r>
                  <a:rPr lang="en-IN" altLang="en-US" dirty="0"/>
                  <a:t>a</a:t>
                </a:r>
                <a:endParaRPr lang="en-US" altLang="en-US" dirty="0"/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xmlns="" id="{14A9F308-B326-4DF0-9B28-3364E5785035}"/>
                  </a:ext>
                </a:extLst>
              </p:cNvPr>
              <p:cNvSpPr/>
              <p:nvPr/>
            </p:nvSpPr>
            <p:spPr bwMode="auto">
              <a:xfrm>
                <a:off x="4747053" y="4113963"/>
                <a:ext cx="662491" cy="611099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IN" dirty="0"/>
                  <a:t>B</a:t>
                </a:r>
                <a:endParaRPr lang="en-US" dirty="0"/>
              </a:p>
            </p:txBody>
          </p:sp>
          <p:cxnSp>
            <p:nvCxnSpPr>
              <p:cNvPr id="56" name="Curved Connector 71">
                <a:extLst>
                  <a:ext uri="{FF2B5EF4-FFF2-40B4-BE49-F238E27FC236}">
                    <a16:creationId xmlns:a16="http://schemas.microsoft.com/office/drawing/2014/main" xmlns="" id="{92851EDC-1329-40D3-BFB6-5E31272AEEF7}"/>
                  </a:ext>
                </a:extLst>
              </p:cNvPr>
              <p:cNvCxnSpPr/>
              <p:nvPr/>
            </p:nvCxnSpPr>
            <p:spPr bwMode="auto">
              <a:xfrm rot="5400000" flipH="1" flipV="1">
                <a:off x="3263674" y="3987703"/>
                <a:ext cx="1807" cy="558068"/>
              </a:xfrm>
              <a:prstGeom prst="curvedConnector3">
                <a:avLst>
                  <a:gd name="adj1" fmla="val 48105494"/>
                </a:avLst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7" name="TextBox 73">
                <a:extLst>
                  <a:ext uri="{FF2B5EF4-FFF2-40B4-BE49-F238E27FC236}">
                    <a16:creationId xmlns:a16="http://schemas.microsoft.com/office/drawing/2014/main" xmlns="" id="{792E3C52-873F-4A9B-9EB6-08D9C93B41D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743200" y="3402381"/>
                <a:ext cx="338554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r>
                  <a:rPr lang="en-IN" altLang="en-US"/>
                  <a:t>b</a:t>
                </a:r>
                <a:endParaRPr lang="en-US" altLang="en-US"/>
              </a:p>
            </p:txBody>
          </p:sp>
          <p:cxnSp>
            <p:nvCxnSpPr>
              <p:cNvPr id="58" name="Curved Connector 73">
                <a:extLst>
                  <a:ext uri="{FF2B5EF4-FFF2-40B4-BE49-F238E27FC236}">
                    <a16:creationId xmlns:a16="http://schemas.microsoft.com/office/drawing/2014/main" xmlns="" id="{6A6F003A-4E10-4A79-A8E0-3E711C2563F5}"/>
                  </a:ext>
                </a:extLst>
              </p:cNvPr>
              <p:cNvCxnSpPr/>
              <p:nvPr/>
            </p:nvCxnSpPr>
            <p:spPr bwMode="auto">
              <a:xfrm rot="5400000" flipH="1" flipV="1">
                <a:off x="5053428" y="3936225"/>
                <a:ext cx="1807" cy="559779"/>
              </a:xfrm>
              <a:prstGeom prst="curvedConnector3">
                <a:avLst>
                  <a:gd name="adj1" fmla="val 48105494"/>
                </a:avLst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TextBox 73">
                <a:extLst>
                  <a:ext uri="{FF2B5EF4-FFF2-40B4-BE49-F238E27FC236}">
                    <a16:creationId xmlns:a16="http://schemas.microsoft.com/office/drawing/2014/main" xmlns="" id="{B29B4BEC-620A-467B-9DC2-FC8C1F74E94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612201" y="3133987"/>
                <a:ext cx="208911" cy="7208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r>
                  <a:rPr lang="en-IN" altLang="en-US" dirty="0"/>
                  <a:t>a</a:t>
                </a:r>
                <a:endParaRPr lang="en-US" altLang="en-US" dirty="0"/>
              </a:p>
            </p:txBody>
          </p:sp>
          <p:cxnSp>
            <p:nvCxnSpPr>
              <p:cNvPr id="60" name="Straight Arrow Connector 59">
                <a:extLst>
                  <a:ext uri="{FF2B5EF4-FFF2-40B4-BE49-F238E27FC236}">
                    <a16:creationId xmlns:a16="http://schemas.microsoft.com/office/drawing/2014/main" xmlns="" id="{BF2481B7-CC20-4C6A-9A3B-61F4D45EE898}"/>
                  </a:ext>
                </a:extLst>
              </p:cNvPr>
              <p:cNvCxnSpPr/>
              <p:nvPr/>
            </p:nvCxnSpPr>
            <p:spPr bwMode="auto">
              <a:xfrm>
                <a:off x="5409544" y="4459287"/>
                <a:ext cx="1143526" cy="1809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1" name="TextBox 73">
                <a:extLst>
                  <a:ext uri="{FF2B5EF4-FFF2-40B4-BE49-F238E27FC236}">
                    <a16:creationId xmlns:a16="http://schemas.microsoft.com/office/drawing/2014/main" xmlns="" id="{D4333877-B088-4BE0-9846-9F5BC252F6A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766411" y="3860922"/>
                <a:ext cx="338554" cy="4616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r>
                  <a:rPr lang="en-IN" altLang="en-US" dirty="0"/>
                  <a:t>b</a:t>
                </a:r>
                <a:endParaRPr lang="en-US" altLang="en-US" dirty="0"/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xmlns="" id="{889EB1E5-D4E6-4A86-98C4-B25A96382037}"/>
                  </a:ext>
                </a:extLst>
              </p:cNvPr>
              <p:cNvSpPr/>
              <p:nvPr/>
            </p:nvSpPr>
            <p:spPr bwMode="auto">
              <a:xfrm>
                <a:off x="6575325" y="4113963"/>
                <a:ext cx="664204" cy="611099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IN" dirty="0"/>
                  <a:t>D</a:t>
                </a:r>
                <a:endParaRPr lang="en-US" dirty="0"/>
              </a:p>
            </p:txBody>
          </p:sp>
          <p:cxnSp>
            <p:nvCxnSpPr>
              <p:cNvPr id="63" name="Curved Connector 79">
                <a:extLst>
                  <a:ext uri="{FF2B5EF4-FFF2-40B4-BE49-F238E27FC236}">
                    <a16:creationId xmlns:a16="http://schemas.microsoft.com/office/drawing/2014/main" xmlns="" id="{CF1D20EF-EDF5-45A7-84E8-AA3FC6E3EF67}"/>
                  </a:ext>
                </a:extLst>
              </p:cNvPr>
              <p:cNvCxnSpPr>
                <a:stCxn id="62" idx="4"/>
                <a:endCxn id="55" idx="4"/>
              </p:cNvCxnSpPr>
              <p:nvPr/>
            </p:nvCxnSpPr>
            <p:spPr>
              <a:xfrm rot="5400000">
                <a:off x="5992386" y="3810022"/>
                <a:ext cx="1809" cy="1828272"/>
              </a:xfrm>
              <a:prstGeom prst="curvedConnector3">
                <a:avLst>
                  <a:gd name="adj1" fmla="val 32265690"/>
                </a:avLst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4" name="TextBox 73">
                <a:extLst>
                  <a:ext uri="{FF2B5EF4-FFF2-40B4-BE49-F238E27FC236}">
                    <a16:creationId xmlns:a16="http://schemas.microsoft.com/office/drawing/2014/main" xmlns="" id="{2BC53A88-BAA5-4ECC-BE23-F5B9A4FE112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851278" y="4741333"/>
                <a:ext cx="320922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r>
                  <a:rPr lang="en-IN" altLang="en-US"/>
                  <a:t>a</a:t>
                </a:r>
                <a:endParaRPr lang="en-US" altLang="en-US"/>
              </a:p>
            </p:txBody>
          </p:sp>
          <p:cxnSp>
            <p:nvCxnSpPr>
              <p:cNvPr id="65" name="Straight Arrow Connector 64">
                <a:extLst>
                  <a:ext uri="{FF2B5EF4-FFF2-40B4-BE49-F238E27FC236}">
                    <a16:creationId xmlns:a16="http://schemas.microsoft.com/office/drawing/2014/main" xmlns="" id="{FBFE7CF1-BE22-4523-8F1C-FC43DDDB45C7}"/>
                  </a:ext>
                </a:extLst>
              </p:cNvPr>
              <p:cNvCxnSpPr/>
              <p:nvPr/>
            </p:nvCxnSpPr>
            <p:spPr bwMode="auto">
              <a:xfrm>
                <a:off x="7239528" y="4453864"/>
                <a:ext cx="1141813" cy="1807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6" name="TextBox 73">
                <a:extLst>
                  <a:ext uri="{FF2B5EF4-FFF2-40B4-BE49-F238E27FC236}">
                    <a16:creationId xmlns:a16="http://schemas.microsoft.com/office/drawing/2014/main" xmlns="" id="{A934DA18-5D63-4E4E-B75F-C43E8A16878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588743" y="3844024"/>
                <a:ext cx="338554" cy="4616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r>
                  <a:rPr lang="en-IN" altLang="en-US" dirty="0"/>
                  <a:t>b</a:t>
                </a:r>
                <a:endParaRPr lang="en-US" altLang="en-US" dirty="0"/>
              </a:p>
            </p:txBody>
          </p:sp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xmlns="" id="{596FF15E-22BC-4464-A994-0640E6ED4E73}"/>
                  </a:ext>
                </a:extLst>
              </p:cNvPr>
              <p:cNvSpPr/>
              <p:nvPr/>
            </p:nvSpPr>
            <p:spPr bwMode="auto">
              <a:xfrm>
                <a:off x="8403596" y="4113963"/>
                <a:ext cx="664204" cy="611099"/>
              </a:xfrm>
              <a:prstGeom prst="ellipse">
                <a:avLst/>
              </a:prstGeom>
              <a:ln w="79375" cmpd="dbl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IN" dirty="0"/>
                  <a:t>E</a:t>
                </a:r>
                <a:endParaRPr lang="en-US" dirty="0"/>
              </a:p>
            </p:txBody>
          </p:sp>
          <p:cxnSp>
            <p:nvCxnSpPr>
              <p:cNvPr id="68" name="Curved Connector 86">
                <a:extLst>
                  <a:ext uri="{FF2B5EF4-FFF2-40B4-BE49-F238E27FC236}">
                    <a16:creationId xmlns:a16="http://schemas.microsoft.com/office/drawing/2014/main" xmlns="" id="{5665C196-BE50-4F72-AE15-57216896206F}"/>
                  </a:ext>
                </a:extLst>
              </p:cNvPr>
              <p:cNvCxnSpPr>
                <a:stCxn id="67" idx="4"/>
                <a:endCxn id="55" idx="3"/>
              </p:cNvCxnSpPr>
              <p:nvPr/>
            </p:nvCxnSpPr>
            <p:spPr>
              <a:xfrm rot="5400000" flipH="1">
                <a:off x="6744963" y="2734328"/>
                <a:ext cx="90399" cy="3891069"/>
              </a:xfrm>
              <a:prstGeom prst="curvedConnector3">
                <a:avLst>
                  <a:gd name="adj1" fmla="val -1192031"/>
                </a:avLst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9" name="TextBox 73">
                <a:extLst>
                  <a:ext uri="{FF2B5EF4-FFF2-40B4-BE49-F238E27FC236}">
                    <a16:creationId xmlns:a16="http://schemas.microsoft.com/office/drawing/2014/main" xmlns="" id="{CA8C837D-1D07-4B4E-AF3E-5741DC9C96E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767937" y="5220984"/>
                <a:ext cx="320922" cy="4616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r>
                  <a:rPr lang="en-IN" altLang="en-US" dirty="0"/>
                  <a:t>a</a:t>
                </a:r>
                <a:endParaRPr lang="en-US" altLang="en-US" dirty="0"/>
              </a:p>
            </p:txBody>
          </p:sp>
          <p:cxnSp>
            <p:nvCxnSpPr>
              <p:cNvPr id="70" name="Curved Connector 92">
                <a:extLst>
                  <a:ext uri="{FF2B5EF4-FFF2-40B4-BE49-F238E27FC236}">
                    <a16:creationId xmlns:a16="http://schemas.microsoft.com/office/drawing/2014/main" xmlns="" id="{80152CB5-10E2-4B5A-9CC5-FA90F3B02F0A}"/>
                  </a:ext>
                </a:extLst>
              </p:cNvPr>
              <p:cNvCxnSpPr/>
              <p:nvPr/>
            </p:nvCxnSpPr>
            <p:spPr>
              <a:xfrm rot="5400000">
                <a:off x="6071132" y="2007525"/>
                <a:ext cx="1807" cy="5436883"/>
              </a:xfrm>
              <a:prstGeom prst="curvedConnector3">
                <a:avLst>
                  <a:gd name="adj1" fmla="val 109703561"/>
                </a:avLst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1" name="TextBox 73">
                <a:extLst>
                  <a:ext uri="{FF2B5EF4-FFF2-40B4-BE49-F238E27FC236}">
                    <a16:creationId xmlns:a16="http://schemas.microsoft.com/office/drawing/2014/main" xmlns="" id="{8A543374-5FCA-43BF-AE54-64E37153EE3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943600" y="6015335"/>
                <a:ext cx="338554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r>
                  <a:rPr lang="en-IN" altLang="en-US"/>
                  <a:t>b</a:t>
                </a:r>
                <a:endParaRPr lang="en-US" altLang="en-US"/>
              </a:p>
            </p:txBody>
          </p:sp>
        </p:grp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18853F03-F599-42C9-843D-215EF5FAD0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529" y="5580476"/>
            <a:ext cx="829467" cy="860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259821548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0E00745A-2694-4AE9-A73D-CC734D0AE0AE}"/>
              </a:ext>
            </a:extLst>
          </p:cNvPr>
          <p:cNvSpPr/>
          <p:nvPr/>
        </p:nvSpPr>
        <p:spPr>
          <a:xfrm>
            <a:off x="514183" y="976218"/>
            <a:ext cx="11163634" cy="41946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IN" dirty="0">
                <a:solidFill>
                  <a:srgbClr val="002060"/>
                </a:solidFill>
              </a:rPr>
              <a:t>Compilers: Principles, Techniques and Tools – Alfred V. </a:t>
            </a:r>
            <a:r>
              <a:rPr lang="en-IN" dirty="0" err="1">
                <a:solidFill>
                  <a:srgbClr val="002060"/>
                </a:solidFill>
              </a:rPr>
              <a:t>Aho</a:t>
            </a:r>
            <a:r>
              <a:rPr lang="en-IN" dirty="0">
                <a:solidFill>
                  <a:srgbClr val="002060"/>
                </a:solidFill>
              </a:rPr>
              <a:t>, Ravi </a:t>
            </a:r>
            <a:r>
              <a:rPr lang="en-IN" dirty="0" err="1">
                <a:solidFill>
                  <a:srgbClr val="002060"/>
                </a:solidFill>
              </a:rPr>
              <a:t>Sethi</a:t>
            </a:r>
            <a:r>
              <a:rPr lang="en-IN" dirty="0">
                <a:solidFill>
                  <a:srgbClr val="002060"/>
                </a:solidFill>
              </a:rPr>
              <a:t>, Jeffrey D. Ullman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IN" dirty="0">
                <a:solidFill>
                  <a:srgbClr val="002060"/>
                </a:solidFill>
              </a:rPr>
              <a:t>Systems Programming – Second  Edition  </a:t>
            </a:r>
            <a:r>
              <a:rPr lang="en-IN" dirty="0" err="1">
                <a:solidFill>
                  <a:srgbClr val="002060"/>
                </a:solidFill>
              </a:rPr>
              <a:t>D.M.Dhamdhere</a:t>
            </a:r>
            <a:endParaRPr lang="en-IN" dirty="0">
              <a:solidFill>
                <a:srgbClr val="002060"/>
              </a:solidFill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IN" dirty="0">
                <a:solidFill>
                  <a:srgbClr val="00206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https://en.wikipedia.org/wiki/Machine_code</a:t>
            </a:r>
            <a:endParaRPr lang="en-IN" dirty="0">
              <a:solidFill>
                <a:srgbClr val="002060"/>
              </a:solidFill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IN" dirty="0">
                <a:solidFill>
                  <a:srgbClr val="00206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https://en.wikipedia.org/wiki/Interpreter_(computing)</a:t>
            </a:r>
            <a:endParaRPr lang="en-IN" dirty="0">
              <a:solidFill>
                <a:srgbClr val="002060"/>
              </a:solidFill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IN" dirty="0">
                <a:solidFill>
                  <a:srgbClr val="00206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https://en.wikipedia.org/wiki/Assembly_languag</a:t>
            </a:r>
            <a:endParaRPr lang="en-IN" dirty="0">
              <a:solidFill>
                <a:srgbClr val="002060"/>
              </a:solidFill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IN" dirty="0">
                <a:solidFill>
                  <a:srgbClr val="00206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https://en.wikipedia.org/wiki/Low-level_programming_language</a:t>
            </a:r>
            <a:endParaRPr lang="en-IN" dirty="0">
              <a:solidFill>
                <a:srgbClr val="002060"/>
              </a:solidFill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IN" dirty="0">
                <a:solidFill>
                  <a:srgbClr val="002060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https://en.wikipedia.org/wiki/High-level_programming_language</a:t>
            </a:r>
            <a:endParaRPr lang="en-IN" dirty="0">
              <a:solidFill>
                <a:srgbClr val="002060"/>
              </a:solidFill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IN" dirty="0">
                <a:solidFill>
                  <a:srgbClr val="002060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https://fresh2refresh.com/c-programming/c-interview-questions-answers/what-is-the-difference</a:t>
            </a:r>
          </a:p>
          <a:p>
            <a:pPr>
              <a:lnSpc>
                <a:spcPct val="150000"/>
              </a:lnSpc>
            </a:pPr>
            <a:r>
              <a:rPr lang="en-IN" dirty="0">
                <a:solidFill>
                  <a:srgbClr val="002060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-between-assembler-compiler-and-interpreter/#:~:text=Assembler%20is%20a%20program%20that</a:t>
            </a:r>
          </a:p>
          <a:p>
            <a:pPr>
              <a:lnSpc>
                <a:spcPct val="150000"/>
              </a:lnSpc>
            </a:pPr>
            <a:r>
              <a:rPr lang="en-IN" dirty="0">
                <a:solidFill>
                  <a:srgbClr val="002060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,is%20executed%20line%20by%20line.</a:t>
            </a:r>
            <a:endParaRPr lang="en-IN" dirty="0">
              <a:solidFill>
                <a:srgbClr val="00206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3A11C189-66EA-441A-B3AA-438F7B893CC9}"/>
              </a:ext>
            </a:extLst>
          </p:cNvPr>
          <p:cNvSpPr txBox="1"/>
          <p:nvPr/>
        </p:nvSpPr>
        <p:spPr>
          <a:xfrm>
            <a:off x="5355282" y="606886"/>
            <a:ext cx="1433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u="sng" dirty="0"/>
              <a:t>References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0AE1D65A-6810-4FF7-9958-75C50C6A281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4529" y="5341088"/>
            <a:ext cx="1060305" cy="1099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9161913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ore i7 dictionary definition | Core i7 defined">
            <a:extLst>
              <a:ext uri="{FF2B5EF4-FFF2-40B4-BE49-F238E27FC236}">
                <a16:creationId xmlns:a16="http://schemas.microsoft.com/office/drawing/2014/main" xmlns="" id="{E2F44594-90DA-4F6D-953E-31D8A60DAB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70518" y="464339"/>
            <a:ext cx="6220242" cy="3415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3d Illustration Of Modern Computer Chip Processor Over White Stock Photo,  Picture And Royalty Free Image. Image 59208798.">
            <a:extLst>
              <a:ext uri="{FF2B5EF4-FFF2-40B4-BE49-F238E27FC236}">
                <a16:creationId xmlns:a16="http://schemas.microsoft.com/office/drawing/2014/main" xmlns="" id="{1AAD236A-625B-4E4D-B47E-22D0889AE2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782540" y="464339"/>
            <a:ext cx="4938942" cy="3415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c, mainboard, motherboard, computer, hardware, chip, cpu, processor,  board, microchip, system | Pikist">
            <a:extLst>
              <a:ext uri="{FF2B5EF4-FFF2-40B4-BE49-F238E27FC236}">
                <a16:creationId xmlns:a16="http://schemas.microsoft.com/office/drawing/2014/main" xmlns="" id="{5660043E-0A13-4852-A6F7-0652BD2FD9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70518" y="3879542"/>
            <a:ext cx="11250964" cy="2514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3D495E3D-8FC6-4716-8971-9F0B2E917D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4529" y="5341088"/>
            <a:ext cx="1060305" cy="1099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9916229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ASCII Code and Binary - YouTube">
            <a:extLst>
              <a:ext uri="{FF2B5EF4-FFF2-40B4-BE49-F238E27FC236}">
                <a16:creationId xmlns:a16="http://schemas.microsoft.com/office/drawing/2014/main" xmlns="" id="{C160583A-2E3C-4BA1-ACCE-D0E026FA23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43883" y="446656"/>
            <a:ext cx="11310152" cy="5980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073CB939-DB81-4711-BAB2-CA105A90A6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529" y="5341088"/>
            <a:ext cx="1060305" cy="1099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2689468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9A19C291-084D-4735-8042-2C23095899EB}"/>
              </a:ext>
            </a:extLst>
          </p:cNvPr>
          <p:cNvSpPr txBox="1"/>
          <p:nvPr/>
        </p:nvSpPr>
        <p:spPr>
          <a:xfrm>
            <a:off x="4769355" y="526987"/>
            <a:ext cx="2462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u="sng" dirty="0"/>
              <a:t>Assembly Language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CED71ECE-739F-45F0-A06F-82ED25B1D36B}"/>
              </a:ext>
            </a:extLst>
          </p:cNvPr>
          <p:cNvSpPr txBox="1"/>
          <p:nvPr/>
        </p:nvSpPr>
        <p:spPr>
          <a:xfrm>
            <a:off x="1364201" y="896319"/>
            <a:ext cx="9617476" cy="25326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/>
              <a:t>Improve program structure and make machine language readable for human.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/>
              <a:t>Consists of set of symbols and letters.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/>
              <a:t>Translator is required to translate the assembly language to machine language for the machine to understand it.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/>
              <a:t>Compared to machine code, its easier for humans to read and understand.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/>
              <a:t>Compared to programming language, its difficult for humans to write code in it. </a:t>
            </a:r>
          </a:p>
        </p:txBody>
      </p:sp>
      <p:pic>
        <p:nvPicPr>
          <p:cNvPr id="2050" name="Picture 2" descr="7.4. Assembly Languages — Chemeketa CS160 Reader">
            <a:extLst>
              <a:ext uri="{FF2B5EF4-FFF2-40B4-BE49-F238E27FC236}">
                <a16:creationId xmlns:a16="http://schemas.microsoft.com/office/drawing/2014/main" xmlns="" id="{07F2ACAB-2592-4CDA-B6AA-9426E734BA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130424" y="3505696"/>
            <a:ext cx="9931152" cy="2876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FE353C2A-8849-4CBF-AD63-E45A4EEE69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529" y="5341088"/>
            <a:ext cx="1060305" cy="1099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5052407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25FD6CAA-A3C2-4FCB-8B1B-19357314CF8F}"/>
              </a:ext>
            </a:extLst>
          </p:cNvPr>
          <p:cNvSpPr txBox="1"/>
          <p:nvPr/>
        </p:nvSpPr>
        <p:spPr>
          <a:xfrm>
            <a:off x="4769355" y="526987"/>
            <a:ext cx="2531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u="sng" dirty="0"/>
              <a:t>High Level Language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E3711DA0-5CDE-44A3-80A9-2A3E2DD5C03C}"/>
              </a:ext>
            </a:extLst>
          </p:cNvPr>
          <p:cNvSpPr txBox="1"/>
          <p:nvPr/>
        </p:nvSpPr>
        <p:spPr>
          <a:xfrm>
            <a:off x="1390834" y="976218"/>
            <a:ext cx="9617476" cy="17016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/>
              <a:t>Programming language that uses English words and mathematical symbols like +,-,*,/ and many others in instructions.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/>
              <a:t>Programming language = high level language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/>
              <a:t>Closer to the logic of human language.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xmlns="" id="{CE3587C1-E2C1-4FE9-AA0E-C49177B384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393688250"/>
              </p:ext>
            </p:extLst>
          </p:nvPr>
        </p:nvGraphicFramePr>
        <p:xfrm>
          <a:off x="556333" y="2859844"/>
          <a:ext cx="3642806" cy="3471169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821403">
                  <a:extLst>
                    <a:ext uri="{9D8B030D-6E8A-4147-A177-3AD203B41FA5}">
                      <a16:colId xmlns:a16="http://schemas.microsoft.com/office/drawing/2014/main" xmlns="" val="2651708170"/>
                    </a:ext>
                  </a:extLst>
                </a:gridCol>
                <a:gridCol w="1821403">
                  <a:extLst>
                    <a:ext uri="{9D8B030D-6E8A-4147-A177-3AD203B41FA5}">
                      <a16:colId xmlns:a16="http://schemas.microsoft.com/office/drawing/2014/main" xmlns="" val="1925271996"/>
                    </a:ext>
                  </a:extLst>
                </a:gridCol>
              </a:tblGrid>
              <a:tr h="137254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 learn normal language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 learn programming language</a:t>
                      </a:r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543470970"/>
                  </a:ext>
                </a:extLst>
              </a:tr>
              <a:tr h="2098626">
                <a:tc>
                  <a:txBody>
                    <a:bodyPr/>
                    <a:lstStyle/>
                    <a:p>
                      <a:pPr marL="285750" indent="-285750" algn="ctr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Vocabulary</a:t>
                      </a:r>
                    </a:p>
                    <a:p>
                      <a:pPr marL="285750" indent="-285750" algn="ctr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Grammar 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ctr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Commands</a:t>
                      </a:r>
                    </a:p>
                    <a:p>
                      <a:pPr marL="285750" indent="-285750" algn="ctr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Syntax</a:t>
                      </a:r>
                    </a:p>
                    <a:p>
                      <a:pPr marL="285750" indent="-285750" algn="ctr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Logic </a:t>
                      </a:r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709582344"/>
                  </a:ext>
                </a:extLst>
              </a:tr>
            </a:tbl>
          </a:graphicData>
        </a:graphic>
      </p:graphicFrame>
      <p:pic>
        <p:nvPicPr>
          <p:cNvPr id="3074" name="Picture 2" descr="What is High Level and Low Level Programming Language? - TechDotMatrix">
            <a:extLst>
              <a:ext uri="{FF2B5EF4-FFF2-40B4-BE49-F238E27FC236}">
                <a16:creationId xmlns:a16="http://schemas.microsoft.com/office/drawing/2014/main" xmlns="" id="{A18805B1-3632-4922-A571-EAF25D3A48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6523" r="3689" b="7729"/>
          <a:stretch/>
        </p:blipFill>
        <p:spPr bwMode="auto">
          <a:xfrm>
            <a:off x="4406284" y="2859844"/>
            <a:ext cx="7338872" cy="3471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9278AA77-F3BE-4F38-A65C-43750DC762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529" y="5341088"/>
            <a:ext cx="1060305" cy="1099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6155488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035C8884-9AD5-45D0-8545-9601730DE487}"/>
              </a:ext>
            </a:extLst>
          </p:cNvPr>
          <p:cNvSpPr txBox="1"/>
          <p:nvPr/>
        </p:nvSpPr>
        <p:spPr>
          <a:xfrm>
            <a:off x="763480" y="472087"/>
            <a:ext cx="4025461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Example for high level language:</a:t>
            </a:r>
          </a:p>
          <a:p>
            <a:endParaRPr lang="en-US" b="1" u="sng" dirty="0"/>
          </a:p>
          <a:p>
            <a:r>
              <a:rPr lang="en-US" dirty="0"/>
              <a:t>X=100</a:t>
            </a:r>
          </a:p>
          <a:p>
            <a:r>
              <a:rPr lang="en-US" dirty="0"/>
              <a:t>If balance x:</a:t>
            </a:r>
          </a:p>
          <a:p>
            <a:r>
              <a:rPr lang="en-US" dirty="0"/>
              <a:t>	print ‘insufficient balance’</a:t>
            </a:r>
          </a:p>
          <a:p>
            <a:r>
              <a:rPr lang="en-US" dirty="0"/>
              <a:t>Else:</a:t>
            </a:r>
          </a:p>
          <a:p>
            <a:r>
              <a:rPr lang="en-US" dirty="0"/>
              <a:t>	print ‘take your name’</a:t>
            </a:r>
          </a:p>
        </p:txBody>
      </p:sp>
      <p:pic>
        <p:nvPicPr>
          <p:cNvPr id="4098" name="Picture 2" descr="Design of programming languages">
            <a:extLst>
              <a:ext uri="{FF2B5EF4-FFF2-40B4-BE49-F238E27FC236}">
                <a16:creationId xmlns:a16="http://schemas.microsoft.com/office/drawing/2014/main" xmlns="" id="{C3E54CB5-1BFC-46AD-9F3A-CF3A9DCF7A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7042" b="54978"/>
          <a:stretch/>
        </p:blipFill>
        <p:spPr bwMode="auto">
          <a:xfrm>
            <a:off x="5180213" y="479394"/>
            <a:ext cx="6572250" cy="1642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igh Level Language - Programming Languages | Human language, Language,  Internet technology">
            <a:extLst>
              <a:ext uri="{FF2B5EF4-FFF2-40B4-BE49-F238E27FC236}">
                <a16:creationId xmlns:a16="http://schemas.microsoft.com/office/drawing/2014/main" xmlns="" id="{4310124D-3B39-4BA9-9359-594280D996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0404" r="11202"/>
          <a:stretch/>
        </p:blipFill>
        <p:spPr bwMode="auto">
          <a:xfrm>
            <a:off x="639192" y="2503412"/>
            <a:ext cx="4149749" cy="3882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C7222D19-C088-48E0-9471-5FA58D8B1B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0213" y="2229618"/>
            <a:ext cx="6572249" cy="1642370"/>
          </a:xfrm>
          <a:prstGeom prst="rect">
            <a:avLst/>
          </a:prstGeom>
        </p:spPr>
      </p:pic>
      <p:pic>
        <p:nvPicPr>
          <p:cNvPr id="4102" name="Picture 6" descr="3.2.9 Classification of Programming Languages">
            <a:extLst>
              <a:ext uri="{FF2B5EF4-FFF2-40B4-BE49-F238E27FC236}">
                <a16:creationId xmlns:a16="http://schemas.microsoft.com/office/drawing/2014/main" xmlns="" id="{CB1949E2-7277-4592-9B67-24ABC9BEC5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180213" y="3962494"/>
            <a:ext cx="6572249" cy="2423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81541F8D-CB0F-4A4A-9CE5-2915587982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4529" y="5341088"/>
            <a:ext cx="1060305" cy="1099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0257469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xmlns="" id="{566A5C54-C974-4BDB-A6F7-F4C3B19AE4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4212473347"/>
              </p:ext>
            </p:extLst>
          </p:nvPr>
        </p:nvGraphicFramePr>
        <p:xfrm>
          <a:off x="1491449" y="1394368"/>
          <a:ext cx="10147174" cy="472613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025217">
                  <a:extLst>
                    <a:ext uri="{9D8B030D-6E8A-4147-A177-3AD203B41FA5}">
                      <a16:colId xmlns:a16="http://schemas.microsoft.com/office/drawing/2014/main" xmlns="" val="1433943700"/>
                    </a:ext>
                  </a:extLst>
                </a:gridCol>
                <a:gridCol w="2546783">
                  <a:extLst>
                    <a:ext uri="{9D8B030D-6E8A-4147-A177-3AD203B41FA5}">
                      <a16:colId xmlns:a16="http://schemas.microsoft.com/office/drawing/2014/main" xmlns="" val="1188014340"/>
                    </a:ext>
                  </a:extLst>
                </a:gridCol>
                <a:gridCol w="2601157">
                  <a:extLst>
                    <a:ext uri="{9D8B030D-6E8A-4147-A177-3AD203B41FA5}">
                      <a16:colId xmlns:a16="http://schemas.microsoft.com/office/drawing/2014/main" xmlns="" val="2772221439"/>
                    </a:ext>
                  </a:extLst>
                </a:gridCol>
                <a:gridCol w="2974017">
                  <a:extLst>
                    <a:ext uri="{9D8B030D-6E8A-4147-A177-3AD203B41FA5}">
                      <a16:colId xmlns:a16="http://schemas.microsoft.com/office/drawing/2014/main" xmlns="" val="1803580179"/>
                    </a:ext>
                  </a:extLst>
                </a:gridCol>
              </a:tblGrid>
              <a:tr h="493363"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Machine Language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Assembly Language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Programming Language</a:t>
                      </a:r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75662594"/>
                  </a:ext>
                </a:extLst>
              </a:tr>
              <a:tr h="493363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Level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low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low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high</a:t>
                      </a:r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575275197"/>
                  </a:ext>
                </a:extLst>
              </a:tr>
              <a:tr h="851557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Ease of Comprehension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machine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human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human</a:t>
                      </a:r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251808890"/>
                  </a:ext>
                </a:extLst>
              </a:tr>
              <a:tr h="493363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Syntax Nature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0’s</a:t>
                      </a:r>
                    </a:p>
                    <a:p>
                      <a:pPr algn="ctr"/>
                      <a:r>
                        <a:rPr lang="en-US" dirty="0"/>
                        <a:t>1’s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ADD</a:t>
                      </a:r>
                    </a:p>
                    <a:p>
                      <a:pPr algn="ctr"/>
                      <a:r>
                        <a:rPr lang="en-US" dirty="0"/>
                        <a:t>SUB</a:t>
                      </a:r>
                    </a:p>
                    <a:p>
                      <a:pPr algn="ctr"/>
                      <a:r>
                        <a:rPr lang="en-US" dirty="0"/>
                        <a:t>MOV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Printf</a:t>
                      </a:r>
                      <a:r>
                        <a:rPr lang="en-US" dirty="0"/>
                        <a:t>, </a:t>
                      </a:r>
                      <a:r>
                        <a:rPr lang="en-US" dirty="0" err="1"/>
                        <a:t>scanf</a:t>
                      </a:r>
                      <a:endParaRPr lang="en-US" dirty="0"/>
                    </a:p>
                    <a:p>
                      <a:pPr algn="ctr"/>
                      <a:r>
                        <a:rPr lang="en-US" dirty="0"/>
                        <a:t>While do</a:t>
                      </a:r>
                    </a:p>
                    <a:p>
                      <a:pPr algn="ctr"/>
                      <a:r>
                        <a:rPr lang="en-US" dirty="0"/>
                        <a:t>If else</a:t>
                      </a:r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835972956"/>
                  </a:ext>
                </a:extLst>
              </a:tr>
              <a:tr h="493363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Dependency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Platform dependent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Platform dependent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Platform independent</a:t>
                      </a:r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581466005"/>
                  </a:ext>
                </a:extLst>
              </a:tr>
              <a:tr h="493363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Modification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>
                        <a:buFont typeface="Wingdings" panose="05000000000000000000" pitchFamily="2" charset="2"/>
                        <a:buNone/>
                      </a:pPr>
                      <a:r>
                        <a:rPr lang="en-IN" dirty="0">
                          <a:sym typeface="Wingdings" panose="05000000000000000000" pitchFamily="2" charset="2"/>
                        </a:rPr>
                        <a:t>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ym typeface="Wingdings" panose="05000000000000000000" pitchFamily="2" charset="2"/>
                        </a:rPr>
                        <a:t>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ym typeface="Wingdings" panose="05000000000000000000" pitchFamily="2" charset="2"/>
                        </a:rPr>
                        <a:t></a:t>
                      </a:r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513544399"/>
                  </a:ext>
                </a:extLst>
              </a:tr>
              <a:tr h="493363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Compiler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ym typeface="Wingdings" panose="05000000000000000000" pitchFamily="2" charset="2"/>
                        </a:rPr>
                        <a:t>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>
                          <a:sym typeface="Wingdings" panose="05000000000000000000" pitchFamily="2" charset="2"/>
                        </a:rPr>
                        <a:t>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>
                          <a:sym typeface="Wingdings" panose="05000000000000000000" pitchFamily="2" charset="2"/>
                        </a:rPr>
                        <a:t></a:t>
                      </a:r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701647516"/>
                  </a:ext>
                </a:extLst>
              </a:tr>
              <a:tr h="493363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Abstraction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Low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High</a:t>
                      </a:r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880273362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9DA2FF18-0B8D-4CCC-A7C3-4810256A8383}"/>
              </a:ext>
            </a:extLst>
          </p:cNvPr>
          <p:cNvSpPr txBox="1"/>
          <p:nvPr/>
        </p:nvSpPr>
        <p:spPr>
          <a:xfrm>
            <a:off x="4678532" y="674703"/>
            <a:ext cx="3348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Comparison – ML, AL and PL</a:t>
            </a:r>
            <a:endParaRPr lang="en-IN" b="1" u="sn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068DB531-2AB5-424A-896E-5728228EB2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529" y="5341088"/>
            <a:ext cx="1060305" cy="1099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4361223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D7B450B2-A673-4E8F-9582-9B931D5A399C}"/>
              </a:ext>
            </a:extLst>
          </p:cNvPr>
          <p:cNvSpPr/>
          <p:nvPr/>
        </p:nvSpPr>
        <p:spPr>
          <a:xfrm>
            <a:off x="745725" y="994299"/>
            <a:ext cx="2539013" cy="88776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Language </a:t>
            </a:r>
          </a:p>
          <a:p>
            <a:pPr algn="ctr"/>
            <a:r>
              <a:rPr lang="en-US" dirty="0"/>
              <a:t>Processor</a:t>
            </a:r>
            <a:endParaRPr lang="en-IN" dirty="0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xmlns="" id="{87B75E86-9CBE-41B7-9A3F-1A57E5A368F1}"/>
              </a:ext>
            </a:extLst>
          </p:cNvPr>
          <p:cNvCxnSpPr>
            <a:cxnSpLocks/>
          </p:cNvCxnSpPr>
          <p:nvPr/>
        </p:nvCxnSpPr>
        <p:spPr>
          <a:xfrm flipV="1">
            <a:off x="3391269" y="859370"/>
            <a:ext cx="1870229" cy="4900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xmlns="" id="{814EB1E8-E8B7-4606-9C07-867F1D1ECC85}"/>
              </a:ext>
            </a:extLst>
          </p:cNvPr>
          <p:cNvCxnSpPr/>
          <p:nvPr/>
        </p:nvCxnSpPr>
        <p:spPr>
          <a:xfrm>
            <a:off x="3391269" y="1421337"/>
            <a:ext cx="1870229" cy="5264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E047A059-A330-4FE6-8C21-67276F53CC6C}"/>
              </a:ext>
            </a:extLst>
          </p:cNvPr>
          <p:cNvSpPr/>
          <p:nvPr/>
        </p:nvSpPr>
        <p:spPr>
          <a:xfrm>
            <a:off x="5430173" y="1702772"/>
            <a:ext cx="2639629" cy="49003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Translator</a:t>
            </a:r>
            <a:endParaRPr lang="en-IN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xmlns="" id="{0519EF55-62C5-4462-B12E-994247EBA7BD}"/>
              </a:ext>
            </a:extLst>
          </p:cNvPr>
          <p:cNvCxnSpPr>
            <a:cxnSpLocks/>
          </p:cNvCxnSpPr>
          <p:nvPr/>
        </p:nvCxnSpPr>
        <p:spPr>
          <a:xfrm flipV="1">
            <a:off x="8236996" y="1421337"/>
            <a:ext cx="1870229" cy="4900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xmlns="" id="{04CDB1DB-4C89-49BB-8565-E68132AB14CD}"/>
              </a:ext>
            </a:extLst>
          </p:cNvPr>
          <p:cNvCxnSpPr/>
          <p:nvPr/>
        </p:nvCxnSpPr>
        <p:spPr>
          <a:xfrm>
            <a:off x="8236996" y="1983304"/>
            <a:ext cx="1870229" cy="5264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F0474F68-59B0-4432-9122-949998ADF5CA}"/>
              </a:ext>
            </a:extLst>
          </p:cNvPr>
          <p:cNvSpPr txBox="1"/>
          <p:nvPr/>
        </p:nvSpPr>
        <p:spPr>
          <a:xfrm>
            <a:off x="5483770" y="674704"/>
            <a:ext cx="1351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Interpreter</a:t>
            </a:r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9063CED4-D38B-4D7B-A4F1-738CD02A3B69}"/>
              </a:ext>
            </a:extLst>
          </p:cNvPr>
          <p:cNvSpPr txBox="1"/>
          <p:nvPr/>
        </p:nvSpPr>
        <p:spPr>
          <a:xfrm>
            <a:off x="10107225" y="2325093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Assembler</a:t>
            </a:r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FB01F326-30FC-4B6C-B1F6-60E6FF17087E}"/>
              </a:ext>
            </a:extLst>
          </p:cNvPr>
          <p:cNvSpPr txBox="1"/>
          <p:nvPr/>
        </p:nvSpPr>
        <p:spPr>
          <a:xfrm>
            <a:off x="10107225" y="1236671"/>
            <a:ext cx="1208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Compiler</a:t>
            </a:r>
            <a:endParaRPr lang="en-IN" dirty="0"/>
          </a:p>
        </p:txBody>
      </p:sp>
      <p:graphicFrame>
        <p:nvGraphicFramePr>
          <p:cNvPr id="11" name="Table 11">
            <a:extLst>
              <a:ext uri="{FF2B5EF4-FFF2-40B4-BE49-F238E27FC236}">
                <a16:creationId xmlns:a16="http://schemas.microsoft.com/office/drawing/2014/main" xmlns="" id="{485655A8-654B-4310-9BF7-60DACB0EF1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587831522"/>
              </p:ext>
            </p:extLst>
          </p:nvPr>
        </p:nvGraphicFramePr>
        <p:xfrm>
          <a:off x="577050" y="2925292"/>
          <a:ext cx="11088207" cy="155956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3696069">
                  <a:extLst>
                    <a:ext uri="{9D8B030D-6E8A-4147-A177-3AD203B41FA5}">
                      <a16:colId xmlns:a16="http://schemas.microsoft.com/office/drawing/2014/main" xmlns="" val="2928292810"/>
                    </a:ext>
                  </a:extLst>
                </a:gridCol>
                <a:gridCol w="3696069">
                  <a:extLst>
                    <a:ext uri="{9D8B030D-6E8A-4147-A177-3AD203B41FA5}">
                      <a16:colId xmlns:a16="http://schemas.microsoft.com/office/drawing/2014/main" xmlns="" val="738747866"/>
                    </a:ext>
                  </a:extLst>
                </a:gridCol>
                <a:gridCol w="3696069">
                  <a:extLst>
                    <a:ext uri="{9D8B030D-6E8A-4147-A177-3AD203B41FA5}">
                      <a16:colId xmlns:a16="http://schemas.microsoft.com/office/drawing/2014/main" xmlns="" val="24929962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Assembler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Compiler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Interpreter</a:t>
                      </a:r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8451189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Program that converts assembly level language (low level language) into machine level language.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Program that compiles entire source code into machine code. 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Program that converts source code into intermediate code and then this intermediate code is executed line by line.</a:t>
                      </a:r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26411127"/>
                  </a:ext>
                </a:extLst>
              </a:tr>
            </a:tbl>
          </a:graphicData>
        </a:graphic>
      </p:graphicFrame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EE71B607-8842-489C-AD51-5BA810BC12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9802" y="4758257"/>
            <a:ext cx="3595455" cy="135681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F3DC8726-4447-4E8A-8045-724993F7D0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9463" y="4758257"/>
            <a:ext cx="3595455" cy="135681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75372FD8-63F0-4CCA-AB32-DA08A69460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050" y="4758257"/>
            <a:ext cx="3607529" cy="135681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593F6679-7668-4081-8A60-8F1C35C3C0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4529" y="5341088"/>
            <a:ext cx="1060305" cy="1099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0625805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A9715859-2634-43D0-BCEE-884C8F53159A}"/>
              </a:ext>
            </a:extLst>
          </p:cNvPr>
          <p:cNvSpPr txBox="1"/>
          <p:nvPr/>
        </p:nvSpPr>
        <p:spPr>
          <a:xfrm>
            <a:off x="5355282" y="606886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u="sng" dirty="0"/>
              <a:t>Summary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35C255CC-7310-4AA0-BDDD-1B8A96FDEC82}"/>
              </a:ext>
            </a:extLst>
          </p:cNvPr>
          <p:cNvSpPr txBox="1"/>
          <p:nvPr/>
        </p:nvSpPr>
        <p:spPr>
          <a:xfrm>
            <a:off x="1426345" y="1304691"/>
            <a:ext cx="9617476" cy="3363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/>
              <a:t>Interface / Communication between user and machine.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/>
              <a:t>System Software and its types.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/>
              <a:t>Language processors and semantic gap.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/>
              <a:t>Two levels of languages.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/>
              <a:t>How machine understands and works with 0’s and 1’s.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/>
              <a:t>Machine language, assembly language and programming language.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/>
              <a:t>Compiler, assembler and interpreter.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A722E950-4AAF-4EC3-890A-D7B0BAFFAF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529" y="5341088"/>
            <a:ext cx="1060305" cy="1099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9193334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8D1266C0-17C9-478A-B800-7E2DDB691410}"/>
              </a:ext>
            </a:extLst>
          </p:cNvPr>
          <p:cNvSpPr txBox="1"/>
          <p:nvPr/>
        </p:nvSpPr>
        <p:spPr>
          <a:xfrm>
            <a:off x="2160939" y="477148"/>
            <a:ext cx="7635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400" b="1" dirty="0"/>
              <a:t>Communication medium / Interface - Importance</a:t>
            </a:r>
          </a:p>
        </p:txBody>
      </p:sp>
      <p:pic>
        <p:nvPicPr>
          <p:cNvPr id="1026" name="Picture 2" descr="Mom clipart 5 » Clipart Station">
            <a:extLst>
              <a:ext uri="{FF2B5EF4-FFF2-40B4-BE49-F238E27FC236}">
                <a16:creationId xmlns:a16="http://schemas.microsoft.com/office/drawing/2014/main" xmlns="" id="{E66287DA-701A-4A51-976A-B87F12D5CD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7522" t="7757" r="23508" b="2976"/>
          <a:stretch/>
        </p:blipFill>
        <p:spPr bwMode="auto">
          <a:xfrm>
            <a:off x="1402671" y="4527612"/>
            <a:ext cx="1540929" cy="1802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ungry Stock Illustrations, Cliparts And Royalty Free Hungry Vectors">
            <a:extLst>
              <a:ext uri="{FF2B5EF4-FFF2-40B4-BE49-F238E27FC236}">
                <a16:creationId xmlns:a16="http://schemas.microsoft.com/office/drawing/2014/main" xmlns="" id="{45AE4FB4-44D3-4F2C-BF58-704B561446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9680" t="6246" r="5400" b="7385"/>
          <a:stretch/>
        </p:blipFill>
        <p:spPr bwMode="auto">
          <a:xfrm>
            <a:off x="1402671" y="1162975"/>
            <a:ext cx="1540929" cy="1571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xmlns="" id="{01A9250C-E798-4D6E-879B-59BB2B30F285}"/>
              </a:ext>
            </a:extLst>
          </p:cNvPr>
          <p:cNvCxnSpPr/>
          <p:nvPr/>
        </p:nvCxnSpPr>
        <p:spPr>
          <a:xfrm>
            <a:off x="1677880" y="2734322"/>
            <a:ext cx="0" cy="17932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E46B9F20-6BEE-4EA8-9180-F2E36155CA7E}"/>
              </a:ext>
            </a:extLst>
          </p:cNvPr>
          <p:cNvSpPr txBox="1"/>
          <p:nvPr/>
        </p:nvSpPr>
        <p:spPr>
          <a:xfrm>
            <a:off x="768778" y="3215468"/>
            <a:ext cx="100219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600" dirty="0"/>
              <a:t>Ma, </a:t>
            </a:r>
          </a:p>
          <a:p>
            <a:pPr algn="ctr"/>
            <a:r>
              <a:rPr lang="en-IN" sz="1600" dirty="0"/>
              <a:t>I’m </a:t>
            </a:r>
          </a:p>
          <a:p>
            <a:pPr algn="ctr"/>
            <a:r>
              <a:rPr lang="en-IN" sz="1600" dirty="0"/>
              <a:t>Hungry.!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xmlns="" id="{2F248CAD-C14D-49A9-A733-1113E44FF1F2}"/>
              </a:ext>
            </a:extLst>
          </p:cNvPr>
          <p:cNvCxnSpPr/>
          <p:nvPr/>
        </p:nvCxnSpPr>
        <p:spPr>
          <a:xfrm flipV="1">
            <a:off x="2574524" y="2734322"/>
            <a:ext cx="0" cy="17932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C9FB9B27-9BEB-41B9-8644-5F038D534547}"/>
              </a:ext>
            </a:extLst>
          </p:cNvPr>
          <p:cNvSpPr txBox="1"/>
          <p:nvPr/>
        </p:nvSpPr>
        <p:spPr>
          <a:xfrm>
            <a:off x="2574524" y="3248292"/>
            <a:ext cx="90281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600" dirty="0"/>
              <a:t>Food’s </a:t>
            </a:r>
          </a:p>
          <a:p>
            <a:pPr algn="ctr"/>
            <a:r>
              <a:rPr lang="en-IN" sz="1600" dirty="0"/>
              <a:t>Ready </a:t>
            </a:r>
          </a:p>
          <a:p>
            <a:pPr algn="ctr"/>
            <a:r>
              <a:rPr lang="en-IN" sz="1600" dirty="0"/>
              <a:t>Dear.!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B27338F3-714D-4A6A-97F7-6FFE2E15ED3A}"/>
              </a:ext>
            </a:extLst>
          </p:cNvPr>
          <p:cNvSpPr txBox="1"/>
          <p:nvPr/>
        </p:nvSpPr>
        <p:spPr>
          <a:xfrm>
            <a:off x="2010898" y="2815927"/>
            <a:ext cx="300082" cy="16158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100" b="1" dirty="0"/>
              <a:t>I</a:t>
            </a:r>
          </a:p>
          <a:p>
            <a:pPr algn="ctr"/>
            <a:r>
              <a:rPr lang="en-IN" sz="1100" b="1" dirty="0"/>
              <a:t>N</a:t>
            </a:r>
          </a:p>
          <a:p>
            <a:pPr algn="ctr"/>
            <a:r>
              <a:rPr lang="en-IN" sz="1100" b="1" dirty="0"/>
              <a:t>T</a:t>
            </a:r>
          </a:p>
          <a:p>
            <a:pPr algn="ctr"/>
            <a:r>
              <a:rPr lang="en-IN" sz="1100" b="1" dirty="0"/>
              <a:t>E</a:t>
            </a:r>
          </a:p>
          <a:p>
            <a:pPr algn="ctr"/>
            <a:r>
              <a:rPr lang="en-IN" sz="1100" b="1" dirty="0"/>
              <a:t>R</a:t>
            </a:r>
          </a:p>
          <a:p>
            <a:pPr algn="ctr"/>
            <a:r>
              <a:rPr lang="en-IN" sz="1100" b="1" dirty="0"/>
              <a:t>F</a:t>
            </a:r>
          </a:p>
          <a:p>
            <a:pPr algn="ctr"/>
            <a:r>
              <a:rPr lang="en-IN" sz="1100" b="1" dirty="0"/>
              <a:t>A</a:t>
            </a:r>
          </a:p>
          <a:p>
            <a:pPr algn="ctr"/>
            <a:r>
              <a:rPr lang="en-IN" sz="1100" b="1" dirty="0"/>
              <a:t>C</a:t>
            </a:r>
          </a:p>
          <a:p>
            <a:pPr algn="ctr"/>
            <a:r>
              <a:rPr lang="en-IN" sz="1100" b="1" dirty="0"/>
              <a:t>E</a:t>
            </a:r>
          </a:p>
        </p:txBody>
      </p:sp>
      <p:pic>
        <p:nvPicPr>
          <p:cNvPr id="1030" name="Picture 6" descr="Clip Art Computer Keyboard Openclipart User, PNG, 828x1000px ...">
            <a:extLst>
              <a:ext uri="{FF2B5EF4-FFF2-40B4-BE49-F238E27FC236}">
                <a16:creationId xmlns:a16="http://schemas.microsoft.com/office/drawing/2014/main" xmlns="" id="{CE5ADC07-18B4-42E6-8F81-B6D2ED4E48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8481" r="15720" b="6019"/>
          <a:stretch/>
        </p:blipFill>
        <p:spPr bwMode="auto">
          <a:xfrm>
            <a:off x="4943907" y="1162975"/>
            <a:ext cx="1625570" cy="1571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Laptop Animation Cartoon Clip Art, PNG, 1173x1050px, Laptop ...">
            <a:extLst>
              <a:ext uri="{FF2B5EF4-FFF2-40B4-BE49-F238E27FC236}">
                <a16:creationId xmlns:a16="http://schemas.microsoft.com/office/drawing/2014/main" xmlns="" id="{D98196CB-1427-4BE1-A836-14797EA205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943905" y="4527611"/>
            <a:ext cx="1625570" cy="1802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DAEE204C-2B5C-4039-958D-51E225608630}"/>
              </a:ext>
            </a:extLst>
          </p:cNvPr>
          <p:cNvSpPr/>
          <p:nvPr/>
        </p:nvSpPr>
        <p:spPr>
          <a:xfrm>
            <a:off x="4332303" y="2974019"/>
            <a:ext cx="2902998" cy="114966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b="1" dirty="0"/>
              <a:t>SYSTEM </a:t>
            </a:r>
          </a:p>
          <a:p>
            <a:pPr algn="ctr"/>
            <a:r>
              <a:rPr lang="en-IN" sz="2800" b="1" dirty="0"/>
              <a:t>SOFTWARE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5E85154A-87C9-45EF-AA18-072E04E3E823}"/>
              </a:ext>
            </a:extLst>
          </p:cNvPr>
          <p:cNvSpPr txBox="1"/>
          <p:nvPr/>
        </p:nvSpPr>
        <p:spPr>
          <a:xfrm>
            <a:off x="7945515" y="1162975"/>
            <a:ext cx="3258097" cy="507831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IN" u="sng" dirty="0"/>
              <a:t>System Program:</a:t>
            </a:r>
          </a:p>
          <a:p>
            <a:endParaRPr lang="en-IN" b="1" dirty="0"/>
          </a:p>
          <a:p>
            <a:r>
              <a:rPr lang="en-IN" dirty="0"/>
              <a:t>Schemes for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Program development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Program execution</a:t>
            </a:r>
          </a:p>
          <a:p>
            <a:endParaRPr lang="en-IN" dirty="0"/>
          </a:p>
          <a:p>
            <a:endParaRPr lang="en-IN" dirty="0"/>
          </a:p>
          <a:p>
            <a:pPr algn="ctr"/>
            <a:r>
              <a:rPr lang="en-IN" u="sng" dirty="0"/>
              <a:t>System Software:</a:t>
            </a:r>
          </a:p>
          <a:p>
            <a:endParaRPr lang="en-IN" b="1" dirty="0"/>
          </a:p>
          <a:p>
            <a:pPr algn="just"/>
            <a:r>
              <a:rPr lang="en-IN" dirty="0"/>
              <a:t>Collection of all system programs in a whole single package.</a:t>
            </a:r>
          </a:p>
          <a:p>
            <a:endParaRPr lang="en-IN" dirty="0"/>
          </a:p>
          <a:p>
            <a:endParaRPr lang="en-IN" dirty="0"/>
          </a:p>
          <a:p>
            <a:pPr algn="ctr"/>
            <a:r>
              <a:rPr lang="en-IN" b="1" dirty="0"/>
              <a:t>System Software </a:t>
            </a:r>
          </a:p>
          <a:p>
            <a:pPr algn="ctr"/>
            <a:r>
              <a:rPr lang="en-IN" b="1" dirty="0"/>
              <a:t>=</a:t>
            </a:r>
          </a:p>
          <a:p>
            <a:pPr algn="ctr"/>
            <a:r>
              <a:rPr lang="en-IN" b="1" dirty="0"/>
              <a:t>Interface between user</a:t>
            </a:r>
          </a:p>
          <a:p>
            <a:pPr algn="ctr"/>
            <a:r>
              <a:rPr lang="en-IN" b="1" dirty="0"/>
              <a:t>&amp; machine.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E2A63190-233B-47F8-97F4-66DE21BE6B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6015" y="5468645"/>
            <a:ext cx="952821" cy="988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832431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1473D73C-B0C9-4D63-A710-013276CBCED0}"/>
              </a:ext>
            </a:extLst>
          </p:cNvPr>
          <p:cNvSpPr txBox="1"/>
          <p:nvPr/>
        </p:nvSpPr>
        <p:spPr>
          <a:xfrm>
            <a:off x="3749845" y="608219"/>
            <a:ext cx="4692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u="sng" dirty="0"/>
              <a:t>Language Processing System – Structure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38B30F53-9CC6-4DE6-92CC-8496E2FA731E}"/>
              </a:ext>
            </a:extLst>
          </p:cNvPr>
          <p:cNvSpPr/>
          <p:nvPr/>
        </p:nvSpPr>
        <p:spPr>
          <a:xfrm>
            <a:off x="1216241" y="1819922"/>
            <a:ext cx="2219417" cy="46163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Pre processor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A4556DE4-AFC9-46BA-93E8-722CE41E6B47}"/>
              </a:ext>
            </a:extLst>
          </p:cNvPr>
          <p:cNvSpPr/>
          <p:nvPr/>
        </p:nvSpPr>
        <p:spPr>
          <a:xfrm>
            <a:off x="1216240" y="2829017"/>
            <a:ext cx="2219417" cy="46163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Compiler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61EC215F-EBA1-45AD-8BFF-467CB154F956}"/>
              </a:ext>
            </a:extLst>
          </p:cNvPr>
          <p:cNvSpPr/>
          <p:nvPr/>
        </p:nvSpPr>
        <p:spPr>
          <a:xfrm>
            <a:off x="1216240" y="3893598"/>
            <a:ext cx="2219417" cy="46163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Assembler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DD0FBE8A-6307-4685-BB70-26B919BD1BF7}"/>
              </a:ext>
            </a:extLst>
          </p:cNvPr>
          <p:cNvSpPr/>
          <p:nvPr/>
        </p:nvSpPr>
        <p:spPr>
          <a:xfrm>
            <a:off x="1216240" y="4958179"/>
            <a:ext cx="2219417" cy="46163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Linker / Loader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BF8CAA46-19A0-4E0D-9180-0DBDEF55739B}"/>
              </a:ext>
            </a:extLst>
          </p:cNvPr>
          <p:cNvSpPr txBox="1"/>
          <p:nvPr/>
        </p:nvSpPr>
        <p:spPr>
          <a:xfrm>
            <a:off x="1216240" y="1392306"/>
            <a:ext cx="22942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/>
              <a:t>Skeletal source program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C4E02E05-454B-467F-A17C-9540C4B95523}"/>
              </a:ext>
            </a:extLst>
          </p:cNvPr>
          <p:cNvSpPr txBox="1"/>
          <p:nvPr/>
        </p:nvSpPr>
        <p:spPr>
          <a:xfrm>
            <a:off x="1537912" y="2373658"/>
            <a:ext cx="15760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/>
              <a:t>source program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EDE4B20F-7DE0-4EA3-9765-0824FECBAC94}"/>
              </a:ext>
            </a:extLst>
          </p:cNvPr>
          <p:cNvSpPr txBox="1"/>
          <p:nvPr/>
        </p:nvSpPr>
        <p:spPr>
          <a:xfrm>
            <a:off x="1140097" y="3438238"/>
            <a:ext cx="24465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/>
              <a:t>Target assembly program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17A36E2B-BC3E-46C0-9BF3-02E643B0A9C4}"/>
              </a:ext>
            </a:extLst>
          </p:cNvPr>
          <p:cNvSpPr txBox="1"/>
          <p:nvPr/>
        </p:nvSpPr>
        <p:spPr>
          <a:xfrm>
            <a:off x="1058344" y="4504659"/>
            <a:ext cx="26100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/>
              <a:t>Relocatable machine code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AFE549A3-74C9-4072-B7DF-B1AC945CFD1B}"/>
              </a:ext>
            </a:extLst>
          </p:cNvPr>
          <p:cNvSpPr txBox="1"/>
          <p:nvPr/>
        </p:nvSpPr>
        <p:spPr>
          <a:xfrm>
            <a:off x="1216240" y="5757338"/>
            <a:ext cx="22974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/>
              <a:t>Absolute machine code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xmlns="" id="{790DC855-6462-45E6-AC41-8D19E3F8ACFE}"/>
              </a:ext>
            </a:extLst>
          </p:cNvPr>
          <p:cNvCxnSpPr>
            <a:cxnSpLocks/>
            <a:endCxn id="3" idx="0"/>
          </p:cNvCxnSpPr>
          <p:nvPr/>
        </p:nvCxnSpPr>
        <p:spPr>
          <a:xfrm>
            <a:off x="2325948" y="1008524"/>
            <a:ext cx="2" cy="811398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xmlns="" id="{FAC6860D-8FE6-47E2-8271-592B668E4E8C}"/>
              </a:ext>
            </a:extLst>
          </p:cNvPr>
          <p:cNvCxnSpPr>
            <a:cxnSpLocks/>
          </p:cNvCxnSpPr>
          <p:nvPr/>
        </p:nvCxnSpPr>
        <p:spPr>
          <a:xfrm>
            <a:off x="2325946" y="2203704"/>
            <a:ext cx="2" cy="811398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xmlns="" id="{F6CB79B4-2ED3-43F1-9CBC-E10919EF9FC7}"/>
              </a:ext>
            </a:extLst>
          </p:cNvPr>
          <p:cNvCxnSpPr>
            <a:cxnSpLocks/>
          </p:cNvCxnSpPr>
          <p:nvPr/>
        </p:nvCxnSpPr>
        <p:spPr>
          <a:xfrm>
            <a:off x="2325944" y="3280448"/>
            <a:ext cx="2" cy="811398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xmlns="" id="{CE838324-03E3-40CC-91DA-D9962D0D53CC}"/>
              </a:ext>
            </a:extLst>
          </p:cNvPr>
          <p:cNvCxnSpPr>
            <a:cxnSpLocks/>
          </p:cNvCxnSpPr>
          <p:nvPr/>
        </p:nvCxnSpPr>
        <p:spPr>
          <a:xfrm>
            <a:off x="2325942" y="4341185"/>
            <a:ext cx="2" cy="811398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xmlns="" id="{EA9C1DEF-6926-4D7A-BA7E-3374E60B8851}"/>
              </a:ext>
            </a:extLst>
          </p:cNvPr>
          <p:cNvCxnSpPr>
            <a:stCxn id="9" idx="2"/>
          </p:cNvCxnSpPr>
          <p:nvPr/>
        </p:nvCxnSpPr>
        <p:spPr>
          <a:xfrm flipH="1">
            <a:off x="2325942" y="5419818"/>
            <a:ext cx="7" cy="24413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4" name="Picture 33">
            <a:extLst>
              <a:ext uri="{FF2B5EF4-FFF2-40B4-BE49-F238E27FC236}">
                <a16:creationId xmlns:a16="http://schemas.microsoft.com/office/drawing/2014/main" xmlns="" id="{256DA14B-6D93-479D-87D2-14A831C803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2018" y="1473693"/>
            <a:ext cx="4093833" cy="4591422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xmlns="" id="{0E62475C-B82F-41CD-92E1-3BD7F1E07E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5851" y="1473693"/>
            <a:ext cx="3787123" cy="4591422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xmlns="" id="{D9823D74-6F5B-4D83-B781-023CD923AF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529" y="5341088"/>
            <a:ext cx="1060305" cy="1099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2361158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9278944F-40E5-41BC-94AB-8E1152A038B9}"/>
              </a:ext>
            </a:extLst>
          </p:cNvPr>
          <p:cNvSpPr txBox="1"/>
          <p:nvPr/>
        </p:nvSpPr>
        <p:spPr>
          <a:xfrm>
            <a:off x="4554244" y="540204"/>
            <a:ext cx="3528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u="sng" dirty="0"/>
              <a:t>Types and Phases of Compiler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0494D4E6-778C-4598-AE3F-E03390A4F236}"/>
              </a:ext>
            </a:extLst>
          </p:cNvPr>
          <p:cNvSpPr/>
          <p:nvPr/>
        </p:nvSpPr>
        <p:spPr>
          <a:xfrm>
            <a:off x="923983" y="2758358"/>
            <a:ext cx="2148396" cy="78123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Types of Compiler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xmlns="" id="{56C83D8A-5588-436B-8A77-352583C9003E}"/>
              </a:ext>
            </a:extLst>
          </p:cNvPr>
          <p:cNvCxnSpPr>
            <a:stCxn id="3" idx="0"/>
          </p:cNvCxnSpPr>
          <p:nvPr/>
        </p:nvCxnSpPr>
        <p:spPr>
          <a:xfrm flipH="1" flipV="1">
            <a:off x="923983" y="2243454"/>
            <a:ext cx="1074198" cy="5149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xmlns="" id="{0D104552-52F9-47E5-86D2-52526B2B9E0D}"/>
              </a:ext>
            </a:extLst>
          </p:cNvPr>
          <p:cNvCxnSpPr>
            <a:cxnSpLocks/>
            <a:stCxn id="3" idx="0"/>
          </p:cNvCxnSpPr>
          <p:nvPr/>
        </p:nvCxnSpPr>
        <p:spPr>
          <a:xfrm flipV="1">
            <a:off x="1998181" y="2154678"/>
            <a:ext cx="0" cy="6036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xmlns="" id="{DABCF92C-A851-4D10-BF67-A727B911C94A}"/>
              </a:ext>
            </a:extLst>
          </p:cNvPr>
          <p:cNvCxnSpPr>
            <a:stCxn id="3" idx="0"/>
          </p:cNvCxnSpPr>
          <p:nvPr/>
        </p:nvCxnSpPr>
        <p:spPr>
          <a:xfrm flipV="1">
            <a:off x="1998181" y="2243454"/>
            <a:ext cx="1074198" cy="5149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86A60AEA-3A17-4612-AE5D-54B9065DECE5}"/>
              </a:ext>
            </a:extLst>
          </p:cNvPr>
          <p:cNvSpPr txBox="1"/>
          <p:nvPr/>
        </p:nvSpPr>
        <p:spPr>
          <a:xfrm>
            <a:off x="494252" y="1507373"/>
            <a:ext cx="8402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dirty="0"/>
              <a:t>Single</a:t>
            </a:r>
          </a:p>
          <a:p>
            <a:pPr algn="ctr"/>
            <a:r>
              <a:rPr lang="en-IN" dirty="0"/>
              <a:t>pass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7DCED71B-D153-4AA9-9415-9D0C94E04F97}"/>
              </a:ext>
            </a:extLst>
          </p:cNvPr>
          <p:cNvSpPr txBox="1"/>
          <p:nvPr/>
        </p:nvSpPr>
        <p:spPr>
          <a:xfrm>
            <a:off x="1634174" y="1438182"/>
            <a:ext cx="7088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dirty="0"/>
              <a:t>Multi</a:t>
            </a:r>
          </a:p>
          <a:p>
            <a:pPr algn="ctr"/>
            <a:r>
              <a:rPr lang="en-IN" dirty="0"/>
              <a:t>pass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657A9AA6-DA0D-483A-B38B-6D2172D0CC0B}"/>
              </a:ext>
            </a:extLst>
          </p:cNvPr>
          <p:cNvSpPr txBox="1"/>
          <p:nvPr/>
        </p:nvSpPr>
        <p:spPr>
          <a:xfrm>
            <a:off x="2926052" y="1438182"/>
            <a:ext cx="75854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dirty="0"/>
              <a:t>Load</a:t>
            </a:r>
          </a:p>
          <a:p>
            <a:pPr algn="ctr"/>
            <a:r>
              <a:rPr lang="en-IN" dirty="0"/>
              <a:t>&amp;</a:t>
            </a:r>
          </a:p>
          <a:p>
            <a:pPr algn="ctr"/>
            <a:r>
              <a:rPr lang="en-IN" dirty="0"/>
              <a:t>Go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xmlns="" id="{0613F63D-B9F6-4898-A474-8BA9FA7819AE}"/>
              </a:ext>
            </a:extLst>
          </p:cNvPr>
          <p:cNvCxnSpPr>
            <a:cxnSpLocks/>
            <a:stCxn id="3" idx="2"/>
            <a:endCxn id="21" idx="0"/>
          </p:cNvCxnSpPr>
          <p:nvPr/>
        </p:nvCxnSpPr>
        <p:spPr>
          <a:xfrm flipH="1">
            <a:off x="1155640" y="3539593"/>
            <a:ext cx="842541" cy="5183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xmlns="" id="{2708B2AF-4492-4168-98BC-5C4C92F4859C}"/>
              </a:ext>
            </a:extLst>
          </p:cNvPr>
          <p:cNvCxnSpPr>
            <a:stCxn id="3" idx="2"/>
          </p:cNvCxnSpPr>
          <p:nvPr/>
        </p:nvCxnSpPr>
        <p:spPr>
          <a:xfrm>
            <a:off x="1998181" y="3539593"/>
            <a:ext cx="790113" cy="5149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EF5A4E3A-38AB-4B7D-B32F-FAA00DACD93C}"/>
              </a:ext>
            </a:extLst>
          </p:cNvPr>
          <p:cNvSpPr txBox="1"/>
          <p:nvPr/>
        </p:nvSpPr>
        <p:spPr>
          <a:xfrm>
            <a:off x="426113" y="4057966"/>
            <a:ext cx="1459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dirty="0"/>
              <a:t>Debugging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F066657F-CA8A-4F50-A542-D44E50E7E3D9}"/>
              </a:ext>
            </a:extLst>
          </p:cNvPr>
          <p:cNvSpPr txBox="1"/>
          <p:nvPr/>
        </p:nvSpPr>
        <p:spPr>
          <a:xfrm>
            <a:off x="2240608" y="4057966"/>
            <a:ext cx="1370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dirty="0"/>
              <a:t>Optimizing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852090CC-4BF5-4DA6-BC96-D5F24C3B5965}"/>
              </a:ext>
            </a:extLst>
          </p:cNvPr>
          <p:cNvSpPr/>
          <p:nvPr/>
        </p:nvSpPr>
        <p:spPr>
          <a:xfrm>
            <a:off x="6910921" y="2752076"/>
            <a:ext cx="2148396" cy="78123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Phases of Compiler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xmlns="" id="{B7DFC5E2-3B92-4829-BB40-835028E617C3}"/>
              </a:ext>
            </a:extLst>
          </p:cNvPr>
          <p:cNvCxnSpPr>
            <a:stCxn id="26" idx="1"/>
          </p:cNvCxnSpPr>
          <p:nvPr/>
        </p:nvCxnSpPr>
        <p:spPr>
          <a:xfrm flipH="1">
            <a:off x="6480699" y="3142694"/>
            <a:ext cx="4302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xmlns="" id="{861FE8F8-7DBC-43A4-9123-294E074FA822}"/>
              </a:ext>
            </a:extLst>
          </p:cNvPr>
          <p:cNvCxnSpPr>
            <a:stCxn id="26" idx="3"/>
          </p:cNvCxnSpPr>
          <p:nvPr/>
        </p:nvCxnSpPr>
        <p:spPr>
          <a:xfrm flipV="1">
            <a:off x="9059317" y="3142693"/>
            <a:ext cx="39540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xmlns="" id="{2A6F377F-6F0A-4D91-85C0-04B7FF0CBB3F}"/>
              </a:ext>
            </a:extLst>
          </p:cNvPr>
          <p:cNvSpPr/>
          <p:nvPr/>
        </p:nvSpPr>
        <p:spPr>
          <a:xfrm>
            <a:off x="4421080" y="2895001"/>
            <a:ext cx="2059619" cy="45987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Analysis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xmlns="" id="{D3B4C901-5F28-4ADB-A52C-EF5DA139876D}"/>
              </a:ext>
            </a:extLst>
          </p:cNvPr>
          <p:cNvSpPr/>
          <p:nvPr/>
        </p:nvSpPr>
        <p:spPr>
          <a:xfrm>
            <a:off x="9454718" y="2895001"/>
            <a:ext cx="2059619" cy="45987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Synthesis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xmlns="" id="{3894AEA2-0A30-44A1-97E6-A3D6A7CCD97F}"/>
              </a:ext>
            </a:extLst>
          </p:cNvPr>
          <p:cNvCxnSpPr>
            <a:stCxn id="31" idx="4"/>
          </p:cNvCxnSpPr>
          <p:nvPr/>
        </p:nvCxnSpPr>
        <p:spPr>
          <a:xfrm flipH="1">
            <a:off x="5442012" y="3354872"/>
            <a:ext cx="8878" cy="4181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xmlns="" id="{B1A755A3-F864-4F92-8825-3DE5E3D7DCC2}"/>
              </a:ext>
            </a:extLst>
          </p:cNvPr>
          <p:cNvCxnSpPr/>
          <p:nvPr/>
        </p:nvCxnSpPr>
        <p:spPr>
          <a:xfrm flipH="1">
            <a:off x="10519348" y="3294061"/>
            <a:ext cx="8878" cy="4181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9E6AE605-EF88-48D5-BBF2-F08D92A07C72}"/>
              </a:ext>
            </a:extLst>
          </p:cNvPr>
          <p:cNvSpPr txBox="1"/>
          <p:nvPr/>
        </p:nvSpPr>
        <p:spPr>
          <a:xfrm>
            <a:off x="3611497" y="3773008"/>
            <a:ext cx="4559261" cy="17016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/>
              <a:t>Breaks source program into </a:t>
            </a:r>
          </a:p>
          <a:p>
            <a:pPr>
              <a:lnSpc>
                <a:spcPct val="150000"/>
              </a:lnSpc>
            </a:pPr>
            <a:r>
              <a:rPr lang="en-IN" dirty="0"/>
              <a:t>     constituent pieces.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/>
              <a:t>Creates intermediate representation</a:t>
            </a:r>
          </a:p>
          <a:p>
            <a:pPr>
              <a:lnSpc>
                <a:spcPct val="150000"/>
              </a:lnSpc>
            </a:pPr>
            <a:r>
              <a:rPr lang="en-IN" dirty="0"/>
              <a:t>     of source program.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3BC89AB4-DA5F-44DF-A6FD-3872BBCCCDFA}"/>
              </a:ext>
            </a:extLst>
          </p:cNvPr>
          <p:cNvSpPr txBox="1"/>
          <p:nvPr/>
        </p:nvSpPr>
        <p:spPr>
          <a:xfrm>
            <a:off x="8199347" y="3773008"/>
            <a:ext cx="3395481" cy="21171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/>
              <a:t>Constructs desired target </a:t>
            </a:r>
          </a:p>
          <a:p>
            <a:pPr>
              <a:lnSpc>
                <a:spcPct val="150000"/>
              </a:lnSpc>
            </a:pPr>
            <a:r>
              <a:rPr lang="en-IN" dirty="0"/>
              <a:t>program from intermediate </a:t>
            </a:r>
          </a:p>
          <a:p>
            <a:pPr>
              <a:lnSpc>
                <a:spcPct val="150000"/>
              </a:lnSpc>
            </a:pPr>
            <a:r>
              <a:rPr lang="en-IN" dirty="0"/>
              <a:t>representation.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/>
              <a:t>Requires most specialized </a:t>
            </a:r>
          </a:p>
          <a:p>
            <a:pPr>
              <a:lnSpc>
                <a:spcPct val="150000"/>
              </a:lnSpc>
            </a:pPr>
            <a:r>
              <a:rPr lang="en-IN" dirty="0"/>
              <a:t>techniques.</a:t>
            </a:r>
          </a:p>
        </p:txBody>
      </p:sp>
      <p:pic>
        <p:nvPicPr>
          <p:cNvPr id="3074" name="Picture 2" descr="Compiler Design - Architecture - Tutorialspoint">
            <a:extLst>
              <a:ext uri="{FF2B5EF4-FFF2-40B4-BE49-F238E27FC236}">
                <a16:creationId xmlns:a16="http://schemas.microsoft.com/office/drawing/2014/main" xmlns="" id="{661C86E6-A741-4F36-914C-4395AE36AC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421080" y="1104845"/>
            <a:ext cx="7093257" cy="1560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xmlns="" id="{C7153FAB-362D-4859-8F1A-72CBFD8BCE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529" y="5341088"/>
            <a:ext cx="1060305" cy="1099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3910965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925EC0ED-9B0D-4B51-BF1F-D0F34FC80C1D}"/>
              </a:ext>
            </a:extLst>
          </p:cNvPr>
          <p:cNvSpPr txBox="1"/>
          <p:nvPr/>
        </p:nvSpPr>
        <p:spPr>
          <a:xfrm>
            <a:off x="5201364" y="639192"/>
            <a:ext cx="1827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u="sng" dirty="0"/>
              <a:t>Analysis Phase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0BC4EBFE-CBC9-477D-B060-F11A3329EE21}"/>
              </a:ext>
            </a:extLst>
          </p:cNvPr>
          <p:cNvSpPr txBox="1"/>
          <p:nvPr/>
        </p:nvSpPr>
        <p:spPr>
          <a:xfrm>
            <a:off x="861134" y="1269507"/>
            <a:ext cx="11349582" cy="12861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/>
              <a:t>Operations implied by the source program is determined and recorded in a hierarchical structure</a:t>
            </a:r>
          </a:p>
          <a:p>
            <a:pPr>
              <a:lnSpc>
                <a:spcPct val="150000"/>
              </a:lnSpc>
            </a:pPr>
            <a:r>
              <a:rPr lang="en-IN" dirty="0"/>
              <a:t>     called tree.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/>
              <a:t>Special tree -&gt; Syntax tree 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xmlns="" id="{371BFF07-D751-4AF8-B52E-E93EEED65479}"/>
              </a:ext>
            </a:extLst>
          </p:cNvPr>
          <p:cNvCxnSpPr/>
          <p:nvPr/>
        </p:nvCxnSpPr>
        <p:spPr>
          <a:xfrm flipV="1">
            <a:off x="4172505" y="1988598"/>
            <a:ext cx="514905" cy="372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xmlns="" id="{2DF60CFB-2F4E-45B7-8CB9-A31FA13AC4F5}"/>
              </a:ext>
            </a:extLst>
          </p:cNvPr>
          <p:cNvCxnSpPr/>
          <p:nvPr/>
        </p:nvCxnSpPr>
        <p:spPr>
          <a:xfrm>
            <a:off x="4154750" y="2414726"/>
            <a:ext cx="585926" cy="2840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528609DC-7FE6-43B4-9A43-CBD04E15E15E}"/>
              </a:ext>
            </a:extLst>
          </p:cNvPr>
          <p:cNvSpPr txBox="1"/>
          <p:nvPr/>
        </p:nvSpPr>
        <p:spPr>
          <a:xfrm>
            <a:off x="4740676" y="1834095"/>
            <a:ext cx="3860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Node -&gt; represents the operator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0F978CA3-A373-4942-8C54-6F2C838058EF}"/>
              </a:ext>
            </a:extLst>
          </p:cNvPr>
          <p:cNvSpPr txBox="1"/>
          <p:nvPr/>
        </p:nvSpPr>
        <p:spPr>
          <a:xfrm>
            <a:off x="4740676" y="2494432"/>
            <a:ext cx="3807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Child -&gt; represents the operand</a:t>
            </a:r>
          </a:p>
        </p:txBody>
      </p:sp>
      <p:pic>
        <p:nvPicPr>
          <p:cNvPr id="12" name="Picture 2" descr="Breaking Down the Analysis Phase of a Compiler | by Asim Zaidi | Better  Programming | Medium">
            <a:extLst>
              <a:ext uri="{FF2B5EF4-FFF2-40B4-BE49-F238E27FC236}">
                <a16:creationId xmlns:a16="http://schemas.microsoft.com/office/drawing/2014/main" xmlns="" id="{301A94CC-2A68-466B-A186-86302A6E87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369735" y="3080551"/>
            <a:ext cx="3709264" cy="3215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xmlns="" id="{BB315AD4-FC12-4944-9E92-FF702760D4FA}"/>
              </a:ext>
            </a:extLst>
          </p:cNvPr>
          <p:cNvCxnSpPr/>
          <p:nvPr/>
        </p:nvCxnSpPr>
        <p:spPr>
          <a:xfrm>
            <a:off x="5381347" y="4625266"/>
            <a:ext cx="142930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6" name="Picture 3">
            <a:extLst>
              <a:ext uri="{FF2B5EF4-FFF2-40B4-BE49-F238E27FC236}">
                <a16:creationId xmlns:a16="http://schemas.microsoft.com/office/drawing/2014/main" xmlns="" id="{502DD3B2-DED9-44E8-855C-494ECE4DAE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318151" y="3080551"/>
            <a:ext cx="4407649" cy="32156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xmlns="" id="{A218D8CD-82CE-4763-BDE6-134D23B52B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529" y="5341088"/>
            <a:ext cx="1060305" cy="1099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0491010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7A07D3C7-9893-47EE-AF84-99E1AABBF901}"/>
              </a:ext>
            </a:extLst>
          </p:cNvPr>
          <p:cNvSpPr/>
          <p:nvPr/>
        </p:nvSpPr>
        <p:spPr>
          <a:xfrm>
            <a:off x="4181383" y="1566898"/>
            <a:ext cx="3071673" cy="52378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Types of Analysis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xmlns="" id="{FF526883-C0BF-4329-A8AC-47417B0DA7B6}"/>
              </a:ext>
            </a:extLst>
          </p:cNvPr>
          <p:cNvCxnSpPr>
            <a:stCxn id="2" idx="2"/>
          </p:cNvCxnSpPr>
          <p:nvPr/>
        </p:nvCxnSpPr>
        <p:spPr>
          <a:xfrm flipH="1">
            <a:off x="5708342" y="2090680"/>
            <a:ext cx="8878" cy="3817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xmlns="" id="{23E66C76-B819-4EEC-A63C-E32D7979FF13}"/>
              </a:ext>
            </a:extLst>
          </p:cNvPr>
          <p:cNvCxnSpPr/>
          <p:nvPr/>
        </p:nvCxnSpPr>
        <p:spPr>
          <a:xfrm>
            <a:off x="1118586" y="2467992"/>
            <a:ext cx="1001401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xmlns="" id="{C39B8974-5190-49FE-969B-A932A2D5D116}"/>
              </a:ext>
            </a:extLst>
          </p:cNvPr>
          <p:cNvCxnSpPr/>
          <p:nvPr/>
        </p:nvCxnSpPr>
        <p:spPr>
          <a:xfrm>
            <a:off x="1118586" y="2467992"/>
            <a:ext cx="0" cy="4172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xmlns="" id="{22D31E5F-1040-49F4-9C65-241C64C8590B}"/>
              </a:ext>
            </a:extLst>
          </p:cNvPr>
          <p:cNvCxnSpPr/>
          <p:nvPr/>
        </p:nvCxnSpPr>
        <p:spPr>
          <a:xfrm>
            <a:off x="5709821" y="2467992"/>
            <a:ext cx="0" cy="4172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xmlns="" id="{BC5B4B7E-2CC1-4F7E-B8F9-0CA5C00564D3}"/>
              </a:ext>
            </a:extLst>
          </p:cNvPr>
          <p:cNvCxnSpPr/>
          <p:nvPr/>
        </p:nvCxnSpPr>
        <p:spPr>
          <a:xfrm>
            <a:off x="11132598" y="2467992"/>
            <a:ext cx="0" cy="4172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90DCAEB1-C4ED-486A-925D-E53CE1BE9C99}"/>
              </a:ext>
            </a:extLst>
          </p:cNvPr>
          <p:cNvSpPr/>
          <p:nvPr/>
        </p:nvSpPr>
        <p:spPr>
          <a:xfrm>
            <a:off x="484578" y="2887468"/>
            <a:ext cx="1953084" cy="5415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Linear Analysis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DD99EBB2-A0E0-4904-AEB1-E49CC985FE51}"/>
              </a:ext>
            </a:extLst>
          </p:cNvPr>
          <p:cNvSpPr/>
          <p:nvPr/>
        </p:nvSpPr>
        <p:spPr>
          <a:xfrm>
            <a:off x="4461033" y="2887468"/>
            <a:ext cx="2512371" cy="5415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Hierarchical  Analysis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1E396F88-3F7D-45DE-8BC3-9D7EDB6BF3E8}"/>
              </a:ext>
            </a:extLst>
          </p:cNvPr>
          <p:cNvSpPr/>
          <p:nvPr/>
        </p:nvSpPr>
        <p:spPr>
          <a:xfrm>
            <a:off x="9534617" y="2887468"/>
            <a:ext cx="2234956" cy="5415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Semantic Analysis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BB8BB286-1D24-4576-ABFE-E325ECBA5606}"/>
              </a:ext>
            </a:extLst>
          </p:cNvPr>
          <p:cNvSpPr txBox="1"/>
          <p:nvPr/>
        </p:nvSpPr>
        <p:spPr>
          <a:xfrm>
            <a:off x="484578" y="3515557"/>
            <a:ext cx="3328155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arenR"/>
            </a:pPr>
            <a:r>
              <a:rPr lang="en-IN" sz="1600" b="1" dirty="0"/>
              <a:t>Stream of characters</a:t>
            </a:r>
          </a:p>
          <a:p>
            <a:pPr marL="342900" indent="-342900">
              <a:buAutoNum type="arabicParenR"/>
            </a:pPr>
            <a:r>
              <a:rPr lang="en-IN" sz="1600" b="1" dirty="0"/>
              <a:t>That forms source program</a:t>
            </a:r>
          </a:p>
          <a:p>
            <a:pPr marL="342900" indent="-342900">
              <a:buAutoNum type="arabicParenR"/>
            </a:pPr>
            <a:r>
              <a:rPr lang="en-IN" sz="1600" b="1" dirty="0"/>
              <a:t>Read from left to right</a:t>
            </a:r>
          </a:p>
          <a:p>
            <a:pPr marL="342900" indent="-342900">
              <a:buAutoNum type="arabicParenR"/>
            </a:pPr>
            <a:r>
              <a:rPr lang="en-IN" sz="1600" b="1" dirty="0"/>
              <a:t>Grouped into “tokens”</a:t>
            </a:r>
          </a:p>
          <a:p>
            <a:pPr marL="342900" indent="-342900">
              <a:buAutoNum type="arabicParenR"/>
            </a:pPr>
            <a:r>
              <a:rPr lang="en-IN" sz="1600" b="1" dirty="0"/>
              <a:t>Tokens – sequence of </a:t>
            </a:r>
          </a:p>
          <a:p>
            <a:r>
              <a:rPr lang="en-IN" sz="1600" b="1" dirty="0"/>
              <a:t>     characters having collective</a:t>
            </a:r>
          </a:p>
          <a:p>
            <a:r>
              <a:rPr lang="en-IN" sz="1600" b="1" dirty="0"/>
              <a:t>     meaning.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7299FA6D-DABD-4838-8EF6-B2D64DE5CA07}"/>
              </a:ext>
            </a:extLst>
          </p:cNvPr>
          <p:cNvSpPr txBox="1"/>
          <p:nvPr/>
        </p:nvSpPr>
        <p:spPr>
          <a:xfrm>
            <a:off x="4181383" y="3613212"/>
            <a:ext cx="324922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/>
              <a:t>Characters / tokens grouped</a:t>
            </a:r>
          </a:p>
          <a:p>
            <a:pPr algn="ctr"/>
            <a:r>
              <a:rPr lang="en-IN" sz="1600" b="1" dirty="0"/>
              <a:t>together hierarchically </a:t>
            </a:r>
          </a:p>
          <a:p>
            <a:pPr algn="ctr"/>
            <a:r>
              <a:rPr lang="en-IN" sz="1600" b="1" dirty="0"/>
              <a:t>into nested collections</a:t>
            </a:r>
          </a:p>
          <a:p>
            <a:pPr algn="ctr"/>
            <a:r>
              <a:rPr lang="en-IN" sz="1600" b="1" dirty="0"/>
              <a:t>with</a:t>
            </a:r>
          </a:p>
          <a:p>
            <a:pPr algn="ctr"/>
            <a:r>
              <a:rPr lang="en-IN" sz="1600" b="1" dirty="0"/>
              <a:t>collective meaning.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1E8B19D3-E62A-474F-9848-BB92E470D9D0}"/>
              </a:ext>
            </a:extLst>
          </p:cNvPr>
          <p:cNvSpPr txBox="1"/>
          <p:nvPr/>
        </p:nvSpPr>
        <p:spPr>
          <a:xfrm>
            <a:off x="8879150" y="3613212"/>
            <a:ext cx="324922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/>
              <a:t>Performed to make sure</a:t>
            </a:r>
          </a:p>
          <a:p>
            <a:pPr algn="ctr"/>
            <a:r>
              <a:rPr lang="en-IN" sz="1600" b="1" dirty="0"/>
              <a:t>that the component of</a:t>
            </a:r>
          </a:p>
          <a:p>
            <a:pPr algn="ctr"/>
            <a:r>
              <a:rPr lang="en-IN" sz="1600" b="1" dirty="0"/>
              <a:t>the program fit</a:t>
            </a:r>
          </a:p>
          <a:p>
            <a:pPr algn="ctr"/>
            <a:r>
              <a:rPr lang="en-IN" sz="1600" b="1" dirty="0"/>
              <a:t>together meaningfully.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xmlns="" id="{5577DEC9-FDD9-4B0A-BFE1-9E692EC8BFB1}"/>
              </a:ext>
            </a:extLst>
          </p:cNvPr>
          <p:cNvCxnSpPr>
            <a:cxnSpLocks/>
          </p:cNvCxnSpPr>
          <p:nvPr/>
        </p:nvCxnSpPr>
        <p:spPr>
          <a:xfrm flipH="1">
            <a:off x="5708341" y="3349101"/>
            <a:ext cx="1" cy="3084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xmlns="" id="{FA287969-72A4-4F93-A90C-2061FE11AD0C}"/>
              </a:ext>
            </a:extLst>
          </p:cNvPr>
          <p:cNvCxnSpPr/>
          <p:nvPr/>
        </p:nvCxnSpPr>
        <p:spPr>
          <a:xfrm flipH="1">
            <a:off x="11132598" y="3366857"/>
            <a:ext cx="1" cy="3084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xmlns="" id="{0734E4DD-21FD-4480-9E76-F46315B729F8}"/>
              </a:ext>
            </a:extLst>
          </p:cNvPr>
          <p:cNvCxnSpPr/>
          <p:nvPr/>
        </p:nvCxnSpPr>
        <p:spPr>
          <a:xfrm flipH="1">
            <a:off x="1118586" y="3304718"/>
            <a:ext cx="1" cy="3084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2F18C443-E343-4DE8-A94E-EBE90BC029FF}"/>
              </a:ext>
            </a:extLst>
          </p:cNvPr>
          <p:cNvSpPr txBox="1"/>
          <p:nvPr/>
        </p:nvSpPr>
        <p:spPr>
          <a:xfrm>
            <a:off x="557981" y="542409"/>
            <a:ext cx="11213326" cy="8706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b="1" u="sng" dirty="0"/>
              <a:t>Context behind Analysis phase: </a:t>
            </a:r>
          </a:p>
          <a:p>
            <a:pPr>
              <a:lnSpc>
                <a:spcPct val="150000"/>
              </a:lnSpc>
            </a:pPr>
            <a:r>
              <a:rPr lang="en-IN" dirty="0"/>
              <a:t>Source program -&gt; divided into modules -&gt; each module stored in separate file -&gt; combined lastly. 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xmlns="" id="{903DA687-667B-4762-9F0D-85790872A8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529" y="5341088"/>
            <a:ext cx="1060305" cy="1099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0757288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3E4007C4-5B4F-49E1-9DF3-BBF0E00E5CCA}"/>
              </a:ext>
            </a:extLst>
          </p:cNvPr>
          <p:cNvSpPr txBox="1"/>
          <p:nvPr/>
        </p:nvSpPr>
        <p:spPr>
          <a:xfrm>
            <a:off x="4519286" y="479394"/>
            <a:ext cx="3215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u="sng" dirty="0"/>
              <a:t>Lexical Analysis or Scanner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40F9281A-876F-42C4-B919-B90BF70348E3}"/>
              </a:ext>
            </a:extLst>
          </p:cNvPr>
          <p:cNvSpPr txBox="1"/>
          <p:nvPr/>
        </p:nvSpPr>
        <p:spPr>
          <a:xfrm>
            <a:off x="585510" y="924808"/>
            <a:ext cx="10628231" cy="17016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Reads characters in the source code and groups them into meaningful word called </a:t>
            </a:r>
            <a:r>
              <a:rPr lang="en-US" sz="1800" b="1" dirty="0">
                <a:solidFill>
                  <a:srgbClr val="FF0000"/>
                </a:solidFill>
              </a:rPr>
              <a:t>Token</a:t>
            </a:r>
            <a:r>
              <a:rPr lang="en-US" sz="1800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FF0000"/>
                </a:solidFill>
              </a:rPr>
              <a:t>Pattern</a:t>
            </a:r>
            <a:r>
              <a:rPr lang="en-US" sz="1800" b="1" dirty="0"/>
              <a:t>:</a:t>
            </a:r>
            <a:r>
              <a:rPr lang="en-US" sz="1800" dirty="0"/>
              <a:t> Rule for a set of string in the input for which a token is produced as output.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800" dirty="0"/>
          </a:p>
          <a:p>
            <a:pPr>
              <a:lnSpc>
                <a:spcPct val="150000"/>
              </a:lnSpc>
            </a:pPr>
            <a:endParaRPr lang="en-IN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xmlns="" id="{6C6BB14B-1E33-402A-8AD7-7E58585BCF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85510" y="1840378"/>
            <a:ext cx="5113954" cy="39403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xmlns="" id="{0F852926-DA83-4034-827E-5647708136D8}"/>
              </a:ext>
            </a:extLst>
          </p:cNvPr>
          <p:cNvSpPr/>
          <p:nvPr/>
        </p:nvSpPr>
        <p:spPr>
          <a:xfrm>
            <a:off x="7292260" y="1795970"/>
            <a:ext cx="3254412" cy="45652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Tokens - types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xmlns="" id="{5E7557BE-7F57-4A4F-8E9C-2A3242E582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797099425"/>
              </p:ext>
            </p:extLst>
          </p:nvPr>
        </p:nvGraphicFramePr>
        <p:xfrm>
          <a:off x="5877018" y="2302119"/>
          <a:ext cx="5859262" cy="342900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800463">
                  <a:extLst>
                    <a:ext uri="{9D8B030D-6E8A-4147-A177-3AD203B41FA5}">
                      <a16:colId xmlns:a16="http://schemas.microsoft.com/office/drawing/2014/main" xmlns="" val="292342257"/>
                    </a:ext>
                  </a:extLst>
                </a:gridCol>
                <a:gridCol w="4058799">
                  <a:extLst>
                    <a:ext uri="{9D8B030D-6E8A-4147-A177-3AD203B41FA5}">
                      <a16:colId xmlns:a16="http://schemas.microsoft.com/office/drawing/2014/main" xmlns="" val="32068420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Keywords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Meaning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0727041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Operators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Symbols that operate on arguments and return value.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8886535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Identifiers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Variable names, things used to identify / refer things in code used by user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186452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Constants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Numbers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1406730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Literals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Any string, number or literal logical 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394187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Strings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Words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3968245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Punctuations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Punctuators including braces and parenthesis.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718082930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0C429FC2-CBDE-4A08-BB6D-9D2EE90D9624}"/>
              </a:ext>
            </a:extLst>
          </p:cNvPr>
          <p:cNvSpPr txBox="1"/>
          <p:nvPr/>
        </p:nvSpPr>
        <p:spPr>
          <a:xfrm>
            <a:off x="7203486" y="5773247"/>
            <a:ext cx="32063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buNone/>
            </a:pPr>
            <a:r>
              <a:rPr lang="en-US" sz="1800" i="1" dirty="0">
                <a:solidFill>
                  <a:srgbClr val="FF0000"/>
                </a:solidFill>
              </a:rPr>
              <a:t>Input: stream of characters</a:t>
            </a:r>
          </a:p>
          <a:p>
            <a:pPr algn="ctr">
              <a:buNone/>
            </a:pPr>
            <a:r>
              <a:rPr lang="en-US" sz="1800" i="1" dirty="0">
                <a:solidFill>
                  <a:srgbClr val="FF0000"/>
                </a:solidFill>
              </a:rPr>
              <a:t>Output: Token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8979D7B0-E1F2-4B77-B8E0-FB3AA313B8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529" y="5341088"/>
            <a:ext cx="1060305" cy="1099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6762135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64166EE2-64EA-42ED-997E-89BDB3B810C4}"/>
              </a:ext>
            </a:extLst>
          </p:cNvPr>
          <p:cNvSpPr txBox="1"/>
          <p:nvPr/>
        </p:nvSpPr>
        <p:spPr>
          <a:xfrm>
            <a:off x="4665961" y="461640"/>
            <a:ext cx="2930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u="sng" dirty="0"/>
              <a:t>Syntax Analysis or Parser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A475159F-299A-4E14-A9E6-96C46F0B673E}"/>
              </a:ext>
            </a:extLst>
          </p:cNvPr>
          <p:cNvSpPr txBox="1"/>
          <p:nvPr/>
        </p:nvSpPr>
        <p:spPr>
          <a:xfrm>
            <a:off x="668071" y="830972"/>
            <a:ext cx="10855857" cy="21171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Parser groups the tokens produced by lexical analyzer into grammatical phrases or syntactic </a:t>
            </a:r>
          </a:p>
          <a:p>
            <a:pPr algn="just">
              <a:lnSpc>
                <a:spcPct val="150000"/>
              </a:lnSpc>
            </a:pPr>
            <a:r>
              <a:rPr lang="en-US" dirty="0"/>
              <a:t>     </a:t>
            </a:r>
            <a:r>
              <a:rPr lang="en-US" sz="1800" dirty="0"/>
              <a:t>variables.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Generates a tree like representation called parse tree 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A parse tree describes the syntactic structure of the input.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N" dirty="0"/>
          </a:p>
        </p:txBody>
      </p:sp>
      <p:pic>
        <p:nvPicPr>
          <p:cNvPr id="5" name="Picture 3">
            <a:extLst>
              <a:ext uri="{FF2B5EF4-FFF2-40B4-BE49-F238E27FC236}">
                <a16:creationId xmlns:a16="http://schemas.microsoft.com/office/drawing/2014/main" xmlns="" id="{4B463393-6CF7-404F-8F23-6D69F14695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3226" y="2636667"/>
            <a:ext cx="5452773" cy="272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F8149B2E-FF6A-4D6B-971C-176511F33602}"/>
              </a:ext>
            </a:extLst>
          </p:cNvPr>
          <p:cNvSpPr txBox="1"/>
          <p:nvPr/>
        </p:nvSpPr>
        <p:spPr>
          <a:xfrm>
            <a:off x="6214369" y="2636667"/>
            <a:ext cx="5623655" cy="29481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b="1" u="sng" dirty="0"/>
              <a:t>Recursive Rules:</a:t>
            </a: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en-IN" dirty="0"/>
              <a:t>Any identifier is an expression.</a:t>
            </a: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en-IN" dirty="0"/>
              <a:t>Any number is an expression.</a:t>
            </a: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en-IN" dirty="0"/>
              <a:t>If expression1 and expression2 are expressions</a:t>
            </a:r>
          </a:p>
          <a:p>
            <a:pPr>
              <a:lnSpc>
                <a:spcPct val="150000"/>
              </a:lnSpc>
            </a:pPr>
            <a:r>
              <a:rPr lang="en-IN" dirty="0"/>
              <a:t>     then so are,</a:t>
            </a:r>
          </a:p>
          <a:p>
            <a:pPr>
              <a:lnSpc>
                <a:spcPct val="150000"/>
              </a:lnSpc>
            </a:pPr>
            <a:r>
              <a:rPr lang="en-IN" dirty="0"/>
              <a:t>                            expression1 + expression2</a:t>
            </a:r>
          </a:p>
          <a:p>
            <a:pPr>
              <a:lnSpc>
                <a:spcPct val="150000"/>
              </a:lnSpc>
            </a:pPr>
            <a:r>
              <a:rPr lang="en-IN" dirty="0"/>
              <a:t>                            expression1 * expression2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F2B01614-17FB-420D-803C-66CD20BAB908}"/>
              </a:ext>
            </a:extLst>
          </p:cNvPr>
          <p:cNvSpPr txBox="1"/>
          <p:nvPr/>
        </p:nvSpPr>
        <p:spPr>
          <a:xfrm>
            <a:off x="1965324" y="5495277"/>
            <a:ext cx="46346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800" dirty="0"/>
              <a:t>Parse tree for </a:t>
            </a:r>
            <a:r>
              <a:rPr lang="en-IN" sz="1800" b="1" dirty="0"/>
              <a:t>position :=initial + rate * 60</a:t>
            </a:r>
          </a:p>
          <a:p>
            <a:endParaRPr lang="en-I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A989E730-D51F-4CA0-B490-5110E97EB2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529" y="5341088"/>
            <a:ext cx="1060305" cy="1099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63236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E839FBDD-57A1-4E33-9764-2BA66D7846BF}"/>
              </a:ext>
            </a:extLst>
          </p:cNvPr>
          <p:cNvSpPr txBox="1"/>
          <p:nvPr/>
        </p:nvSpPr>
        <p:spPr>
          <a:xfrm>
            <a:off x="5080912" y="489696"/>
            <a:ext cx="2206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u="sng" dirty="0"/>
              <a:t>Semantic Analysis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8FE93618-389C-4743-8608-AA45037F2FD3}"/>
              </a:ext>
            </a:extLst>
          </p:cNvPr>
          <p:cNvSpPr txBox="1"/>
          <p:nvPr/>
        </p:nvSpPr>
        <p:spPr>
          <a:xfrm>
            <a:off x="1798764" y="866483"/>
            <a:ext cx="8733481" cy="12861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800" dirty="0"/>
              <a:t>Checks for semantic errors.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800" dirty="0"/>
              <a:t>Concentrates on </a:t>
            </a:r>
            <a:r>
              <a:rPr lang="en-IN" sz="1800" dirty="0">
                <a:solidFill>
                  <a:srgbClr val="FF0000"/>
                </a:solidFill>
              </a:rPr>
              <a:t>Type checking</a:t>
            </a:r>
            <a:r>
              <a:rPr lang="en-IN" sz="1800" dirty="0"/>
              <a:t> -whether operands are type compatible.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800" dirty="0"/>
              <a:t>e.g. real number used to index an array.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C8C3F809-00D3-4821-A396-1397BBB8D7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63578" y="2522001"/>
            <a:ext cx="6786610" cy="30003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697BBA68-E671-4DAE-A32E-513B2F8C161C}"/>
              </a:ext>
            </a:extLst>
          </p:cNvPr>
          <p:cNvSpPr txBox="1"/>
          <p:nvPr/>
        </p:nvSpPr>
        <p:spPr>
          <a:xfrm>
            <a:off x="3308387" y="5714518"/>
            <a:ext cx="63418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800" b="1" dirty="0"/>
              <a:t>Semantic analysis inserts a conversion of integer to real</a:t>
            </a:r>
          </a:p>
          <a:p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F21574DB-BA3C-4494-BED3-FCD47FC78A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529" y="5341088"/>
            <a:ext cx="1060305" cy="1099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8857219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xmlns="" id="{0CBDAE5F-FAFA-4873-AFE5-DFD4E8A6A10C}"/>
              </a:ext>
            </a:extLst>
          </p:cNvPr>
          <p:cNvSpPr/>
          <p:nvPr/>
        </p:nvSpPr>
        <p:spPr>
          <a:xfrm>
            <a:off x="1233996" y="1864312"/>
            <a:ext cx="2618911" cy="413921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a – id1 </a:t>
            </a:r>
          </a:p>
          <a:p>
            <a:pPr algn="ctr"/>
            <a:r>
              <a:rPr lang="en-IN" dirty="0"/>
              <a:t>b – id2</a:t>
            </a:r>
          </a:p>
          <a:p>
            <a:pPr algn="ctr"/>
            <a:r>
              <a:rPr lang="en-IN" dirty="0"/>
              <a:t>c – id3</a:t>
            </a:r>
          </a:p>
          <a:p>
            <a:pPr algn="ctr"/>
            <a:r>
              <a:rPr lang="en-IN" dirty="0"/>
              <a:t>d – id4   </a:t>
            </a:r>
          </a:p>
          <a:p>
            <a:pPr algn="ctr"/>
            <a:endParaRPr lang="en-IN" dirty="0"/>
          </a:p>
          <a:p>
            <a:pPr algn="ctr"/>
            <a:r>
              <a:rPr lang="en-IN" dirty="0"/>
              <a:t>= </a:t>
            </a:r>
            <a:r>
              <a:rPr lang="en-IN" dirty="0">
                <a:sym typeface="Wingdings" panose="05000000000000000000" pitchFamily="2" charset="2"/>
              </a:rPr>
              <a:t></a:t>
            </a:r>
            <a:r>
              <a:rPr lang="en-IN" dirty="0"/>
              <a:t> operator </a:t>
            </a:r>
          </a:p>
          <a:p>
            <a:pPr algn="ctr"/>
            <a:r>
              <a:rPr lang="en-IN" dirty="0"/>
              <a:t>+ </a:t>
            </a:r>
            <a:r>
              <a:rPr lang="en-IN" dirty="0">
                <a:sym typeface="Wingdings" panose="05000000000000000000" pitchFamily="2" charset="2"/>
              </a:rPr>
              <a:t></a:t>
            </a:r>
            <a:r>
              <a:rPr lang="en-IN" dirty="0"/>
              <a:t> operator </a:t>
            </a:r>
          </a:p>
          <a:p>
            <a:pPr algn="ctr"/>
            <a:r>
              <a:rPr lang="en-IN" dirty="0">
                <a:sym typeface="Wingdings" panose="05000000000000000000" pitchFamily="2" charset="2"/>
              </a:rPr>
              <a:t>‘*’</a:t>
            </a:r>
            <a:r>
              <a:rPr lang="en-IN" dirty="0"/>
              <a:t> operator</a:t>
            </a:r>
          </a:p>
          <a:p>
            <a:pPr algn="ctr"/>
            <a:endParaRPr lang="en-IN" dirty="0"/>
          </a:p>
          <a:p>
            <a:pPr algn="ctr"/>
            <a:r>
              <a:rPr lang="en-IN" dirty="0"/>
              <a:t>60 – number </a:t>
            </a:r>
          </a:p>
          <a:p>
            <a:pPr algn="ctr"/>
            <a:endParaRPr lang="en-IN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8AD3A628-9867-4F1D-A311-C809DB55BF6F}"/>
              </a:ext>
            </a:extLst>
          </p:cNvPr>
          <p:cNvSpPr txBox="1"/>
          <p:nvPr/>
        </p:nvSpPr>
        <p:spPr>
          <a:xfrm>
            <a:off x="4183709" y="626349"/>
            <a:ext cx="27943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Statement 1: a = b + c;</a:t>
            </a:r>
          </a:p>
          <a:p>
            <a:r>
              <a:rPr lang="en-IN" b="1" dirty="0"/>
              <a:t>Statement 2: d = c * 60;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3AC318AB-0476-4253-BA16-8F08A6198CF8}"/>
              </a:ext>
            </a:extLst>
          </p:cNvPr>
          <p:cNvSpPr txBox="1"/>
          <p:nvPr/>
        </p:nvSpPr>
        <p:spPr>
          <a:xfrm>
            <a:off x="1547635" y="1457193"/>
            <a:ext cx="1949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u="sng" dirty="0"/>
              <a:t>Lexical Analysis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3F134D3E-D902-4889-AC23-7B295DBCE723}"/>
              </a:ext>
            </a:extLst>
          </p:cNvPr>
          <p:cNvSpPr txBox="1"/>
          <p:nvPr/>
        </p:nvSpPr>
        <p:spPr>
          <a:xfrm>
            <a:off x="7788747" y="1324283"/>
            <a:ext cx="1837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Assignment op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xmlns="" id="{0E964B33-5920-47D6-98F8-BCA4326ED7B2}"/>
              </a:ext>
            </a:extLst>
          </p:cNvPr>
          <p:cNvCxnSpPr>
            <a:stCxn id="7" idx="2"/>
          </p:cNvCxnSpPr>
          <p:nvPr/>
        </p:nvCxnSpPr>
        <p:spPr>
          <a:xfrm flipH="1">
            <a:off x="7584567" y="1693615"/>
            <a:ext cx="1122861" cy="4918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xmlns="" id="{5D3B431F-782D-42BA-AA07-816DC901BD62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8707428" y="1693615"/>
            <a:ext cx="1223797" cy="4918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3F5F319A-CD98-4115-82B7-48D21274F33A}"/>
              </a:ext>
            </a:extLst>
          </p:cNvPr>
          <p:cNvSpPr txBox="1"/>
          <p:nvPr/>
        </p:nvSpPr>
        <p:spPr>
          <a:xfrm>
            <a:off x="6665886" y="2185417"/>
            <a:ext cx="13131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dirty="0"/>
              <a:t>Expression</a:t>
            </a:r>
          </a:p>
          <a:p>
            <a:pPr algn="ctr"/>
            <a:r>
              <a:rPr lang="en-IN" dirty="0"/>
              <a:t>id1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113A95C0-1F00-47B6-9D2F-2790A8DB9C96}"/>
              </a:ext>
            </a:extLst>
          </p:cNvPr>
          <p:cNvSpPr txBox="1"/>
          <p:nvPr/>
        </p:nvSpPr>
        <p:spPr>
          <a:xfrm>
            <a:off x="8164565" y="3092717"/>
            <a:ext cx="13131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dirty="0"/>
              <a:t>Expression</a:t>
            </a:r>
          </a:p>
          <a:p>
            <a:pPr algn="ctr"/>
            <a:r>
              <a:rPr lang="en-IN" dirty="0"/>
              <a:t>id2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D6BE3CBB-7042-4C4B-A73A-292323767F8D}"/>
              </a:ext>
            </a:extLst>
          </p:cNvPr>
          <p:cNvSpPr txBox="1"/>
          <p:nvPr/>
        </p:nvSpPr>
        <p:spPr>
          <a:xfrm>
            <a:off x="9416500" y="2185417"/>
            <a:ext cx="1029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Sum op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xmlns="" id="{6BB0BD34-3CE1-4CDA-A07C-1E51E7464A62}"/>
              </a:ext>
            </a:extLst>
          </p:cNvPr>
          <p:cNvCxnSpPr/>
          <p:nvPr/>
        </p:nvCxnSpPr>
        <p:spPr>
          <a:xfrm flipH="1">
            <a:off x="8808364" y="2554749"/>
            <a:ext cx="1122861" cy="4918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xmlns="" id="{BAD4D49D-70D2-4E7A-BC22-DA58AF5C29EA}"/>
              </a:ext>
            </a:extLst>
          </p:cNvPr>
          <p:cNvCxnSpPr>
            <a:cxnSpLocks/>
          </p:cNvCxnSpPr>
          <p:nvPr/>
        </p:nvCxnSpPr>
        <p:spPr>
          <a:xfrm>
            <a:off x="9931225" y="2554749"/>
            <a:ext cx="1223797" cy="4918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5CD48E74-112C-4F8F-839E-C34A75FD08FE}"/>
              </a:ext>
            </a:extLst>
          </p:cNvPr>
          <p:cNvSpPr txBox="1"/>
          <p:nvPr/>
        </p:nvSpPr>
        <p:spPr>
          <a:xfrm>
            <a:off x="10498432" y="3092717"/>
            <a:ext cx="13131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dirty="0"/>
              <a:t>Expression</a:t>
            </a:r>
          </a:p>
          <a:p>
            <a:pPr algn="ctr"/>
            <a:r>
              <a:rPr lang="en-IN" dirty="0"/>
              <a:t>id3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6653C72B-CA3A-4A21-90F4-9984FAF0DB4D}"/>
              </a:ext>
            </a:extLst>
          </p:cNvPr>
          <p:cNvSpPr txBox="1"/>
          <p:nvPr/>
        </p:nvSpPr>
        <p:spPr>
          <a:xfrm>
            <a:off x="6039459" y="3933919"/>
            <a:ext cx="1837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Assignment op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xmlns="" id="{2AEDAD7A-CFB5-4593-87D9-B5E6476473BC}"/>
              </a:ext>
            </a:extLst>
          </p:cNvPr>
          <p:cNvCxnSpPr>
            <a:stCxn id="25" idx="2"/>
          </p:cNvCxnSpPr>
          <p:nvPr/>
        </p:nvCxnSpPr>
        <p:spPr>
          <a:xfrm flipH="1">
            <a:off x="5835279" y="4303251"/>
            <a:ext cx="1122861" cy="4918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xmlns="" id="{A5DBCD2F-0F13-4F82-8E4F-52FE0ECB9ED3}"/>
              </a:ext>
            </a:extLst>
          </p:cNvPr>
          <p:cNvCxnSpPr>
            <a:cxnSpLocks/>
            <a:stCxn id="25" idx="2"/>
          </p:cNvCxnSpPr>
          <p:nvPr/>
        </p:nvCxnSpPr>
        <p:spPr>
          <a:xfrm>
            <a:off x="6958140" y="4303251"/>
            <a:ext cx="1223797" cy="4918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B003175C-FA03-4E70-9093-807354F63975}"/>
              </a:ext>
            </a:extLst>
          </p:cNvPr>
          <p:cNvSpPr txBox="1"/>
          <p:nvPr/>
        </p:nvSpPr>
        <p:spPr>
          <a:xfrm>
            <a:off x="4916598" y="4795053"/>
            <a:ext cx="13131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dirty="0"/>
              <a:t>Expression</a:t>
            </a:r>
          </a:p>
          <a:p>
            <a:pPr algn="ctr"/>
            <a:r>
              <a:rPr lang="en-IN" dirty="0"/>
              <a:t>id4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9836DD0E-802F-42AE-A767-E37C48D1D0C3}"/>
              </a:ext>
            </a:extLst>
          </p:cNvPr>
          <p:cNvSpPr txBox="1"/>
          <p:nvPr/>
        </p:nvSpPr>
        <p:spPr>
          <a:xfrm>
            <a:off x="6415277" y="5702353"/>
            <a:ext cx="13131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dirty="0"/>
              <a:t>Expression</a:t>
            </a:r>
          </a:p>
          <a:p>
            <a:pPr algn="ctr"/>
            <a:r>
              <a:rPr lang="en-IN" dirty="0"/>
              <a:t>id3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D97DB307-41FE-42FD-856A-BDBBF84FAE67}"/>
              </a:ext>
            </a:extLst>
          </p:cNvPr>
          <p:cNvSpPr txBox="1"/>
          <p:nvPr/>
        </p:nvSpPr>
        <p:spPr>
          <a:xfrm>
            <a:off x="7667212" y="4795053"/>
            <a:ext cx="1439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Product op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xmlns="" id="{FF504FA6-1E0D-47A0-8DCB-9FBDCABF03F3}"/>
              </a:ext>
            </a:extLst>
          </p:cNvPr>
          <p:cNvCxnSpPr/>
          <p:nvPr/>
        </p:nvCxnSpPr>
        <p:spPr>
          <a:xfrm flipH="1">
            <a:off x="7059076" y="5164385"/>
            <a:ext cx="1122861" cy="4918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xmlns="" id="{FD34A1F8-ED1E-4761-AD5D-AD3A38B9E687}"/>
              </a:ext>
            </a:extLst>
          </p:cNvPr>
          <p:cNvCxnSpPr>
            <a:cxnSpLocks/>
          </p:cNvCxnSpPr>
          <p:nvPr/>
        </p:nvCxnSpPr>
        <p:spPr>
          <a:xfrm>
            <a:off x="8181937" y="5164385"/>
            <a:ext cx="1223797" cy="4918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18D7EF01-BEA7-4D85-8D11-4742D947E94E}"/>
              </a:ext>
            </a:extLst>
          </p:cNvPr>
          <p:cNvSpPr txBox="1"/>
          <p:nvPr/>
        </p:nvSpPr>
        <p:spPr>
          <a:xfrm>
            <a:off x="8749144" y="5702353"/>
            <a:ext cx="13131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dirty="0"/>
              <a:t>Expression</a:t>
            </a:r>
          </a:p>
          <a:p>
            <a:pPr algn="ctr"/>
            <a:r>
              <a:rPr lang="en-IN" dirty="0"/>
              <a:t>number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xmlns="" id="{6E25AEE7-2D24-4D96-BE48-0AF7798CC7DF}"/>
              </a:ext>
            </a:extLst>
          </p:cNvPr>
          <p:cNvCxnSpPr>
            <a:stCxn id="2" idx="6"/>
          </p:cNvCxnSpPr>
          <p:nvPr/>
        </p:nvCxnSpPr>
        <p:spPr>
          <a:xfrm>
            <a:off x="3852907" y="3933919"/>
            <a:ext cx="63919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xmlns="" id="{FB860B36-F3D0-49E2-975D-CEB701583866}"/>
              </a:ext>
            </a:extLst>
          </p:cNvPr>
          <p:cNvCxnSpPr/>
          <p:nvPr/>
        </p:nvCxnSpPr>
        <p:spPr>
          <a:xfrm>
            <a:off x="4492101" y="3266983"/>
            <a:ext cx="0" cy="137603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xmlns="" id="{B863F716-7E86-46CF-A9FB-6C24DE7DF4FB}"/>
              </a:ext>
            </a:extLst>
          </p:cNvPr>
          <p:cNvCxnSpPr/>
          <p:nvPr/>
        </p:nvCxnSpPr>
        <p:spPr>
          <a:xfrm flipV="1">
            <a:off x="4492101" y="2554749"/>
            <a:ext cx="1923176" cy="7211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xmlns="" id="{AF06AAA8-86B5-40B7-8E01-1A2F620D7D67}"/>
              </a:ext>
            </a:extLst>
          </p:cNvPr>
          <p:cNvCxnSpPr/>
          <p:nvPr/>
        </p:nvCxnSpPr>
        <p:spPr>
          <a:xfrm flipV="1">
            <a:off x="4492101" y="4188597"/>
            <a:ext cx="1437435" cy="4544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xmlns="" id="{A126957D-3B86-46AE-9C86-E410461F8BA5}"/>
              </a:ext>
            </a:extLst>
          </p:cNvPr>
          <p:cNvCxnSpPr>
            <a:stCxn id="3" idx="1"/>
          </p:cNvCxnSpPr>
          <p:nvPr/>
        </p:nvCxnSpPr>
        <p:spPr>
          <a:xfrm flipH="1">
            <a:off x="852256" y="949515"/>
            <a:ext cx="3331453" cy="39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xmlns="" id="{DE55E4CE-C94F-4829-80AA-C0F7515EF240}"/>
              </a:ext>
            </a:extLst>
          </p:cNvPr>
          <p:cNvCxnSpPr/>
          <p:nvPr/>
        </p:nvCxnSpPr>
        <p:spPr>
          <a:xfrm>
            <a:off x="861134" y="949514"/>
            <a:ext cx="0" cy="298440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xmlns="" id="{C7C65540-A581-4EC8-A82B-868F743E7C7B}"/>
              </a:ext>
            </a:extLst>
          </p:cNvPr>
          <p:cNvCxnSpPr>
            <a:endCxn id="2" idx="2"/>
          </p:cNvCxnSpPr>
          <p:nvPr/>
        </p:nvCxnSpPr>
        <p:spPr>
          <a:xfrm>
            <a:off x="852256" y="3933919"/>
            <a:ext cx="38174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xmlns="" id="{EB3A0820-779F-41AD-86FD-63679186D0DC}"/>
              </a:ext>
            </a:extLst>
          </p:cNvPr>
          <p:cNvSpPr txBox="1"/>
          <p:nvPr/>
        </p:nvSpPr>
        <p:spPr>
          <a:xfrm>
            <a:off x="8956437" y="857516"/>
            <a:ext cx="1903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u="sng" dirty="0"/>
              <a:t>Syntax Analysis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xmlns="" id="{82C1092F-31BC-4D9F-8629-A9FA9EE2C3F4}"/>
              </a:ext>
            </a:extLst>
          </p:cNvPr>
          <p:cNvSpPr txBox="1"/>
          <p:nvPr/>
        </p:nvSpPr>
        <p:spPr>
          <a:xfrm>
            <a:off x="2143521" y="580182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input</a:t>
            </a: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xmlns="" id="{753F25AF-874A-4324-9778-57028E4AE3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529" y="5341088"/>
            <a:ext cx="1060305" cy="1099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1417531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3AAB8D8F-33C2-45A5-866F-2F106DD0D32B}"/>
              </a:ext>
            </a:extLst>
          </p:cNvPr>
          <p:cNvSpPr txBox="1"/>
          <p:nvPr/>
        </p:nvSpPr>
        <p:spPr>
          <a:xfrm>
            <a:off x="4933662" y="480250"/>
            <a:ext cx="2324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u="sng" dirty="0"/>
              <a:t>Phases of Compiler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xmlns="" id="{A22FAFC7-588C-4F5B-9CF6-BDA1F1D8C6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73188" y="976543"/>
            <a:ext cx="8717872" cy="52165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02BA06AE-EDB1-4220-B446-7789DF44E0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529" y="5341088"/>
            <a:ext cx="1060305" cy="1099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8644426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3168EE83-323C-4CBB-8F0C-09F623C7DCA0}"/>
              </a:ext>
            </a:extLst>
          </p:cNvPr>
          <p:cNvSpPr txBox="1"/>
          <p:nvPr/>
        </p:nvSpPr>
        <p:spPr>
          <a:xfrm>
            <a:off x="4457570" y="550416"/>
            <a:ext cx="3276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u="sng" dirty="0"/>
              <a:t>Symbol table management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D420A2E4-11CE-4C91-9392-B741853B8987}"/>
              </a:ext>
            </a:extLst>
          </p:cNvPr>
          <p:cNvSpPr txBox="1"/>
          <p:nvPr/>
        </p:nvSpPr>
        <p:spPr>
          <a:xfrm>
            <a:off x="719091" y="919748"/>
            <a:ext cx="11197296" cy="25326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/>
              <a:t>Compiler’s function: record identifiers used in source program and collect information about </a:t>
            </a:r>
          </a:p>
          <a:p>
            <a:pPr>
              <a:lnSpc>
                <a:spcPct val="150000"/>
              </a:lnSpc>
            </a:pPr>
            <a:r>
              <a:rPr lang="en-IN" dirty="0"/>
              <a:t>various attributes.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/>
              <a:t>Attributes – identifier, scope, type, Functions: Function name, no of argument, type and method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/>
              <a:t>All these will be stored and managed by a data structure called </a:t>
            </a:r>
            <a:r>
              <a:rPr lang="en-IN" dirty="0">
                <a:solidFill>
                  <a:srgbClr val="FF0000"/>
                </a:solidFill>
              </a:rPr>
              <a:t>“symbol table”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/>
              <a:t>It contains record for each identifier with fields for attributes of the identifier.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/>
              <a:t>Allows to find record for each identifier quickly, store and retrieve data from that record quickly.</a:t>
            </a:r>
          </a:p>
        </p:txBody>
      </p:sp>
      <p:pic>
        <p:nvPicPr>
          <p:cNvPr id="4098" name="Picture 2" descr="Improvised Symbol Table Structure | SpringerLink">
            <a:extLst>
              <a:ext uri="{FF2B5EF4-FFF2-40B4-BE49-F238E27FC236}">
                <a16:creationId xmlns:a16="http://schemas.microsoft.com/office/drawing/2014/main" xmlns="" id="{31FA2050-B29C-41EA-B14F-6519A3C8F7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023350" y="3523219"/>
            <a:ext cx="5191125" cy="2784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xmlns="" id="{85C39474-A0AA-4621-9CCB-595D2AC9C9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040384" y="3665236"/>
            <a:ext cx="3667141" cy="2500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717F5F37-9339-4DD9-8D6F-FD00CFB838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529" y="5341088"/>
            <a:ext cx="1060305" cy="1099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0788806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xmlns="" id="{C25DC97F-2B66-40C6-A072-AFAD4EB2ECDD}"/>
              </a:ext>
            </a:extLst>
          </p:cNvPr>
          <p:cNvSpPr/>
          <p:nvPr/>
        </p:nvSpPr>
        <p:spPr>
          <a:xfrm>
            <a:off x="994299" y="1260629"/>
            <a:ext cx="3968319" cy="4740675"/>
          </a:xfrm>
          <a:prstGeom prst="ellipse">
            <a:avLst/>
          </a:prstGeom>
          <a:gradFill flip="none" rotWithShape="1">
            <a:gsLst>
              <a:gs pos="0">
                <a:schemeClr val="dk1">
                  <a:lumMod val="67000"/>
                </a:schemeClr>
              </a:gs>
              <a:gs pos="48000">
                <a:schemeClr val="dk1">
                  <a:lumMod val="97000"/>
                  <a:lumOff val="3000"/>
                </a:schemeClr>
              </a:gs>
              <a:gs pos="100000">
                <a:schemeClr val="dk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xmlns="" id="{BCDA1BAF-83B8-4ABA-A968-4BB86C7404A2}"/>
              </a:ext>
            </a:extLst>
          </p:cNvPr>
          <p:cNvSpPr/>
          <p:nvPr/>
        </p:nvSpPr>
        <p:spPr>
          <a:xfrm>
            <a:off x="1393794" y="1917577"/>
            <a:ext cx="3249227" cy="3941684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xmlns="" id="{6AB295D3-091C-40A4-8C30-71623BF9A983}"/>
              </a:ext>
            </a:extLst>
          </p:cNvPr>
          <p:cNvSpPr/>
          <p:nvPr/>
        </p:nvSpPr>
        <p:spPr>
          <a:xfrm>
            <a:off x="1802167" y="2689933"/>
            <a:ext cx="2379216" cy="3036163"/>
          </a:xfrm>
          <a:prstGeom prst="ellipse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xmlns="" id="{AB62B248-1B2D-44CC-9623-45317AA263F4}"/>
              </a:ext>
            </a:extLst>
          </p:cNvPr>
          <p:cNvSpPr/>
          <p:nvPr/>
        </p:nvSpPr>
        <p:spPr>
          <a:xfrm>
            <a:off x="2308195" y="3737499"/>
            <a:ext cx="1411548" cy="1859872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Hard</a:t>
            </a:r>
          </a:p>
          <a:p>
            <a:pPr algn="ctr"/>
            <a:r>
              <a:rPr lang="en-IN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ware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953E27E1-4F60-421C-B496-027020E313A7}"/>
              </a:ext>
            </a:extLst>
          </p:cNvPr>
          <p:cNvSpPr txBox="1"/>
          <p:nvPr/>
        </p:nvSpPr>
        <p:spPr>
          <a:xfrm>
            <a:off x="2416690" y="3050350"/>
            <a:ext cx="11945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System</a:t>
            </a:r>
          </a:p>
          <a:p>
            <a:pPr algn="ctr"/>
            <a:r>
              <a:rPr lang="en-IN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Software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7AAB77EC-3C31-4940-B530-4341543A1270}"/>
              </a:ext>
            </a:extLst>
          </p:cNvPr>
          <p:cNvSpPr txBox="1"/>
          <p:nvPr/>
        </p:nvSpPr>
        <p:spPr>
          <a:xfrm>
            <a:off x="2237154" y="2060445"/>
            <a:ext cx="15536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Application</a:t>
            </a:r>
          </a:p>
          <a:p>
            <a:pPr algn="ctr"/>
            <a:r>
              <a:rPr lang="en-IN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Software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1FDF7A37-58E2-4652-8930-BFB9B6BE9617}"/>
              </a:ext>
            </a:extLst>
          </p:cNvPr>
          <p:cNvSpPr txBox="1"/>
          <p:nvPr/>
        </p:nvSpPr>
        <p:spPr>
          <a:xfrm>
            <a:off x="2651778" y="1451005"/>
            <a:ext cx="679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User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6A5246DA-5D85-49F9-B09C-ABB4F2C73994}"/>
              </a:ext>
            </a:extLst>
          </p:cNvPr>
          <p:cNvSpPr txBox="1"/>
          <p:nvPr/>
        </p:nvSpPr>
        <p:spPr>
          <a:xfrm>
            <a:off x="5805979" y="594804"/>
            <a:ext cx="5806014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Application Software: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System Software: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Hardware: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pic>
        <p:nvPicPr>
          <p:cNvPr id="12" name="Picture 4" descr="The Evolution of Windows | Windows operating systems, Logo ...">
            <a:extLst>
              <a:ext uri="{FF2B5EF4-FFF2-40B4-BE49-F238E27FC236}">
                <a16:creationId xmlns:a16="http://schemas.microsoft.com/office/drawing/2014/main" xmlns="" id="{EEA6E096-7F8C-4B60-B351-FB411A641E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865" t="21946" r="3931" b="27430"/>
          <a:stretch/>
        </p:blipFill>
        <p:spPr bwMode="auto">
          <a:xfrm>
            <a:off x="6351970" y="3126267"/>
            <a:ext cx="4758434" cy="762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 descr="How Iconic Apple Logo | Logaster">
            <a:extLst>
              <a:ext uri="{FF2B5EF4-FFF2-40B4-BE49-F238E27FC236}">
                <a16:creationId xmlns:a16="http://schemas.microsoft.com/office/drawing/2014/main" xmlns="" id="{EBFFC841-162A-4ED1-B945-C9129C2939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7426" t="28336" r="8156" b="24298"/>
          <a:stretch/>
        </p:blipFill>
        <p:spPr bwMode="auto">
          <a:xfrm>
            <a:off x="6351970" y="3888419"/>
            <a:ext cx="4758434" cy="762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AutoShape 8" descr="Linux logo and symbol, meaning, history, PNG">
            <a:extLst>
              <a:ext uri="{FF2B5EF4-FFF2-40B4-BE49-F238E27FC236}">
                <a16:creationId xmlns:a16="http://schemas.microsoft.com/office/drawing/2014/main" xmlns="" id="{833EA220-F159-479D-9430-F54622B0D8E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xmlns="" id="{7AC6B433-3C1B-4B3B-AA3A-C67FB7B0C8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5477" y="4636135"/>
            <a:ext cx="780215" cy="76215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D40D2763-5791-48C0-997E-4E670F681C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1970" y="927254"/>
            <a:ext cx="3048000" cy="66675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1B201CEA-E1EA-4220-A554-7D2B6BBD22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99970" y="927254"/>
            <a:ext cx="1914525" cy="666750"/>
          </a:xfrm>
          <a:prstGeom prst="rect">
            <a:avLst/>
          </a:prstGeom>
        </p:spPr>
      </p:pic>
      <p:pic>
        <p:nvPicPr>
          <p:cNvPr id="23" name="Picture 12" descr="Responsive web design Cross-browser Web browser Software Testing ...">
            <a:extLst>
              <a:ext uri="{FF2B5EF4-FFF2-40B4-BE49-F238E27FC236}">
                <a16:creationId xmlns:a16="http://schemas.microsoft.com/office/drawing/2014/main" xmlns="" id="{8190A974-CD0C-4E57-A734-C03FF13B9E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5964" t="1779" r="5964" b="3087"/>
          <a:stretch/>
        </p:blipFill>
        <p:spPr bwMode="auto">
          <a:xfrm>
            <a:off x="6351970" y="1594004"/>
            <a:ext cx="2476889" cy="666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14" descr="Pubg Round Mouse Pad Pubg Dark Player Thick Flexible Mouse mat ...">
            <a:extLst>
              <a:ext uri="{FF2B5EF4-FFF2-40B4-BE49-F238E27FC236}">
                <a16:creationId xmlns:a16="http://schemas.microsoft.com/office/drawing/2014/main" xmlns="" id="{6FC931A9-4C09-4835-B18E-324C0A6B64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468639" y="2260754"/>
            <a:ext cx="906211" cy="666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xmlns="" id="{FB0257FD-7CD7-4786-81A2-F8F46F746223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27568"/>
          <a:stretch/>
        </p:blipFill>
        <p:spPr>
          <a:xfrm>
            <a:off x="8828859" y="1585587"/>
            <a:ext cx="711363" cy="66675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xmlns="" id="{5741FBA1-34BA-4DE2-AB5A-2C1FA799B8E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529612" y="1585429"/>
            <a:ext cx="581721" cy="658334"/>
          </a:xfrm>
          <a:prstGeom prst="rect">
            <a:avLst/>
          </a:prstGeom>
        </p:spPr>
      </p:pic>
      <p:pic>
        <p:nvPicPr>
          <p:cNvPr id="30" name="Picture 18" descr="Candy Crush Saga: Amazon.co.uk: Appstore for Android">
            <a:extLst>
              <a:ext uri="{FF2B5EF4-FFF2-40B4-BE49-F238E27FC236}">
                <a16:creationId xmlns:a16="http://schemas.microsoft.com/office/drawing/2014/main" xmlns="" id="{7D682D5E-F127-4D56-827A-3BA96C81E7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flipH="1">
            <a:off x="10111333" y="1594005"/>
            <a:ext cx="581720" cy="649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0" descr="Netflix on the App Store">
            <a:extLst>
              <a:ext uri="{FF2B5EF4-FFF2-40B4-BE49-F238E27FC236}">
                <a16:creationId xmlns:a16="http://schemas.microsoft.com/office/drawing/2014/main" xmlns="" id="{59691FA9-B146-495A-BE0B-C2D5D434EC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2187" t="32058" r="32795" b="32485"/>
          <a:stretch/>
        </p:blipFill>
        <p:spPr bwMode="auto">
          <a:xfrm>
            <a:off x="10693053" y="1594004"/>
            <a:ext cx="621442" cy="649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10EECD8B-3DD0-4486-971A-7983094D8BC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368246" y="5709080"/>
            <a:ext cx="952583" cy="72396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E814ADDE-DE04-458A-B33C-BF95BDE4306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320829" y="5709080"/>
            <a:ext cx="845893" cy="72396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84845174-6111-460E-A2D6-8F09741F05C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164190" y="5709080"/>
            <a:ext cx="701101" cy="73158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xmlns="" id="{2E1AE2DC-2BAD-4EBC-A898-4FF2E959A2E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859928" y="5703236"/>
            <a:ext cx="815411" cy="72396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xmlns="" id="{59A1CC20-52DB-4F6B-BD39-D125EB803E1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675339" y="5703236"/>
            <a:ext cx="914479" cy="72396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xmlns="" id="{316F92D1-5045-4E52-8C97-F3CFFA439393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592346" y="5709080"/>
            <a:ext cx="571550" cy="71382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xmlns="" id="{BE845F67-53DD-47B8-93D3-DDE33E99B3B4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04529" y="5341088"/>
            <a:ext cx="1060305" cy="1099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3363149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25DF3562-4E1F-44FC-B419-E9E8215AA87F}"/>
              </a:ext>
            </a:extLst>
          </p:cNvPr>
          <p:cNvSpPr txBox="1"/>
          <p:nvPr/>
        </p:nvSpPr>
        <p:spPr>
          <a:xfrm>
            <a:off x="4335742" y="541538"/>
            <a:ext cx="35205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u="sng" dirty="0"/>
              <a:t>Error Detection and Reporting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765913FD-2016-4B75-B0B6-866717AFB893}"/>
              </a:ext>
            </a:extLst>
          </p:cNvPr>
          <p:cNvSpPr txBox="1"/>
          <p:nvPr/>
        </p:nvSpPr>
        <p:spPr>
          <a:xfrm>
            <a:off x="1420428" y="1102649"/>
            <a:ext cx="10038325" cy="43331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/>
              <a:t>Each phase encounter errors.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/>
              <a:t>After detection, compilation proceeds and finds all further errors.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/>
              <a:t>Shouldn’t stop after encountering the first error.</a:t>
            </a:r>
          </a:p>
          <a:p>
            <a:pPr algn="just">
              <a:lnSpc>
                <a:spcPct val="150000"/>
              </a:lnSpc>
              <a:buNone/>
            </a:pPr>
            <a:r>
              <a:rPr lang="en-IN" b="1" i="1" dirty="0"/>
              <a:t>Few</a:t>
            </a:r>
            <a:r>
              <a:rPr lang="en-IN" sz="2400" b="1" i="1" dirty="0"/>
              <a:t> </a:t>
            </a:r>
            <a:r>
              <a:rPr lang="en-IN" b="1" i="1" dirty="0"/>
              <a:t>errors:</a:t>
            </a:r>
            <a:endParaRPr lang="en-US" b="1" i="1" dirty="0"/>
          </a:p>
          <a:p>
            <a:pPr marL="742950" lvl="1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In lexical analysis:  misspelled name of some identifier.</a:t>
            </a:r>
          </a:p>
          <a:p>
            <a:pPr marL="742950" lvl="1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In syntax analysis: missing semicolon or unbalanced parenthesis.</a:t>
            </a:r>
          </a:p>
          <a:p>
            <a:pPr marL="742950" lvl="1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dirty="0"/>
              <a:t>In Semantic analysis: </a:t>
            </a:r>
            <a:r>
              <a:rPr lang="en-US" dirty="0"/>
              <a:t>Type mismatch.</a:t>
            </a:r>
          </a:p>
          <a:p>
            <a:pPr marL="742950" lvl="1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In code optimization, errors occur when the result is affected by the optimization. </a:t>
            </a:r>
          </a:p>
          <a:p>
            <a:pPr marL="742950" lvl="1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In code generation, it shows error when code is missing etc.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B6C8546B-B1FC-4C25-883D-794E12A7E1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529" y="5341088"/>
            <a:ext cx="1060305" cy="1099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1569043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1176290E-BB7A-4681-8658-1A39CB2D72C9}"/>
              </a:ext>
            </a:extLst>
          </p:cNvPr>
          <p:cNvSpPr txBox="1"/>
          <p:nvPr/>
        </p:nvSpPr>
        <p:spPr>
          <a:xfrm>
            <a:off x="4246776" y="602916"/>
            <a:ext cx="3698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u="sng" dirty="0"/>
              <a:t>Intermediate Code Generation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FF9A2BBE-A7D3-49C9-BBB2-39339D64C7F8}"/>
              </a:ext>
            </a:extLst>
          </p:cNvPr>
          <p:cNvSpPr txBox="1"/>
          <p:nvPr/>
        </p:nvSpPr>
        <p:spPr>
          <a:xfrm>
            <a:off x="524603" y="1116899"/>
            <a:ext cx="11142794" cy="5441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Produces intermediate representations for the source program which are of the following forms:</a:t>
            </a:r>
          </a:p>
          <a:p>
            <a:pPr marL="742950" lvl="1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Postfix notation</a:t>
            </a:r>
          </a:p>
          <a:p>
            <a:pPr marL="742950" lvl="1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Three address code</a:t>
            </a:r>
          </a:p>
          <a:p>
            <a:pPr marL="742950" lvl="1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Syntax tree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Commonly used form is the three address code.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/>
              <a:t>In the </a:t>
            </a:r>
            <a:r>
              <a:rPr lang="en-IN" dirty="0" err="1"/>
              <a:t>eg.</a:t>
            </a:r>
            <a:r>
              <a:rPr lang="en-IN" dirty="0"/>
              <a:t> Temp1, Temp2 and Temp3 are compiler generated temporary variables.</a:t>
            </a:r>
            <a:endParaRPr lang="en-US" baseline="-25000" dirty="0"/>
          </a:p>
          <a:p>
            <a:pPr algn="just">
              <a:lnSpc>
                <a:spcPct val="150000"/>
              </a:lnSpc>
              <a:buNone/>
            </a:pPr>
            <a:r>
              <a:rPr lang="en-US" b="1" dirty="0"/>
              <a:t>Properties of intermediate code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It should be easy to produce and easy to translate into target program.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/>
              <a:t>Atmost</a:t>
            </a:r>
            <a:r>
              <a:rPr lang="en-US" dirty="0"/>
              <a:t> one operator in addition to assignment.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Generate temporary name to hold value computed by each instruction.</a:t>
            </a:r>
          </a:p>
          <a:p>
            <a:pPr marL="1657350" lvl="3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Some three address code instructions have fewer than three operands. </a:t>
            </a:r>
          </a:p>
          <a:p>
            <a:pPr algn="just">
              <a:lnSpc>
                <a:spcPct val="150000"/>
              </a:lnSpc>
            </a:pPr>
            <a:r>
              <a:rPr lang="en-US" dirty="0"/>
              <a:t>                                       		(</a:t>
            </a:r>
            <a:r>
              <a:rPr lang="en-US" dirty="0" err="1"/>
              <a:t>Eg.</a:t>
            </a:r>
            <a:r>
              <a:rPr lang="en-US" dirty="0"/>
              <a:t> First and Last)</a:t>
            </a:r>
          </a:p>
          <a:p>
            <a:pPr>
              <a:lnSpc>
                <a:spcPct val="150000"/>
              </a:lnSpc>
            </a:pPr>
            <a:endParaRPr lang="en-IN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7B4E21EA-9130-449C-8594-2B4BB80C9F4C}"/>
              </a:ext>
            </a:extLst>
          </p:cNvPr>
          <p:cNvSpPr/>
          <p:nvPr/>
        </p:nvSpPr>
        <p:spPr>
          <a:xfrm>
            <a:off x="6894989" y="1775534"/>
            <a:ext cx="3577701" cy="122511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/>
              <a:t>Temp1 = </a:t>
            </a:r>
            <a:r>
              <a:rPr lang="en-IN" sz="1600" dirty="0" err="1"/>
              <a:t>inttoreal</a:t>
            </a:r>
            <a:r>
              <a:rPr lang="en-IN" sz="1600" dirty="0"/>
              <a:t>(60)</a:t>
            </a:r>
          </a:p>
          <a:p>
            <a:pPr algn="ctr"/>
            <a:r>
              <a:rPr lang="en-IN" sz="1600" dirty="0"/>
              <a:t>Temp2 = id3 * Temp1</a:t>
            </a:r>
          </a:p>
          <a:p>
            <a:pPr algn="ctr"/>
            <a:r>
              <a:rPr lang="en-IN" sz="1600" dirty="0"/>
              <a:t>Temp3 = id2 + Temp2</a:t>
            </a:r>
          </a:p>
          <a:p>
            <a:pPr algn="ctr"/>
            <a:r>
              <a:rPr lang="en-IN" sz="1600" dirty="0"/>
              <a:t>id1 = Temp3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A12914AB-8C54-4F75-85AE-DB1069E6EE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529" y="5341088"/>
            <a:ext cx="1060305" cy="1099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0443511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AB809C9B-1E95-41BC-B855-76A7302E1B14}"/>
              </a:ext>
            </a:extLst>
          </p:cNvPr>
          <p:cNvSpPr txBox="1"/>
          <p:nvPr/>
        </p:nvSpPr>
        <p:spPr>
          <a:xfrm>
            <a:off x="3647252" y="523782"/>
            <a:ext cx="4897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u="sng" dirty="0"/>
              <a:t>Code Optimization and Code Generation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E6DE9588-9CBE-4B7A-A749-CD7A146163C0}"/>
              </a:ext>
            </a:extLst>
          </p:cNvPr>
          <p:cNvSpPr txBox="1"/>
          <p:nvPr/>
        </p:nvSpPr>
        <p:spPr>
          <a:xfrm>
            <a:off x="757190" y="991587"/>
            <a:ext cx="10677618" cy="46101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buNone/>
            </a:pPr>
            <a:r>
              <a:rPr lang="en-US" b="1" u="sng" dirty="0"/>
              <a:t>Optimization:</a:t>
            </a:r>
            <a:endParaRPr lang="en-US" sz="1800" b="1" u="sng" dirty="0"/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Improves and produces optimized intermediate code as  output. </a:t>
            </a:r>
            <a:r>
              <a:rPr lang="en-IN" sz="1800" dirty="0"/>
              <a:t>e.g.,</a:t>
            </a:r>
            <a:endParaRPr lang="en-US" sz="1800" dirty="0"/>
          </a:p>
          <a:p>
            <a:pPr algn="just">
              <a:lnSpc>
                <a:spcPct val="150000"/>
              </a:lnSpc>
              <a:buNone/>
            </a:pPr>
            <a:r>
              <a:rPr lang="en-US" sz="1800" b="1" dirty="0"/>
              <a:t>			t</a:t>
            </a:r>
            <a:r>
              <a:rPr lang="en-US" sz="1800" b="1" baseline="-25000" dirty="0"/>
              <a:t>1</a:t>
            </a:r>
            <a:r>
              <a:rPr lang="en-US" sz="1800" b="1" dirty="0"/>
              <a:t> = id</a:t>
            </a:r>
            <a:r>
              <a:rPr lang="en-US" sz="1800" b="1" baseline="-25000" dirty="0"/>
              <a:t>3</a:t>
            </a:r>
            <a:r>
              <a:rPr lang="en-US" sz="1800" b="1" dirty="0"/>
              <a:t>* 60.0</a:t>
            </a:r>
            <a:endParaRPr lang="en-US" sz="1800" dirty="0"/>
          </a:p>
          <a:p>
            <a:pPr algn="just">
              <a:lnSpc>
                <a:spcPct val="150000"/>
              </a:lnSpc>
              <a:buNone/>
            </a:pPr>
            <a:r>
              <a:rPr lang="en-US" sz="1800" b="1" dirty="0"/>
              <a:t>			id</a:t>
            </a:r>
            <a:r>
              <a:rPr lang="en-US" sz="1800" b="1" baseline="-25000" dirty="0"/>
              <a:t>1</a:t>
            </a:r>
            <a:r>
              <a:rPr lang="en-US" sz="1800" b="1" dirty="0"/>
              <a:t> = id</a:t>
            </a:r>
            <a:r>
              <a:rPr lang="en-US" sz="1800" b="1" baseline="-25000" dirty="0"/>
              <a:t>2</a:t>
            </a:r>
            <a:r>
              <a:rPr lang="en-US" sz="1800" b="1" dirty="0"/>
              <a:t> + t</a:t>
            </a:r>
            <a:r>
              <a:rPr lang="en-US" sz="1800" b="1" baseline="-25000" dirty="0"/>
              <a:t>1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Helps in generating fast running machine code.</a:t>
            </a:r>
            <a:endParaRPr lang="en-US" dirty="0"/>
          </a:p>
          <a:p>
            <a:pPr algn="just">
              <a:lnSpc>
                <a:spcPct val="150000"/>
              </a:lnSpc>
            </a:pPr>
            <a:r>
              <a:rPr lang="en-US" b="1" u="sng" dirty="0"/>
              <a:t>Generation: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Intermediate instructions are translated into a sequence of machine instructions that perform the same task.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800" dirty="0"/>
              <a:t>Using registers R1 and R2 the translation of the e.g. is: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800" dirty="0"/>
          </a:p>
          <a:p>
            <a:pPr algn="just">
              <a:lnSpc>
                <a:spcPct val="150000"/>
              </a:lnSpc>
            </a:pPr>
            <a:endParaRPr lang="en-IN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xmlns="" id="{FC8065FA-97AC-46C0-8464-C1572E7FEC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069802" y="4104470"/>
            <a:ext cx="2676786" cy="18968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4760AFC8-0FB7-4994-B296-0007305913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529" y="5341088"/>
            <a:ext cx="1060305" cy="1099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7781624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B8E600FF-7B68-4F2A-A384-B90C975963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6009" y="834872"/>
            <a:ext cx="4807037" cy="531563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8A6D8F32-B0AF-4265-9CA7-D0B0BA9B60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3046" y="834872"/>
            <a:ext cx="4807038" cy="531563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4BA8A238-0DFF-4D67-92DB-CB09817321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529" y="5341088"/>
            <a:ext cx="1060305" cy="1099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1029824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7ACF5A5E-CEAD-4369-A23A-9D0049E98586}"/>
              </a:ext>
            </a:extLst>
          </p:cNvPr>
          <p:cNvSpPr txBox="1"/>
          <p:nvPr/>
        </p:nvSpPr>
        <p:spPr>
          <a:xfrm>
            <a:off x="5109191" y="559293"/>
            <a:ext cx="2018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u="sng" dirty="0"/>
              <a:t>Lexical Analyzer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57C89B51-C72A-4A7E-AB91-8490FFB75BCE}"/>
              </a:ext>
            </a:extLst>
          </p:cNvPr>
          <p:cNvSpPr txBox="1"/>
          <p:nvPr/>
        </p:nvSpPr>
        <p:spPr>
          <a:xfrm>
            <a:off x="683581" y="1393794"/>
            <a:ext cx="3046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To build a lexical </a:t>
            </a:r>
            <a:r>
              <a:rPr lang="en-IN" dirty="0" err="1"/>
              <a:t>analyzer</a:t>
            </a:r>
            <a:endParaRPr lang="en-IN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xmlns="" id="{AA5B8A7B-36E8-4D5E-8124-3A835691C597}"/>
              </a:ext>
            </a:extLst>
          </p:cNvPr>
          <p:cNvCxnSpPr>
            <a:stCxn id="3" idx="3"/>
          </p:cNvCxnSpPr>
          <p:nvPr/>
        </p:nvCxnSpPr>
        <p:spPr>
          <a:xfrm flipV="1">
            <a:off x="3729608" y="1216241"/>
            <a:ext cx="664839" cy="3622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xmlns="" id="{5BDC514E-F83F-465C-B259-9F78CED83B57}"/>
              </a:ext>
            </a:extLst>
          </p:cNvPr>
          <p:cNvCxnSpPr>
            <a:cxnSpLocks/>
            <a:stCxn id="3" idx="3"/>
          </p:cNvCxnSpPr>
          <p:nvPr/>
        </p:nvCxnSpPr>
        <p:spPr>
          <a:xfrm>
            <a:off x="3729608" y="1578460"/>
            <a:ext cx="664839" cy="3622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B35EF340-3795-4295-B973-DF6FA35E5135}"/>
              </a:ext>
            </a:extLst>
          </p:cNvPr>
          <p:cNvSpPr txBox="1"/>
          <p:nvPr/>
        </p:nvSpPr>
        <p:spPr>
          <a:xfrm>
            <a:off x="4394447" y="1024462"/>
            <a:ext cx="74735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Construct a diagram that illustrates the structure of tokens of source prog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29CC1C51-4FE8-4060-A506-A958D9C2F802}"/>
              </a:ext>
            </a:extLst>
          </p:cNvPr>
          <p:cNvSpPr txBox="1"/>
          <p:nvPr/>
        </p:nvSpPr>
        <p:spPr>
          <a:xfrm>
            <a:off x="4394447" y="1786791"/>
            <a:ext cx="6040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Hand translate the diagram into program for finding tokens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xmlns="" id="{E3DA7315-7F47-446B-9C04-E8F1581F3F49}"/>
              </a:ext>
            </a:extLst>
          </p:cNvPr>
          <p:cNvCxnSpPr>
            <a:cxnSpLocks/>
          </p:cNvCxnSpPr>
          <p:nvPr/>
        </p:nvCxnSpPr>
        <p:spPr>
          <a:xfrm flipH="1">
            <a:off x="3586579" y="2656842"/>
            <a:ext cx="108980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xmlns="" id="{9F03EA64-6830-4AE9-8561-54C2079C44E2}"/>
              </a:ext>
            </a:extLst>
          </p:cNvPr>
          <p:cNvCxnSpPr>
            <a:cxnSpLocks/>
          </p:cNvCxnSpPr>
          <p:nvPr/>
        </p:nvCxnSpPr>
        <p:spPr>
          <a:xfrm flipV="1">
            <a:off x="7082808" y="2656841"/>
            <a:ext cx="104839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xmlns="" id="{CCC812A7-27B4-4D61-8305-2D1A338651CC}"/>
              </a:ext>
            </a:extLst>
          </p:cNvPr>
          <p:cNvCxnSpPr>
            <a:cxnSpLocks/>
          </p:cNvCxnSpPr>
          <p:nvPr/>
        </p:nvCxnSpPr>
        <p:spPr>
          <a:xfrm flipH="1">
            <a:off x="2042598" y="2841506"/>
            <a:ext cx="1" cy="38996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xmlns="" id="{F914D630-5069-4C4E-957B-3FC01C4FB49A}"/>
              </a:ext>
            </a:extLst>
          </p:cNvPr>
          <p:cNvCxnSpPr/>
          <p:nvPr/>
        </p:nvCxnSpPr>
        <p:spPr>
          <a:xfrm flipH="1">
            <a:off x="9731318" y="2841506"/>
            <a:ext cx="1" cy="38996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xmlns="" id="{10C3D7AA-FF77-413B-9878-06BFE30FFD95}"/>
              </a:ext>
            </a:extLst>
          </p:cNvPr>
          <p:cNvCxnSpPr>
            <a:cxnSpLocks/>
          </p:cNvCxnSpPr>
          <p:nvPr/>
        </p:nvCxnSpPr>
        <p:spPr>
          <a:xfrm>
            <a:off x="2042598" y="3231471"/>
            <a:ext cx="768872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xmlns="" id="{02A42B20-B464-4F52-B8DD-9B390F32E0F0}"/>
              </a:ext>
            </a:extLst>
          </p:cNvPr>
          <p:cNvCxnSpPr/>
          <p:nvPr/>
        </p:nvCxnSpPr>
        <p:spPr>
          <a:xfrm>
            <a:off x="6027938" y="3231471"/>
            <a:ext cx="0" cy="2663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xmlns="" id="{4B7B32BE-1BC6-45D6-A379-DA6D54750419}"/>
              </a:ext>
            </a:extLst>
          </p:cNvPr>
          <p:cNvSpPr/>
          <p:nvPr/>
        </p:nvSpPr>
        <p:spPr>
          <a:xfrm>
            <a:off x="4816136" y="3526844"/>
            <a:ext cx="2423604" cy="73440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Pattern directed programming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xmlns="" id="{D628E853-0058-48AC-9F5E-F6445DF31D6E}"/>
              </a:ext>
            </a:extLst>
          </p:cNvPr>
          <p:cNvCxnSpPr/>
          <p:nvPr/>
        </p:nvCxnSpPr>
        <p:spPr>
          <a:xfrm>
            <a:off x="6027938" y="4261253"/>
            <a:ext cx="0" cy="2663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xmlns="" id="{27809202-00C5-419C-98E8-B6BCEB27C3E4}"/>
              </a:ext>
            </a:extLst>
          </p:cNvPr>
          <p:cNvSpPr/>
          <p:nvPr/>
        </p:nvSpPr>
        <p:spPr>
          <a:xfrm>
            <a:off x="3266983" y="4556625"/>
            <a:ext cx="5521910" cy="43903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Pattern action language called “</a:t>
            </a:r>
            <a:r>
              <a:rPr lang="en-IN" dirty="0" err="1"/>
              <a:t>lex</a:t>
            </a:r>
            <a:r>
              <a:rPr lang="en-IN" dirty="0"/>
              <a:t>”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xmlns="" id="{975AF005-8A3F-46F2-9C59-BFCF9CE99DA1}"/>
              </a:ext>
            </a:extLst>
          </p:cNvPr>
          <p:cNvCxnSpPr/>
          <p:nvPr/>
        </p:nvCxnSpPr>
        <p:spPr>
          <a:xfrm>
            <a:off x="6038295" y="4995658"/>
            <a:ext cx="0" cy="2663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5DF47BEA-AB18-4DBC-89F6-C3B73509B2D3}"/>
              </a:ext>
            </a:extLst>
          </p:cNvPr>
          <p:cNvSpPr txBox="1"/>
          <p:nvPr/>
        </p:nvSpPr>
        <p:spPr>
          <a:xfrm>
            <a:off x="1626214" y="5128823"/>
            <a:ext cx="9054983" cy="12861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/>
              <a:t>Patterns are specified by regular expressions.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/>
              <a:t>Compiler for </a:t>
            </a:r>
            <a:r>
              <a:rPr lang="en-IN" dirty="0" err="1"/>
              <a:t>lex</a:t>
            </a:r>
            <a:r>
              <a:rPr lang="en-IN" dirty="0"/>
              <a:t> generate efficient finite automata recognizer for regular expression.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xmlns="" id="{1DA86E8F-D566-41AB-AF46-DF776F0D84B8}"/>
              </a:ext>
            </a:extLst>
          </p:cNvPr>
          <p:cNvSpPr/>
          <p:nvPr/>
        </p:nvSpPr>
        <p:spPr>
          <a:xfrm>
            <a:off x="4676380" y="2313281"/>
            <a:ext cx="2406428" cy="68711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Lexical Analyzer</a:t>
            </a:r>
          </a:p>
          <a:p>
            <a:pPr algn="ctr"/>
            <a:r>
              <a:rPr lang="en-IN" dirty="0"/>
              <a:t>Can also be used in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xmlns="" id="{347E4264-769B-4859-BF22-DAF148F6EC83}"/>
              </a:ext>
            </a:extLst>
          </p:cNvPr>
          <p:cNvSpPr/>
          <p:nvPr/>
        </p:nvSpPr>
        <p:spPr>
          <a:xfrm>
            <a:off x="8132611" y="2312034"/>
            <a:ext cx="3453512" cy="68711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Information retrieval systems</a:t>
            </a: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xmlns="" id="{CE545474-B4C5-4A58-B297-E40025A6C489}"/>
              </a:ext>
            </a:extLst>
          </p:cNvPr>
          <p:cNvSpPr/>
          <p:nvPr/>
        </p:nvSpPr>
        <p:spPr>
          <a:xfrm>
            <a:off x="562460" y="2312034"/>
            <a:ext cx="2988265" cy="68711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Query languages</a:t>
            </a: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xmlns="" id="{51313089-647B-4AFD-9A91-BFD8A7BDC0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529" y="5341088"/>
            <a:ext cx="1060305" cy="1099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0532081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735D6E18-BFB1-4D70-A9F1-79A3746BC8C7}"/>
              </a:ext>
            </a:extLst>
          </p:cNvPr>
          <p:cNvSpPr txBox="1"/>
          <p:nvPr/>
        </p:nvSpPr>
        <p:spPr>
          <a:xfrm>
            <a:off x="4690006" y="541538"/>
            <a:ext cx="2844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u="sng" dirty="0"/>
              <a:t>Role of Lexical Analyzer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62176739-0E44-4567-B1AA-C07470C6D4D3}"/>
              </a:ext>
            </a:extLst>
          </p:cNvPr>
          <p:cNvSpPr txBox="1"/>
          <p:nvPr/>
        </p:nvSpPr>
        <p:spPr>
          <a:xfrm>
            <a:off x="411713" y="1074198"/>
            <a:ext cx="11537631" cy="12873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/>
              <a:t>Main task </a:t>
            </a:r>
            <a:r>
              <a:rPr lang="en-IN" dirty="0">
                <a:sym typeface="Wingdings" panose="05000000000000000000" pitchFamily="2" charset="2"/>
              </a:rPr>
              <a:t> read input characters, output a sequence of tokens that parser uses for syntax analysis.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/>
              <a:t>Lexical </a:t>
            </a:r>
            <a:r>
              <a:rPr lang="en-IN" dirty="0" err="1"/>
              <a:t>analyzer</a:t>
            </a:r>
            <a:r>
              <a:rPr lang="en-IN" dirty="0"/>
              <a:t> </a:t>
            </a:r>
            <a:r>
              <a:rPr lang="en-IN" dirty="0">
                <a:sym typeface="Wingdings" panose="05000000000000000000" pitchFamily="2" charset="2"/>
              </a:rPr>
              <a:t> subroutine or coroutine of the parser.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sym typeface="Wingdings" panose="05000000000000000000" pitchFamily="2" charset="2"/>
              </a:rPr>
              <a:t>Parser sends  “get next token”  LA reads input characters until it finds the next token.</a:t>
            </a:r>
            <a:endParaRPr lang="en-IN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7B44442F-6051-4D7D-9743-3338CEF5214D}"/>
              </a:ext>
            </a:extLst>
          </p:cNvPr>
          <p:cNvSpPr/>
          <p:nvPr/>
        </p:nvSpPr>
        <p:spPr>
          <a:xfrm>
            <a:off x="1793289" y="2752078"/>
            <a:ext cx="1642369" cy="67692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Lexical</a:t>
            </a:r>
          </a:p>
          <a:p>
            <a:pPr algn="ctr"/>
            <a:r>
              <a:rPr lang="en-IN" dirty="0"/>
              <a:t>Analyzer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5E44FF17-8F9D-4E1F-90AB-2A25A3AAD479}"/>
              </a:ext>
            </a:extLst>
          </p:cNvPr>
          <p:cNvSpPr/>
          <p:nvPr/>
        </p:nvSpPr>
        <p:spPr>
          <a:xfrm>
            <a:off x="3206316" y="4361603"/>
            <a:ext cx="1642369" cy="67692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Symbol</a:t>
            </a:r>
          </a:p>
          <a:p>
            <a:pPr algn="ctr"/>
            <a:r>
              <a:rPr lang="en-IN" dirty="0"/>
              <a:t>Table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4F50093F-D6A6-4E9D-93EE-B0733889FF68}"/>
              </a:ext>
            </a:extLst>
          </p:cNvPr>
          <p:cNvSpPr/>
          <p:nvPr/>
        </p:nvSpPr>
        <p:spPr>
          <a:xfrm>
            <a:off x="4538159" y="2752078"/>
            <a:ext cx="1642369" cy="67692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Parser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xmlns="" id="{54DE5A7D-D560-4B87-BA86-078340017F90}"/>
              </a:ext>
            </a:extLst>
          </p:cNvPr>
          <p:cNvCxnSpPr>
            <a:endCxn id="4" idx="1"/>
          </p:cNvCxnSpPr>
          <p:nvPr/>
        </p:nvCxnSpPr>
        <p:spPr>
          <a:xfrm>
            <a:off x="1171852" y="3090539"/>
            <a:ext cx="6214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8BDF7712-324C-43FB-9918-B6D67E2709BF}"/>
              </a:ext>
            </a:extLst>
          </p:cNvPr>
          <p:cNvSpPr txBox="1"/>
          <p:nvPr/>
        </p:nvSpPr>
        <p:spPr>
          <a:xfrm>
            <a:off x="411713" y="2828929"/>
            <a:ext cx="9781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400" b="1" dirty="0"/>
              <a:t>Source</a:t>
            </a:r>
          </a:p>
          <a:p>
            <a:pPr algn="ctr"/>
            <a:r>
              <a:rPr lang="en-IN" sz="1400" b="1" dirty="0"/>
              <a:t>Program 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xmlns="" id="{1CC49348-895F-4B33-BA61-9078A4AF8F27}"/>
              </a:ext>
            </a:extLst>
          </p:cNvPr>
          <p:cNvCxnSpPr/>
          <p:nvPr/>
        </p:nvCxnSpPr>
        <p:spPr>
          <a:xfrm>
            <a:off x="3435658" y="2894120"/>
            <a:ext cx="110250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xmlns="" id="{1586A5C7-8701-47FB-A4E2-0C9BE51DFE2B}"/>
              </a:ext>
            </a:extLst>
          </p:cNvPr>
          <p:cNvCxnSpPr/>
          <p:nvPr/>
        </p:nvCxnSpPr>
        <p:spPr>
          <a:xfrm flipH="1">
            <a:off x="3435658" y="3352149"/>
            <a:ext cx="110250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0A68CFB8-5984-4EA9-B486-B23DC1DFBBE6}"/>
              </a:ext>
            </a:extLst>
          </p:cNvPr>
          <p:cNvSpPr txBox="1"/>
          <p:nvPr/>
        </p:nvSpPr>
        <p:spPr>
          <a:xfrm>
            <a:off x="3612446" y="2571646"/>
            <a:ext cx="7489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b="1" dirty="0"/>
              <a:t>token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A0BD6DAF-2A90-43B1-912C-21ACC7E7CECD}"/>
              </a:ext>
            </a:extLst>
          </p:cNvPr>
          <p:cNvSpPr txBox="1"/>
          <p:nvPr/>
        </p:nvSpPr>
        <p:spPr>
          <a:xfrm>
            <a:off x="3479114" y="3316742"/>
            <a:ext cx="10967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600" b="1" dirty="0"/>
              <a:t>Get next </a:t>
            </a:r>
          </a:p>
          <a:p>
            <a:pPr algn="ctr"/>
            <a:r>
              <a:rPr lang="en-IN" sz="1600" b="1" dirty="0"/>
              <a:t>token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xmlns="" id="{1648C536-41F7-49EA-A2CA-F024D6D497F5}"/>
              </a:ext>
            </a:extLst>
          </p:cNvPr>
          <p:cNvCxnSpPr>
            <a:cxnSpLocks/>
            <a:stCxn id="8" idx="2"/>
          </p:cNvCxnSpPr>
          <p:nvPr/>
        </p:nvCxnSpPr>
        <p:spPr>
          <a:xfrm flipH="1">
            <a:off x="4848538" y="3429000"/>
            <a:ext cx="510806" cy="93260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xmlns="" id="{B6F85366-B9CE-4F25-8F1C-9FC029D4A247}"/>
              </a:ext>
            </a:extLst>
          </p:cNvPr>
          <p:cNvCxnSpPr>
            <a:cxnSpLocks/>
          </p:cNvCxnSpPr>
          <p:nvPr/>
        </p:nvCxnSpPr>
        <p:spPr>
          <a:xfrm>
            <a:off x="2614473" y="3429000"/>
            <a:ext cx="591843" cy="93260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AC170843-207A-4E70-8F74-905A08B43302}"/>
              </a:ext>
            </a:extLst>
          </p:cNvPr>
          <p:cNvSpPr txBox="1"/>
          <p:nvPr/>
        </p:nvSpPr>
        <p:spPr>
          <a:xfrm>
            <a:off x="6268842" y="2299699"/>
            <a:ext cx="5707012" cy="46101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b="1" u="sng" dirty="0"/>
              <a:t>Secondary tasks:</a:t>
            </a:r>
          </a:p>
          <a:p>
            <a:pPr>
              <a:lnSpc>
                <a:spcPct val="150000"/>
              </a:lnSpc>
            </a:pPr>
            <a:r>
              <a:rPr lang="en-IN" dirty="0"/>
              <a:t>*Stripping out the following from source program*</a:t>
            </a:r>
          </a:p>
          <a:p>
            <a:pPr>
              <a:lnSpc>
                <a:spcPct val="150000"/>
              </a:lnSpc>
            </a:pPr>
            <a:endParaRPr lang="en-IN" dirty="0"/>
          </a:p>
          <a:p>
            <a:pPr>
              <a:lnSpc>
                <a:spcPct val="150000"/>
              </a:lnSpc>
            </a:pPr>
            <a:endParaRPr lang="en-IN" dirty="0"/>
          </a:p>
          <a:p>
            <a:pPr>
              <a:lnSpc>
                <a:spcPct val="150000"/>
              </a:lnSpc>
            </a:pPr>
            <a:endParaRPr lang="en-IN" dirty="0"/>
          </a:p>
          <a:p>
            <a:pPr>
              <a:lnSpc>
                <a:spcPct val="150000"/>
              </a:lnSpc>
            </a:pPr>
            <a:endParaRPr lang="en-IN" dirty="0"/>
          </a:p>
          <a:p>
            <a:pPr>
              <a:lnSpc>
                <a:spcPct val="150000"/>
              </a:lnSpc>
            </a:pPr>
            <a:r>
              <a:rPr lang="en-IN" dirty="0"/>
              <a:t>*Correlating error messages from the compiler </a:t>
            </a:r>
          </a:p>
          <a:p>
            <a:pPr>
              <a:lnSpc>
                <a:spcPct val="150000"/>
              </a:lnSpc>
            </a:pPr>
            <a:r>
              <a:rPr lang="en-IN" dirty="0"/>
              <a:t>with the source program*</a:t>
            </a:r>
          </a:p>
          <a:p>
            <a:pPr>
              <a:lnSpc>
                <a:spcPct val="150000"/>
              </a:lnSpc>
            </a:pPr>
            <a:r>
              <a:rPr lang="en-IN" dirty="0" err="1"/>
              <a:t>Eg.</a:t>
            </a:r>
            <a:r>
              <a:rPr lang="en-IN" dirty="0"/>
              <a:t> Line number associated with an </a:t>
            </a:r>
          </a:p>
          <a:p>
            <a:pPr>
              <a:lnSpc>
                <a:spcPct val="150000"/>
              </a:lnSpc>
            </a:pPr>
            <a:r>
              <a:rPr lang="en-IN" dirty="0"/>
              <a:t>error message.</a:t>
            </a:r>
          </a:p>
          <a:p>
            <a:pPr>
              <a:lnSpc>
                <a:spcPct val="150000"/>
              </a:lnSpc>
            </a:pPr>
            <a:endParaRPr lang="en-IN" dirty="0"/>
          </a:p>
        </p:txBody>
      </p:sp>
      <p:graphicFrame>
        <p:nvGraphicFramePr>
          <p:cNvPr id="29" name="Table 29">
            <a:extLst>
              <a:ext uri="{FF2B5EF4-FFF2-40B4-BE49-F238E27FC236}">
                <a16:creationId xmlns:a16="http://schemas.microsoft.com/office/drawing/2014/main" xmlns="" id="{1D71E21B-AF60-47A0-92CB-B84EDFFDC4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826093660"/>
              </p:ext>
            </p:extLst>
          </p:nvPr>
        </p:nvGraphicFramePr>
        <p:xfrm>
          <a:off x="7750206" y="3237024"/>
          <a:ext cx="2805344" cy="1463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05344">
                  <a:extLst>
                    <a:ext uri="{9D8B030D-6E8A-4147-A177-3AD203B41FA5}">
                      <a16:colId xmlns:a16="http://schemas.microsoft.com/office/drawing/2014/main" xmlns="" val="590694581"/>
                    </a:ext>
                  </a:extLst>
                </a:gridCol>
              </a:tblGrid>
              <a:tr h="166797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Comments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141350414"/>
                  </a:ext>
                </a:extLst>
              </a:tr>
              <a:tr h="166797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White spaces (blank)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941068437"/>
                  </a:ext>
                </a:extLst>
              </a:tr>
              <a:tr h="166797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Tab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489033504"/>
                  </a:ext>
                </a:extLst>
              </a:tr>
              <a:tr h="166797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Newline characters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472970854"/>
                  </a:ext>
                </a:extLst>
              </a:tr>
            </a:tbl>
          </a:graphicData>
        </a:graphic>
      </p:graphicFrame>
      <p:pic>
        <p:nvPicPr>
          <p:cNvPr id="35" name="Picture 34">
            <a:extLst>
              <a:ext uri="{FF2B5EF4-FFF2-40B4-BE49-F238E27FC236}">
                <a16:creationId xmlns:a16="http://schemas.microsoft.com/office/drawing/2014/main" xmlns="" id="{26B034D9-A28A-4F7E-B0FF-724C2BA5CD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529" y="5341088"/>
            <a:ext cx="1060305" cy="1099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5281431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090ED305-B571-478F-82C6-8184B52978D3}"/>
              </a:ext>
            </a:extLst>
          </p:cNvPr>
          <p:cNvSpPr txBox="1"/>
          <p:nvPr/>
        </p:nvSpPr>
        <p:spPr>
          <a:xfrm>
            <a:off x="4839887" y="488273"/>
            <a:ext cx="27638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u="sng" dirty="0"/>
              <a:t>Lexical Analysis - Steps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3CBC069B-BE08-47C3-B821-B0ECA6FC763D}"/>
              </a:ext>
            </a:extLst>
          </p:cNvPr>
          <p:cNvSpPr txBox="1"/>
          <p:nvPr/>
        </p:nvSpPr>
        <p:spPr>
          <a:xfrm>
            <a:off x="683581" y="1402672"/>
            <a:ext cx="776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Steps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xmlns="" id="{4E14E609-8029-4EDD-A40C-5B3E654187FB}"/>
              </a:ext>
            </a:extLst>
          </p:cNvPr>
          <p:cNvCxnSpPr>
            <a:cxnSpLocks/>
            <a:stCxn id="3" idx="3"/>
          </p:cNvCxnSpPr>
          <p:nvPr/>
        </p:nvCxnSpPr>
        <p:spPr>
          <a:xfrm flipV="1">
            <a:off x="1459756" y="1212711"/>
            <a:ext cx="776175" cy="3746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xmlns="" id="{C46CB835-1E21-49BA-8CED-232F9AA19B12}"/>
              </a:ext>
            </a:extLst>
          </p:cNvPr>
          <p:cNvCxnSpPr>
            <a:stCxn id="3" idx="3"/>
          </p:cNvCxnSpPr>
          <p:nvPr/>
        </p:nvCxnSpPr>
        <p:spPr>
          <a:xfrm>
            <a:off x="1459756" y="1587338"/>
            <a:ext cx="733028" cy="3746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86D9DA72-F9BD-4B23-A886-DD87317E839C}"/>
              </a:ext>
            </a:extLst>
          </p:cNvPr>
          <p:cNvSpPr/>
          <p:nvPr/>
        </p:nvSpPr>
        <p:spPr>
          <a:xfrm>
            <a:off x="2343705" y="967666"/>
            <a:ext cx="1642369" cy="43500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Scanning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48A1B433-8DA5-49A2-9FA0-FFF19D83F2DF}"/>
              </a:ext>
            </a:extLst>
          </p:cNvPr>
          <p:cNvSpPr/>
          <p:nvPr/>
        </p:nvSpPr>
        <p:spPr>
          <a:xfrm>
            <a:off x="2343704" y="1772004"/>
            <a:ext cx="1642369" cy="43500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Evaluation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xmlns="" id="{06C904DD-8169-48C9-9F3B-15DF42F90C4B}"/>
              </a:ext>
            </a:extLst>
          </p:cNvPr>
          <p:cNvCxnSpPr>
            <a:stCxn id="9" idx="3"/>
          </p:cNvCxnSpPr>
          <p:nvPr/>
        </p:nvCxnSpPr>
        <p:spPr>
          <a:xfrm>
            <a:off x="3986074" y="1185169"/>
            <a:ext cx="6924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xmlns="" id="{E46A1A64-4934-4599-ABA8-727055E635FC}"/>
              </a:ext>
            </a:extLst>
          </p:cNvPr>
          <p:cNvCxnSpPr/>
          <p:nvPr/>
        </p:nvCxnSpPr>
        <p:spPr>
          <a:xfrm>
            <a:off x="3986073" y="1986548"/>
            <a:ext cx="6924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F4043300-4713-42EB-AC9F-26F3593388A9}"/>
              </a:ext>
            </a:extLst>
          </p:cNvPr>
          <p:cNvSpPr txBox="1"/>
          <p:nvPr/>
        </p:nvSpPr>
        <p:spPr>
          <a:xfrm>
            <a:off x="4777743" y="1000503"/>
            <a:ext cx="5799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Responsibility: simple tasks </a:t>
            </a:r>
            <a:r>
              <a:rPr lang="en-IN" dirty="0">
                <a:sym typeface="Wingdings" panose="05000000000000000000" pitchFamily="2" charset="2"/>
              </a:rPr>
              <a:t> </a:t>
            </a:r>
            <a:r>
              <a:rPr lang="en-IN" dirty="0" err="1">
                <a:sym typeface="Wingdings" panose="05000000000000000000" pitchFamily="2" charset="2"/>
              </a:rPr>
              <a:t>eg.</a:t>
            </a:r>
            <a:r>
              <a:rPr lang="en-IN" dirty="0">
                <a:sym typeface="Wingdings" panose="05000000000000000000" pitchFamily="2" charset="2"/>
              </a:rPr>
              <a:t> eliminates blank  </a:t>
            </a:r>
            <a:endParaRPr lang="en-IN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4019FB40-A839-432C-9E0D-7358D1120329}"/>
              </a:ext>
            </a:extLst>
          </p:cNvPr>
          <p:cNvSpPr txBox="1"/>
          <p:nvPr/>
        </p:nvSpPr>
        <p:spPr>
          <a:xfrm>
            <a:off x="4777743" y="1801882"/>
            <a:ext cx="5824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Responsibility: complex tasks </a:t>
            </a:r>
            <a:r>
              <a:rPr lang="en-IN" dirty="0">
                <a:sym typeface="Wingdings" panose="05000000000000000000" pitchFamily="2" charset="2"/>
              </a:rPr>
              <a:t> </a:t>
            </a:r>
            <a:r>
              <a:rPr lang="en-IN" dirty="0" err="1">
                <a:sym typeface="Wingdings" panose="05000000000000000000" pitchFamily="2" charset="2"/>
              </a:rPr>
              <a:t>eg.</a:t>
            </a:r>
            <a:r>
              <a:rPr lang="en-IN" dirty="0">
                <a:sym typeface="Wingdings" panose="05000000000000000000" pitchFamily="2" charset="2"/>
              </a:rPr>
              <a:t> Evaluate token</a:t>
            </a:r>
            <a:endParaRPr lang="en-IN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A859C3D3-95CF-4F65-AA21-22ABAD1574E7}"/>
              </a:ext>
            </a:extLst>
          </p:cNvPr>
          <p:cNvSpPr txBox="1"/>
          <p:nvPr/>
        </p:nvSpPr>
        <p:spPr>
          <a:xfrm>
            <a:off x="727968" y="2385758"/>
            <a:ext cx="10521672" cy="17028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b="1" i="1" dirty="0"/>
              <a:t>Why scanning and parsing performed as separate steps in analysis phase?</a:t>
            </a: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en-IN" dirty="0"/>
              <a:t>Important consideration </a:t>
            </a:r>
            <a:r>
              <a:rPr lang="en-IN" dirty="0">
                <a:sym typeface="Wingdings" panose="05000000000000000000" pitchFamily="2" charset="2"/>
              </a:rPr>
              <a:t> simpler design and well defined roles and responsibilities.</a:t>
            </a: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en-IN" dirty="0">
                <a:sym typeface="Wingdings" panose="05000000000000000000" pitchFamily="2" charset="2"/>
              </a:rPr>
              <a:t>Compiler efficiency  improved (specialized buffering techniques – </a:t>
            </a:r>
            <a:r>
              <a:rPr lang="en-IN" dirty="0" err="1">
                <a:sym typeface="Wingdings" panose="05000000000000000000" pitchFamily="2" charset="2"/>
              </a:rPr>
              <a:t>lex</a:t>
            </a:r>
            <a:r>
              <a:rPr lang="en-IN" dirty="0">
                <a:sym typeface="Wingdings" panose="05000000000000000000" pitchFamily="2" charset="2"/>
              </a:rPr>
              <a:t> phase)</a:t>
            </a: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en-IN" dirty="0">
                <a:sym typeface="Wingdings" panose="05000000000000000000" pitchFamily="2" charset="2"/>
              </a:rPr>
              <a:t>Compiler portability  enhanced </a:t>
            </a:r>
            <a:endParaRPr lang="en-IN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72354989-96D7-47C4-8B63-AE6554E811EC}"/>
              </a:ext>
            </a:extLst>
          </p:cNvPr>
          <p:cNvSpPr txBox="1"/>
          <p:nvPr/>
        </p:nvSpPr>
        <p:spPr>
          <a:xfrm>
            <a:off x="3012710" y="4088596"/>
            <a:ext cx="1319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i="1" dirty="0"/>
              <a:t>Keywords:</a:t>
            </a:r>
          </a:p>
        </p:txBody>
      </p:sp>
      <p:graphicFrame>
        <p:nvGraphicFramePr>
          <p:cNvPr id="24" name="Table 24">
            <a:extLst>
              <a:ext uri="{FF2B5EF4-FFF2-40B4-BE49-F238E27FC236}">
                <a16:creationId xmlns:a16="http://schemas.microsoft.com/office/drawing/2014/main" xmlns="" id="{AEF9646E-188F-4114-825A-DF99A27535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297565071"/>
              </p:ext>
            </p:extLst>
          </p:nvPr>
        </p:nvGraphicFramePr>
        <p:xfrm>
          <a:off x="2917130" y="4551625"/>
          <a:ext cx="8561696" cy="180287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38196">
                  <a:extLst>
                    <a:ext uri="{9D8B030D-6E8A-4147-A177-3AD203B41FA5}">
                      <a16:colId xmlns:a16="http://schemas.microsoft.com/office/drawing/2014/main" xmlns="" val="2368718813"/>
                    </a:ext>
                  </a:extLst>
                </a:gridCol>
                <a:gridCol w="1636489">
                  <a:extLst>
                    <a:ext uri="{9D8B030D-6E8A-4147-A177-3AD203B41FA5}">
                      <a16:colId xmlns:a16="http://schemas.microsoft.com/office/drawing/2014/main" xmlns="" val="2261498176"/>
                    </a:ext>
                  </a:extLst>
                </a:gridCol>
                <a:gridCol w="5687011">
                  <a:extLst>
                    <a:ext uri="{9D8B030D-6E8A-4147-A177-3AD203B41FA5}">
                      <a16:colId xmlns:a16="http://schemas.microsoft.com/office/drawing/2014/main" xmlns="" val="3985156996"/>
                    </a:ext>
                  </a:extLst>
                </a:gridCol>
              </a:tblGrid>
              <a:tr h="437243">
                <a:tc>
                  <a:txBody>
                    <a:bodyPr/>
                    <a:lstStyle/>
                    <a:p>
                      <a:r>
                        <a:rPr lang="en-IN" sz="1600" b="1" dirty="0"/>
                        <a:t>Tokens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Names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Certain set of input </a:t>
                      </a:r>
                      <a:r>
                        <a:rPr lang="en-IN" sz="1600" dirty="0"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en-IN" sz="1600" dirty="0"/>
                        <a:t> takes same token name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803379801"/>
                  </a:ext>
                </a:extLst>
              </a:tr>
              <a:tr h="682818">
                <a:tc>
                  <a:txBody>
                    <a:bodyPr/>
                    <a:lstStyle/>
                    <a:p>
                      <a:r>
                        <a:rPr lang="en-IN" sz="1600" b="1" dirty="0"/>
                        <a:t>Patterns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Informal description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Set of strings described by a rule called “pattern” associated with the token.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536308739"/>
                  </a:ext>
                </a:extLst>
              </a:tr>
              <a:tr h="682818">
                <a:tc>
                  <a:txBody>
                    <a:bodyPr/>
                    <a:lstStyle/>
                    <a:p>
                      <a:r>
                        <a:rPr lang="en-IN" sz="1600" b="1" dirty="0"/>
                        <a:t>Lexemes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Actual value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Sequence of character in the source program that is matched by the pattern for a token.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436123663"/>
                  </a:ext>
                </a:extLst>
              </a:tr>
            </a:tbl>
          </a:graphicData>
        </a:graphic>
      </p:graphicFrame>
      <p:pic>
        <p:nvPicPr>
          <p:cNvPr id="26" name="Picture 25">
            <a:extLst>
              <a:ext uri="{FF2B5EF4-FFF2-40B4-BE49-F238E27FC236}">
                <a16:creationId xmlns:a16="http://schemas.microsoft.com/office/drawing/2014/main" xmlns="" id="{B16E8E8B-028C-496B-9357-FDFFB5FC00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529" y="5341088"/>
            <a:ext cx="1060305" cy="1099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7011625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E48CD411-330B-4A7A-9F49-BB15BA26E9DB}"/>
              </a:ext>
            </a:extLst>
          </p:cNvPr>
          <p:cNvSpPr txBox="1"/>
          <p:nvPr/>
        </p:nvSpPr>
        <p:spPr>
          <a:xfrm>
            <a:off x="3245992" y="562085"/>
            <a:ext cx="6327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b="1" dirty="0"/>
              <a:t>Examples that differentiate token, pattern and lexeme: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xmlns="" id="{E313E768-D61E-4A88-B40F-28A91B90C7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929611461"/>
              </p:ext>
            </p:extLst>
          </p:nvPr>
        </p:nvGraphicFramePr>
        <p:xfrm>
          <a:off x="843379" y="1161497"/>
          <a:ext cx="10546671" cy="25958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592279">
                  <a:extLst>
                    <a:ext uri="{9D8B030D-6E8A-4147-A177-3AD203B41FA5}">
                      <a16:colId xmlns:a16="http://schemas.microsoft.com/office/drawing/2014/main" xmlns="" val="2922490584"/>
                    </a:ext>
                  </a:extLst>
                </a:gridCol>
                <a:gridCol w="4918229">
                  <a:extLst>
                    <a:ext uri="{9D8B030D-6E8A-4147-A177-3AD203B41FA5}">
                      <a16:colId xmlns:a16="http://schemas.microsoft.com/office/drawing/2014/main" xmlns="" val="276096463"/>
                    </a:ext>
                  </a:extLst>
                </a:gridCol>
                <a:gridCol w="3036163">
                  <a:extLst>
                    <a:ext uri="{9D8B030D-6E8A-4147-A177-3AD203B41FA5}">
                      <a16:colId xmlns:a16="http://schemas.microsoft.com/office/drawing/2014/main" xmlns="" val="12254835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Token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Informal description of pattern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dirty="0"/>
                        <a:t>Sample lexeme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2120506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if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Characters I, 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If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1271518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else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Characters e, l, s 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else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3670959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relation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&lt; or &gt; &lt;= or &gt;= or == or !=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&lt;, &lt;=, =, ==, &gt; &gt;=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3154277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Letter followed by letters and digits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Pi, count, D2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510489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sz="1600" dirty="0" err="1"/>
                        <a:t>num</a:t>
                      </a:r>
                      <a:endParaRPr lang="en-IN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Any numeric constant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3.1416, 0, 6.02E23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6179849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literal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Anything but “, surrounded by “ ‘s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“core dumped”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310445993"/>
                  </a:ext>
                </a:extLst>
              </a:tr>
            </a:tbl>
          </a:graphicData>
        </a:graphic>
      </p:graphicFrame>
      <p:pic>
        <p:nvPicPr>
          <p:cNvPr id="1026" name="Picture 2" descr="Reading Code Right, With Some Help From The Lexer | by Vaidehi Joshi |  basecs | Medium">
            <a:extLst>
              <a:ext uri="{FF2B5EF4-FFF2-40B4-BE49-F238E27FC236}">
                <a16:creationId xmlns:a16="http://schemas.microsoft.com/office/drawing/2014/main" xmlns="" id="{519CD2C4-6F9E-4A26-9385-6D8BCAD571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409679" y="3848206"/>
            <a:ext cx="4980372" cy="2589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ading Code Right, With Some Help From The Lexer | by Vaidehi Joshi |  basecs | Medium">
            <a:extLst>
              <a:ext uri="{FF2B5EF4-FFF2-40B4-BE49-F238E27FC236}">
                <a16:creationId xmlns:a16="http://schemas.microsoft.com/office/drawing/2014/main" xmlns="" id="{9B11EE56-D489-4ADA-A377-99C50C69F8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781452" y="3848206"/>
            <a:ext cx="4628227" cy="2592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C14C1430-0FDB-44FB-B380-5F9D546C1B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529" y="5341088"/>
            <a:ext cx="1060305" cy="1099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96517923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46157521-BBAC-4A3C-9AA8-9BE37059A650}"/>
              </a:ext>
            </a:extLst>
          </p:cNvPr>
          <p:cNvSpPr txBox="1"/>
          <p:nvPr/>
        </p:nvSpPr>
        <p:spPr>
          <a:xfrm>
            <a:off x="1879994" y="640957"/>
            <a:ext cx="2164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u="sng" dirty="0"/>
              <a:t>Example Program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B257E127-511C-4E55-A142-B4C304E29C92}"/>
              </a:ext>
            </a:extLst>
          </p:cNvPr>
          <p:cNvSpPr/>
          <p:nvPr/>
        </p:nvSpPr>
        <p:spPr>
          <a:xfrm>
            <a:off x="630313" y="1114147"/>
            <a:ext cx="4491016" cy="35288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numCol="2" rtlCol="0" anchor="ctr"/>
          <a:lstStyle/>
          <a:p>
            <a:r>
              <a:rPr lang="en-IN" sz="1400" dirty="0"/>
              <a:t>#include&lt;stdio.h&gt;</a:t>
            </a:r>
          </a:p>
          <a:p>
            <a:r>
              <a:rPr lang="en-IN" sz="1400" dirty="0"/>
              <a:t>int maximum(int x, int y)</a:t>
            </a:r>
          </a:p>
          <a:p>
            <a:r>
              <a:rPr lang="en-IN" sz="1400" dirty="0"/>
              <a:t>{</a:t>
            </a:r>
          </a:p>
          <a:p>
            <a:r>
              <a:rPr lang="en-IN" sz="1400" dirty="0"/>
              <a:t>// this will compare two numbers</a:t>
            </a:r>
            <a:br>
              <a:rPr lang="en-IN" sz="1400" dirty="0"/>
            </a:br>
            <a:r>
              <a:rPr lang="en-IN" sz="1400" dirty="0"/>
              <a:t>       if(x&gt;y)</a:t>
            </a:r>
          </a:p>
          <a:p>
            <a:r>
              <a:rPr lang="en-IN" sz="1400" dirty="0"/>
              <a:t>            return x;</a:t>
            </a:r>
          </a:p>
          <a:p>
            <a:r>
              <a:rPr lang="en-IN" sz="1400" dirty="0"/>
              <a:t>       else</a:t>
            </a:r>
          </a:p>
          <a:p>
            <a:r>
              <a:rPr lang="en-IN" sz="1400" dirty="0"/>
              <a:t>            return y;</a:t>
            </a:r>
          </a:p>
          <a:p>
            <a:r>
              <a:rPr lang="en-IN" sz="1400" dirty="0"/>
              <a:t>}</a:t>
            </a:r>
          </a:p>
          <a:p>
            <a:r>
              <a:rPr lang="en-IN" sz="1400" dirty="0"/>
              <a:t>int main()</a:t>
            </a:r>
          </a:p>
          <a:p>
            <a:r>
              <a:rPr lang="en-IN" sz="1400" dirty="0"/>
              <a:t>{</a:t>
            </a:r>
          </a:p>
          <a:p>
            <a:r>
              <a:rPr lang="en-IN" sz="1400" dirty="0"/>
              <a:t>  // get input from user   </a:t>
            </a:r>
          </a:p>
          <a:p>
            <a:r>
              <a:rPr lang="en-IN" sz="1400" dirty="0"/>
              <a:t> and pass it to max </a:t>
            </a:r>
            <a:r>
              <a:rPr lang="en-IN" sz="1400" dirty="0" err="1"/>
              <a:t>func</a:t>
            </a:r>
            <a:r>
              <a:rPr lang="en-IN" sz="1400" dirty="0"/>
              <a:t>.</a:t>
            </a:r>
          </a:p>
          <a:p>
            <a:r>
              <a:rPr lang="en-IN" sz="1400" dirty="0"/>
              <a:t>  </a:t>
            </a:r>
          </a:p>
          <a:p>
            <a:pPr>
              <a:lnSpc>
                <a:spcPct val="150000"/>
              </a:lnSpc>
            </a:pPr>
            <a:r>
              <a:rPr lang="en-IN" sz="1400" dirty="0"/>
              <a:t>   </a:t>
            </a:r>
          </a:p>
          <a:p>
            <a:pPr>
              <a:lnSpc>
                <a:spcPct val="150000"/>
              </a:lnSpc>
            </a:pPr>
            <a:r>
              <a:rPr lang="en-IN" sz="1400" dirty="0"/>
              <a:t>   int x, y, result;</a:t>
            </a:r>
          </a:p>
          <a:p>
            <a:pPr>
              <a:lnSpc>
                <a:spcPct val="150000"/>
              </a:lnSpc>
            </a:pPr>
            <a:r>
              <a:rPr lang="en-IN" sz="1400" dirty="0"/>
              <a:t>   </a:t>
            </a:r>
            <a:r>
              <a:rPr lang="en-IN" sz="1400" dirty="0" err="1"/>
              <a:t>printf</a:t>
            </a:r>
            <a:r>
              <a:rPr lang="en-IN" sz="1400" dirty="0"/>
              <a:t>(“inputs: /t”);</a:t>
            </a:r>
          </a:p>
          <a:p>
            <a:pPr>
              <a:lnSpc>
                <a:spcPct val="150000"/>
              </a:lnSpc>
            </a:pPr>
            <a:r>
              <a:rPr lang="en-IN" sz="1400" dirty="0"/>
              <a:t>   </a:t>
            </a:r>
            <a:r>
              <a:rPr lang="en-IN" sz="1400" dirty="0" err="1"/>
              <a:t>scanf</a:t>
            </a:r>
            <a:r>
              <a:rPr lang="en-IN" sz="1400" dirty="0"/>
              <a:t>(“%d %</a:t>
            </a:r>
            <a:r>
              <a:rPr lang="en-IN" sz="1400" dirty="0" err="1"/>
              <a:t>d”,&amp;x,&amp;y</a:t>
            </a:r>
            <a:r>
              <a:rPr lang="en-IN" sz="1400" dirty="0"/>
              <a:t>);</a:t>
            </a:r>
          </a:p>
          <a:p>
            <a:pPr>
              <a:lnSpc>
                <a:spcPct val="150000"/>
              </a:lnSpc>
            </a:pPr>
            <a:r>
              <a:rPr lang="en-IN" sz="1400" dirty="0"/>
              <a:t>   result = maximum(</a:t>
            </a:r>
            <a:r>
              <a:rPr lang="en-IN" sz="1400" dirty="0" err="1"/>
              <a:t>x,y</a:t>
            </a:r>
            <a:r>
              <a:rPr lang="en-IN" sz="1400" dirty="0"/>
              <a:t>);</a:t>
            </a:r>
          </a:p>
          <a:p>
            <a:pPr>
              <a:lnSpc>
                <a:spcPct val="150000"/>
              </a:lnSpc>
            </a:pPr>
            <a:r>
              <a:rPr lang="en-IN" sz="1400" dirty="0"/>
              <a:t>   </a:t>
            </a:r>
            <a:r>
              <a:rPr lang="en-IN" sz="1400" dirty="0" err="1"/>
              <a:t>printf</a:t>
            </a:r>
            <a:r>
              <a:rPr lang="en-IN" sz="1400" dirty="0"/>
              <a:t>(“output:</a:t>
            </a:r>
          </a:p>
          <a:p>
            <a:pPr>
              <a:lnSpc>
                <a:spcPct val="150000"/>
              </a:lnSpc>
            </a:pPr>
            <a:r>
              <a:rPr lang="en-IN" sz="1400" dirty="0"/>
              <a:t>     maximum number</a:t>
            </a:r>
          </a:p>
          <a:p>
            <a:pPr>
              <a:lnSpc>
                <a:spcPct val="150000"/>
              </a:lnSpc>
            </a:pPr>
            <a:r>
              <a:rPr lang="en-IN" sz="1400" dirty="0"/>
              <a:t>     is %d /</a:t>
            </a:r>
            <a:r>
              <a:rPr lang="en-IN" sz="1400" dirty="0" err="1"/>
              <a:t>n”,result</a:t>
            </a:r>
            <a:r>
              <a:rPr lang="en-IN" sz="1400" dirty="0"/>
              <a:t>);</a:t>
            </a:r>
          </a:p>
          <a:p>
            <a:pPr>
              <a:lnSpc>
                <a:spcPct val="150000"/>
              </a:lnSpc>
            </a:pPr>
            <a:r>
              <a:rPr lang="en-IN" sz="1400" dirty="0"/>
              <a:t>   return 0;</a:t>
            </a:r>
          </a:p>
          <a:p>
            <a:pPr>
              <a:lnSpc>
                <a:spcPct val="150000"/>
              </a:lnSpc>
            </a:pPr>
            <a:r>
              <a:rPr lang="en-IN" sz="1400" dirty="0"/>
              <a:t>}</a:t>
            </a:r>
          </a:p>
          <a:p>
            <a:endParaRPr lang="en-IN" sz="1400" dirty="0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xmlns="" id="{E2934FE8-2D3B-4E9F-A97E-521AF4E0A33A}"/>
              </a:ext>
            </a:extLst>
          </p:cNvPr>
          <p:cNvSpPr/>
          <p:nvPr/>
        </p:nvSpPr>
        <p:spPr>
          <a:xfrm>
            <a:off x="5261498" y="2244941"/>
            <a:ext cx="1669002" cy="26633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xmlns="" id="{D59F8A9F-1C0B-4E99-8273-D3B5F54AB6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074091463"/>
              </p:ext>
            </p:extLst>
          </p:nvPr>
        </p:nvGraphicFramePr>
        <p:xfrm>
          <a:off x="7070669" y="1114148"/>
          <a:ext cx="4491018" cy="51816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245509">
                  <a:extLst>
                    <a:ext uri="{9D8B030D-6E8A-4147-A177-3AD203B41FA5}">
                      <a16:colId xmlns:a16="http://schemas.microsoft.com/office/drawing/2014/main" xmlns="" val="729547695"/>
                    </a:ext>
                  </a:extLst>
                </a:gridCol>
                <a:gridCol w="2245509">
                  <a:extLst>
                    <a:ext uri="{9D8B030D-6E8A-4147-A177-3AD203B41FA5}">
                      <a16:colId xmlns:a16="http://schemas.microsoft.com/office/drawing/2014/main" xmlns="" val="1935234711"/>
                    </a:ext>
                  </a:extLst>
                </a:gridCol>
              </a:tblGrid>
              <a:tr h="253199">
                <a:tc>
                  <a:txBody>
                    <a:bodyPr/>
                    <a:lstStyle/>
                    <a:p>
                      <a:pPr algn="ctr"/>
                      <a:r>
                        <a:rPr lang="en-IN" sz="1400" dirty="0"/>
                        <a:t>Lexeme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/>
                        <a:t>Token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270242258"/>
                  </a:ext>
                </a:extLst>
              </a:tr>
              <a:tr h="253199">
                <a:tc>
                  <a:txBody>
                    <a:bodyPr/>
                    <a:lstStyle/>
                    <a:p>
                      <a:pPr algn="ctr"/>
                      <a:r>
                        <a:rPr lang="en-IN" sz="1400" dirty="0"/>
                        <a:t>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/>
                        <a:t>Keyword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607992450"/>
                  </a:ext>
                </a:extLst>
              </a:tr>
              <a:tr h="253199">
                <a:tc>
                  <a:txBody>
                    <a:bodyPr/>
                    <a:lstStyle/>
                    <a:p>
                      <a:pPr algn="ctr"/>
                      <a:r>
                        <a:rPr lang="en-IN" sz="1400" dirty="0"/>
                        <a:t>maximum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/>
                        <a:t>Identifier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415308900"/>
                  </a:ext>
                </a:extLst>
              </a:tr>
              <a:tr h="253199">
                <a:tc>
                  <a:txBody>
                    <a:bodyPr/>
                    <a:lstStyle/>
                    <a:p>
                      <a:pPr algn="ctr"/>
                      <a:r>
                        <a:rPr lang="en-IN" sz="1400" dirty="0"/>
                        <a:t>(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/>
                        <a:t>Operator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968990527"/>
                  </a:ext>
                </a:extLst>
              </a:tr>
              <a:tr h="253199">
                <a:tc>
                  <a:txBody>
                    <a:bodyPr/>
                    <a:lstStyle/>
                    <a:p>
                      <a:pPr algn="ctr"/>
                      <a:r>
                        <a:rPr lang="en-IN" sz="1400" dirty="0"/>
                        <a:t>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/>
                        <a:t>Keyword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854874502"/>
                  </a:ext>
                </a:extLst>
              </a:tr>
              <a:tr h="253199">
                <a:tc>
                  <a:txBody>
                    <a:bodyPr/>
                    <a:lstStyle/>
                    <a:p>
                      <a:pPr algn="ctr"/>
                      <a:r>
                        <a:rPr lang="en-IN" sz="14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/>
                        <a:t>Identifier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034535672"/>
                  </a:ext>
                </a:extLst>
              </a:tr>
              <a:tr h="253199">
                <a:tc>
                  <a:txBody>
                    <a:bodyPr/>
                    <a:lstStyle/>
                    <a:p>
                      <a:pPr algn="ctr"/>
                      <a:r>
                        <a:rPr lang="en-IN" sz="1400" dirty="0"/>
                        <a:t>,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/>
                        <a:t>Operator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657687199"/>
                  </a:ext>
                </a:extLst>
              </a:tr>
              <a:tr h="253199">
                <a:tc>
                  <a:txBody>
                    <a:bodyPr/>
                    <a:lstStyle/>
                    <a:p>
                      <a:pPr algn="ctr"/>
                      <a:r>
                        <a:rPr lang="en-IN" sz="1400" dirty="0"/>
                        <a:t>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/>
                        <a:t>Identifier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721355490"/>
                  </a:ext>
                </a:extLst>
              </a:tr>
              <a:tr h="253199">
                <a:tc>
                  <a:txBody>
                    <a:bodyPr/>
                    <a:lstStyle/>
                    <a:p>
                      <a:pPr algn="ctr"/>
                      <a:r>
                        <a:rPr lang="en-IN" sz="1400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/>
                        <a:t>Identifier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66439054"/>
                  </a:ext>
                </a:extLst>
              </a:tr>
              <a:tr h="253199">
                <a:tc>
                  <a:txBody>
                    <a:bodyPr/>
                    <a:lstStyle/>
                    <a:p>
                      <a:pPr algn="ctr"/>
                      <a:r>
                        <a:rPr lang="en-IN" sz="14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/>
                        <a:t>Operator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733515257"/>
                  </a:ext>
                </a:extLst>
              </a:tr>
              <a:tr h="253199">
                <a:tc>
                  <a:txBody>
                    <a:bodyPr/>
                    <a:lstStyle/>
                    <a:p>
                      <a:pPr algn="ctr"/>
                      <a:r>
                        <a:rPr lang="en-IN" sz="1400" dirty="0"/>
                        <a:t>{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/>
                        <a:t>Operator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154901865"/>
                  </a:ext>
                </a:extLst>
              </a:tr>
              <a:tr h="253199">
                <a:tc>
                  <a:txBody>
                    <a:bodyPr/>
                    <a:lstStyle/>
                    <a:p>
                      <a:pPr algn="ctr"/>
                      <a:r>
                        <a:rPr lang="en-IN" sz="1400" dirty="0"/>
                        <a:t>if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/>
                        <a:t>keyword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31652633"/>
                  </a:ext>
                </a:extLst>
              </a:tr>
              <a:tr h="253199">
                <a:tc>
                  <a:txBody>
                    <a:bodyPr/>
                    <a:lstStyle/>
                    <a:p>
                      <a:pPr algn="ctr"/>
                      <a:r>
                        <a:rPr lang="en-IN" sz="1400" dirty="0"/>
                        <a:t>(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/>
                        <a:t>Operator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212593841"/>
                  </a:ext>
                </a:extLst>
              </a:tr>
              <a:tr h="253199">
                <a:tc>
                  <a:txBody>
                    <a:bodyPr/>
                    <a:lstStyle/>
                    <a:p>
                      <a:pPr algn="ctr"/>
                      <a:r>
                        <a:rPr lang="en-IN" sz="14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/>
                        <a:t>Identifier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868001551"/>
                  </a:ext>
                </a:extLst>
              </a:tr>
              <a:tr h="253199">
                <a:tc>
                  <a:txBody>
                    <a:bodyPr/>
                    <a:lstStyle/>
                    <a:p>
                      <a:pPr algn="ctr"/>
                      <a:r>
                        <a:rPr lang="en-IN" sz="1400" dirty="0"/>
                        <a:t>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/>
                        <a:t>Operator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547501037"/>
                  </a:ext>
                </a:extLst>
              </a:tr>
              <a:tr h="253199">
                <a:tc>
                  <a:txBody>
                    <a:bodyPr/>
                    <a:lstStyle/>
                    <a:p>
                      <a:pPr algn="ctr"/>
                      <a:r>
                        <a:rPr lang="en-IN" sz="1400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/>
                        <a:t>Identifier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739340644"/>
                  </a:ext>
                </a:extLst>
              </a:tr>
              <a:tr h="253199">
                <a:tc>
                  <a:txBody>
                    <a:bodyPr/>
                    <a:lstStyle/>
                    <a:p>
                      <a:pPr algn="ctr"/>
                      <a:r>
                        <a:rPr lang="en-IN" sz="14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/>
                        <a:t>Operator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016979945"/>
                  </a:ext>
                </a:extLst>
              </a:tr>
            </a:tbl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16C831D0-2FD6-4431-A2B4-B058EFA9DD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529" y="5341088"/>
            <a:ext cx="1060305" cy="109957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04915A6E-1F5D-4C7D-92A2-B08DDD5C26E0}"/>
              </a:ext>
            </a:extLst>
          </p:cNvPr>
          <p:cNvSpPr txBox="1"/>
          <p:nvPr/>
        </p:nvSpPr>
        <p:spPr>
          <a:xfrm>
            <a:off x="8470146" y="640957"/>
            <a:ext cx="21932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u="sng" dirty="0"/>
              <a:t>Tokens generated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ECCA73D1-B921-4F29-8FD4-C2F11E87E566}"/>
              </a:ext>
            </a:extLst>
          </p:cNvPr>
          <p:cNvSpPr txBox="1"/>
          <p:nvPr/>
        </p:nvSpPr>
        <p:spPr>
          <a:xfrm>
            <a:off x="881324" y="4650303"/>
            <a:ext cx="3163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u="sng" dirty="0"/>
              <a:t>Non tokens in the program</a:t>
            </a:r>
          </a:p>
        </p:txBody>
      </p:sp>
      <p:graphicFrame>
        <p:nvGraphicFramePr>
          <p:cNvPr id="14" name="Table 14">
            <a:extLst>
              <a:ext uri="{FF2B5EF4-FFF2-40B4-BE49-F238E27FC236}">
                <a16:creationId xmlns:a16="http://schemas.microsoft.com/office/drawing/2014/main" xmlns="" id="{E3227BD4-DCCF-4E24-8CC5-673E9E7F89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093993017"/>
              </p:ext>
            </p:extLst>
          </p:nvPr>
        </p:nvGraphicFramePr>
        <p:xfrm>
          <a:off x="1740031" y="4980620"/>
          <a:ext cx="5055440" cy="14325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527720">
                  <a:extLst>
                    <a:ext uri="{9D8B030D-6E8A-4147-A177-3AD203B41FA5}">
                      <a16:colId xmlns:a16="http://schemas.microsoft.com/office/drawing/2014/main" xmlns="" val="982214061"/>
                    </a:ext>
                  </a:extLst>
                </a:gridCol>
                <a:gridCol w="2527720">
                  <a:extLst>
                    <a:ext uri="{9D8B030D-6E8A-4147-A177-3AD203B41FA5}">
                      <a16:colId xmlns:a16="http://schemas.microsoft.com/office/drawing/2014/main" xmlns="" val="4112854693"/>
                    </a:ext>
                  </a:extLst>
                </a:gridCol>
              </a:tblGrid>
              <a:tr h="276520">
                <a:tc>
                  <a:txBody>
                    <a:bodyPr/>
                    <a:lstStyle/>
                    <a:p>
                      <a:r>
                        <a:rPr lang="en-IN" sz="14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Examples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116164898"/>
                  </a:ext>
                </a:extLst>
              </a:tr>
              <a:tr h="470083">
                <a:tc>
                  <a:txBody>
                    <a:bodyPr/>
                    <a:lstStyle/>
                    <a:p>
                      <a:r>
                        <a:rPr lang="en-IN" sz="1400" dirty="0"/>
                        <a:t>Comment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// this will compare two numbers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42505486"/>
                  </a:ext>
                </a:extLst>
              </a:tr>
              <a:tr h="276520">
                <a:tc>
                  <a:txBody>
                    <a:bodyPr/>
                    <a:lstStyle/>
                    <a:p>
                      <a:r>
                        <a:rPr lang="en-IN" sz="1400" dirty="0"/>
                        <a:t>Pre – processor directive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#include&lt;stdio.h&gt;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921019463"/>
                  </a:ext>
                </a:extLst>
              </a:tr>
              <a:tr h="276520">
                <a:tc>
                  <a:txBody>
                    <a:bodyPr/>
                    <a:lstStyle/>
                    <a:p>
                      <a:r>
                        <a:rPr lang="en-IN" sz="1400" dirty="0"/>
                        <a:t>whitespace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/n /b /t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7190206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62494810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87F319C7-DF94-4316-84EA-07B3D56972FF}"/>
              </a:ext>
            </a:extLst>
          </p:cNvPr>
          <p:cNvSpPr txBox="1"/>
          <p:nvPr/>
        </p:nvSpPr>
        <p:spPr>
          <a:xfrm>
            <a:off x="4858321" y="523782"/>
            <a:ext cx="2475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u="sng" dirty="0"/>
              <a:t>Attributes for Tokens: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1CFD9DEB-3269-4DF8-87CC-BAAF34F1A31E}"/>
              </a:ext>
            </a:extLst>
          </p:cNvPr>
          <p:cNvSpPr txBox="1"/>
          <p:nvPr/>
        </p:nvSpPr>
        <p:spPr>
          <a:xfrm>
            <a:off x="559294" y="1118586"/>
            <a:ext cx="1128385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One pattern </a:t>
            </a:r>
            <a:r>
              <a:rPr lang="en-IN" dirty="0">
                <a:sym typeface="Wingdings" panose="05000000000000000000" pitchFamily="2" charset="2"/>
              </a:rPr>
              <a:t> matches two or three lexemes at times. </a:t>
            </a:r>
            <a:r>
              <a:rPr lang="en-IN" dirty="0" err="1">
                <a:sym typeface="Wingdings" panose="05000000000000000000" pitchFamily="2" charset="2"/>
              </a:rPr>
              <a:t>Eg.</a:t>
            </a:r>
            <a:r>
              <a:rPr lang="en-IN" dirty="0">
                <a:sym typeface="Wingdings" panose="05000000000000000000" pitchFamily="2" charset="2"/>
              </a:rPr>
              <a:t> </a:t>
            </a:r>
            <a:r>
              <a:rPr lang="en-IN" dirty="0" err="1">
                <a:sym typeface="Wingdings" panose="05000000000000000000" pitchFamily="2" charset="2"/>
              </a:rPr>
              <a:t>Num</a:t>
            </a:r>
            <a:r>
              <a:rPr lang="en-IN" dirty="0">
                <a:sym typeface="Wingdings" panose="05000000000000000000" pitchFamily="2" charset="2"/>
              </a:rPr>
              <a:t> matches for both strings ‘0’ and ‘1’</a:t>
            </a:r>
          </a:p>
          <a:p>
            <a:r>
              <a:rPr lang="en-IN" dirty="0">
                <a:sym typeface="Wingdings" panose="05000000000000000000" pitchFamily="2" charset="2"/>
              </a:rPr>
              <a:t> </a:t>
            </a:r>
          </a:p>
          <a:p>
            <a:endParaRPr lang="en-IN" dirty="0">
              <a:sym typeface="Wingdings" panose="05000000000000000000" pitchFamily="2" charset="2"/>
            </a:endParaRPr>
          </a:p>
          <a:p>
            <a:pPr algn="ctr"/>
            <a:r>
              <a:rPr lang="en-IN" dirty="0">
                <a:sym typeface="Wingdings" panose="05000000000000000000" pitchFamily="2" charset="2"/>
              </a:rPr>
              <a:t>The pattern mismatch might lead to serious bugs during the code generation phase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xmlns="" id="{0616ED2D-5503-46B2-ADF4-0C2B021E9612}"/>
              </a:ext>
            </a:extLst>
          </p:cNvPr>
          <p:cNvCxnSpPr>
            <a:cxnSpLocks/>
          </p:cNvCxnSpPr>
          <p:nvPr/>
        </p:nvCxnSpPr>
        <p:spPr>
          <a:xfrm>
            <a:off x="6010183" y="1447060"/>
            <a:ext cx="0" cy="5415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744941E3-807A-474A-BD67-D9D0DEADBE01}"/>
              </a:ext>
            </a:extLst>
          </p:cNvPr>
          <p:cNvSpPr/>
          <p:nvPr/>
        </p:nvSpPr>
        <p:spPr>
          <a:xfrm>
            <a:off x="754602" y="2849732"/>
            <a:ext cx="2237173" cy="57926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Lexical </a:t>
            </a:r>
            <a:r>
              <a:rPr lang="en-IN" dirty="0" err="1"/>
              <a:t>analyzer</a:t>
            </a:r>
            <a:endParaRPr lang="en-IN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xmlns="" id="{1E5F1D3C-206A-459B-8225-243210CE353A}"/>
              </a:ext>
            </a:extLst>
          </p:cNvPr>
          <p:cNvCxnSpPr>
            <a:stCxn id="7" idx="3"/>
          </p:cNvCxnSpPr>
          <p:nvPr/>
        </p:nvCxnSpPr>
        <p:spPr>
          <a:xfrm>
            <a:off x="2991775" y="3139366"/>
            <a:ext cx="479394" cy="332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xmlns="" id="{F106B6BC-BB2E-4832-B7DB-D22C050E8D9C}"/>
              </a:ext>
            </a:extLst>
          </p:cNvPr>
          <p:cNvCxnSpPr/>
          <p:nvPr/>
        </p:nvCxnSpPr>
        <p:spPr>
          <a:xfrm>
            <a:off x="3471169" y="2725445"/>
            <a:ext cx="0" cy="85225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xmlns="" id="{AA342EB5-8019-480D-BFD8-82CB337C5BEB}"/>
              </a:ext>
            </a:extLst>
          </p:cNvPr>
          <p:cNvCxnSpPr/>
          <p:nvPr/>
        </p:nvCxnSpPr>
        <p:spPr>
          <a:xfrm>
            <a:off x="3471169" y="2725445"/>
            <a:ext cx="55041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xmlns="" id="{AD0CB8D3-E343-44BF-AA5D-32EB9B49274E}"/>
              </a:ext>
            </a:extLst>
          </p:cNvPr>
          <p:cNvCxnSpPr/>
          <p:nvPr/>
        </p:nvCxnSpPr>
        <p:spPr>
          <a:xfrm>
            <a:off x="3471169" y="3577701"/>
            <a:ext cx="55041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C04AF22A-10AC-4510-83E5-BADD3ABE9EDE}"/>
              </a:ext>
            </a:extLst>
          </p:cNvPr>
          <p:cNvSpPr txBox="1"/>
          <p:nvPr/>
        </p:nvSpPr>
        <p:spPr>
          <a:xfrm>
            <a:off x="4163625" y="2544387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token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706307D9-91BA-4882-B6DD-E3F5F86FA823}"/>
              </a:ext>
            </a:extLst>
          </p:cNvPr>
          <p:cNvSpPr txBox="1"/>
          <p:nvPr/>
        </p:nvSpPr>
        <p:spPr>
          <a:xfrm>
            <a:off x="4152038" y="3297951"/>
            <a:ext cx="14125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dirty="0"/>
              <a:t>Attributes </a:t>
            </a:r>
          </a:p>
          <a:p>
            <a:pPr algn="ctr"/>
            <a:r>
              <a:rPr lang="en-IN" dirty="0"/>
              <a:t>associated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xmlns="" id="{2BE7A423-1951-468C-BA23-F733D423020C}"/>
              </a:ext>
            </a:extLst>
          </p:cNvPr>
          <p:cNvCxnSpPr>
            <a:cxnSpLocks/>
            <a:stCxn id="15" idx="3"/>
            <a:endCxn id="21" idx="1"/>
          </p:cNvCxnSpPr>
          <p:nvPr/>
        </p:nvCxnSpPr>
        <p:spPr>
          <a:xfrm>
            <a:off x="4984684" y="2729053"/>
            <a:ext cx="161142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41639621-F02C-4029-84F0-ECDDDECA31CF}"/>
              </a:ext>
            </a:extLst>
          </p:cNvPr>
          <p:cNvSpPr txBox="1"/>
          <p:nvPr/>
        </p:nvSpPr>
        <p:spPr>
          <a:xfrm>
            <a:off x="6596110" y="2544387"/>
            <a:ext cx="3260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Influence parsing decisions.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xmlns="" id="{D05C8490-23AB-4501-870D-A30E251EA8EE}"/>
              </a:ext>
            </a:extLst>
          </p:cNvPr>
          <p:cNvCxnSpPr>
            <a:stCxn id="17" idx="3"/>
          </p:cNvCxnSpPr>
          <p:nvPr/>
        </p:nvCxnSpPr>
        <p:spPr>
          <a:xfrm flipV="1">
            <a:off x="5564604" y="3621116"/>
            <a:ext cx="102262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55D2B9D5-4DF1-43A9-AFFE-DABE05CBA68C}"/>
              </a:ext>
            </a:extLst>
          </p:cNvPr>
          <p:cNvSpPr txBox="1"/>
          <p:nvPr/>
        </p:nvSpPr>
        <p:spPr>
          <a:xfrm>
            <a:off x="6627398" y="3433335"/>
            <a:ext cx="3591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Influence translation of tokens.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xmlns="" id="{11D4EE75-F48E-4A2A-AF74-BBEEFCCE7FCF}"/>
              </a:ext>
            </a:extLst>
          </p:cNvPr>
          <p:cNvSpPr/>
          <p:nvPr/>
        </p:nvSpPr>
        <p:spPr>
          <a:xfrm>
            <a:off x="896652" y="4358937"/>
            <a:ext cx="1305018" cy="39949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Token 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xmlns="" id="{9B7A25CB-1407-4062-BBB5-30538A5320F7}"/>
              </a:ext>
            </a:extLst>
          </p:cNvPr>
          <p:cNvCxnSpPr>
            <a:stCxn id="28" idx="3"/>
          </p:cNvCxnSpPr>
          <p:nvPr/>
        </p:nvCxnSpPr>
        <p:spPr>
          <a:xfrm flipV="1">
            <a:off x="2201670" y="4554245"/>
            <a:ext cx="550415" cy="44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45C30194-D9EA-49B7-95B7-743634D0CAEB}"/>
              </a:ext>
            </a:extLst>
          </p:cNvPr>
          <p:cNvSpPr txBox="1"/>
          <p:nvPr/>
        </p:nvSpPr>
        <p:spPr>
          <a:xfrm>
            <a:off x="2920753" y="4123678"/>
            <a:ext cx="8392350" cy="17016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dirty="0"/>
              <a:t>Practically </a:t>
            </a:r>
            <a:r>
              <a:rPr lang="en-IN" dirty="0">
                <a:sym typeface="Wingdings" panose="05000000000000000000" pitchFamily="2" charset="2"/>
              </a:rPr>
              <a:t> token  single attribute  “pointer” to the symbol table entry  stores information about the token  pointer = attribute of token</a:t>
            </a:r>
          </a:p>
          <a:p>
            <a:pPr>
              <a:lnSpc>
                <a:spcPct val="150000"/>
              </a:lnSpc>
            </a:pPr>
            <a:endParaRPr lang="en-IN" dirty="0"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IN" dirty="0">
                <a:sym typeface="Wingdings" panose="05000000000000000000" pitchFamily="2" charset="2"/>
              </a:rPr>
              <a:t>Symbol table 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xmlns="" id="{6FCF7806-6612-4DE9-9CB0-AFAA08213D2D}"/>
              </a:ext>
            </a:extLst>
          </p:cNvPr>
          <p:cNvCxnSpPr/>
          <p:nvPr/>
        </p:nvCxnSpPr>
        <p:spPr>
          <a:xfrm flipV="1">
            <a:off x="4569844" y="5410655"/>
            <a:ext cx="452505" cy="185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xmlns="" id="{C6176D29-3FB2-4012-A73E-6746B2A45A1B}"/>
              </a:ext>
            </a:extLst>
          </p:cNvPr>
          <p:cNvCxnSpPr>
            <a:cxnSpLocks/>
          </p:cNvCxnSpPr>
          <p:nvPr/>
        </p:nvCxnSpPr>
        <p:spPr>
          <a:xfrm>
            <a:off x="4574154" y="5739414"/>
            <a:ext cx="448195" cy="2522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31723553-8418-47D3-B837-A7DE336441E4}"/>
              </a:ext>
            </a:extLst>
          </p:cNvPr>
          <p:cNvSpPr txBox="1"/>
          <p:nvPr/>
        </p:nvSpPr>
        <p:spPr>
          <a:xfrm>
            <a:off x="5078749" y="5154241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Lexeme of the token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A84B291E-D938-4438-8E51-5F04E23EB258}"/>
              </a:ext>
            </a:extLst>
          </p:cNvPr>
          <p:cNvSpPr txBox="1"/>
          <p:nvPr/>
        </p:nvSpPr>
        <p:spPr>
          <a:xfrm>
            <a:off x="5078749" y="5852955"/>
            <a:ext cx="54521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Line number it was first seen in the source code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xmlns="" id="{83283363-3311-45FC-B065-29997052C9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529" y="5341088"/>
            <a:ext cx="1060305" cy="1099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0393041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xmlns="" id="{D8BA7AC9-79DF-4B04-80F8-5BD88828EDC9}"/>
              </a:ext>
            </a:extLst>
          </p:cNvPr>
          <p:cNvSpPr/>
          <p:nvPr/>
        </p:nvSpPr>
        <p:spPr>
          <a:xfrm>
            <a:off x="4651899" y="948431"/>
            <a:ext cx="2681056" cy="80786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USER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xmlns="" id="{FA7F89C1-409C-421A-B967-4535AEC1306D}"/>
              </a:ext>
            </a:extLst>
          </p:cNvPr>
          <p:cNvSpPr/>
          <p:nvPr/>
        </p:nvSpPr>
        <p:spPr>
          <a:xfrm>
            <a:off x="4651899" y="4484703"/>
            <a:ext cx="2681056" cy="80786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COMPUTER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EDB17BAF-FF3F-4CF1-A0D4-77E1BF5F1F71}"/>
              </a:ext>
            </a:extLst>
          </p:cNvPr>
          <p:cNvSpPr/>
          <p:nvPr/>
        </p:nvSpPr>
        <p:spPr>
          <a:xfrm>
            <a:off x="4199137" y="2716567"/>
            <a:ext cx="3586580" cy="807868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/>
              <a:t>SYSTEM SOFTWARE</a:t>
            </a:r>
          </a:p>
        </p:txBody>
      </p:sp>
      <p:sp>
        <p:nvSpPr>
          <p:cNvPr id="6" name="Arrow: Up-Down 5">
            <a:extLst>
              <a:ext uri="{FF2B5EF4-FFF2-40B4-BE49-F238E27FC236}">
                <a16:creationId xmlns:a16="http://schemas.microsoft.com/office/drawing/2014/main" xmlns="" id="{C802E631-8B86-4148-84F0-692613CBF0CF}"/>
              </a:ext>
            </a:extLst>
          </p:cNvPr>
          <p:cNvSpPr/>
          <p:nvPr/>
        </p:nvSpPr>
        <p:spPr>
          <a:xfrm>
            <a:off x="5819312" y="1769615"/>
            <a:ext cx="346229" cy="929197"/>
          </a:xfrm>
          <a:prstGeom prst="up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Arrow: Up-Down 6">
            <a:extLst>
              <a:ext uri="{FF2B5EF4-FFF2-40B4-BE49-F238E27FC236}">
                <a16:creationId xmlns:a16="http://schemas.microsoft.com/office/drawing/2014/main" xmlns="" id="{47E5F9E4-6638-4105-A392-B887EE622EB7}"/>
              </a:ext>
            </a:extLst>
          </p:cNvPr>
          <p:cNvSpPr/>
          <p:nvPr/>
        </p:nvSpPr>
        <p:spPr>
          <a:xfrm>
            <a:off x="5814872" y="3537751"/>
            <a:ext cx="346229" cy="946951"/>
          </a:xfrm>
          <a:prstGeom prst="up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5FEC200C-8E6B-47BC-B061-0B63FEDACF18}"/>
              </a:ext>
            </a:extLst>
          </p:cNvPr>
          <p:cNvSpPr txBox="1"/>
          <p:nvPr/>
        </p:nvSpPr>
        <p:spPr>
          <a:xfrm>
            <a:off x="8504807" y="815266"/>
            <a:ext cx="285687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Collection of programs </a:t>
            </a:r>
          </a:p>
          <a:p>
            <a:r>
              <a:rPr lang="en-IN" dirty="0"/>
              <a:t>that bridges the gap </a:t>
            </a:r>
          </a:p>
          <a:p>
            <a:r>
              <a:rPr lang="en-IN" dirty="0"/>
              <a:t>between the computer </a:t>
            </a:r>
          </a:p>
          <a:p>
            <a:r>
              <a:rPr lang="en-IN" dirty="0"/>
              <a:t>and the user. 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562222C1-9CFF-4F61-8EFB-29BE6ECEFDF9}"/>
              </a:ext>
            </a:extLst>
          </p:cNvPr>
          <p:cNvSpPr txBox="1"/>
          <p:nvPr/>
        </p:nvSpPr>
        <p:spPr>
          <a:xfrm>
            <a:off x="8504807" y="2505670"/>
            <a:ext cx="332014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Translates the needs of</a:t>
            </a:r>
          </a:p>
          <a:p>
            <a:r>
              <a:rPr lang="en-IN" dirty="0"/>
              <a:t>The user in a language </a:t>
            </a:r>
          </a:p>
          <a:p>
            <a:r>
              <a:rPr lang="en-IN" dirty="0"/>
              <a:t>that computer understands.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EB41B23A-53AB-449C-B9C1-8598DC62FD27}"/>
              </a:ext>
            </a:extLst>
          </p:cNvPr>
          <p:cNvSpPr txBox="1"/>
          <p:nvPr/>
        </p:nvSpPr>
        <p:spPr>
          <a:xfrm>
            <a:off x="8504807" y="3750023"/>
            <a:ext cx="281840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Acts as an intermediary</a:t>
            </a:r>
          </a:p>
          <a:p>
            <a:r>
              <a:rPr lang="en-IN" dirty="0"/>
              <a:t>between the user </a:t>
            </a:r>
          </a:p>
          <a:p>
            <a:r>
              <a:rPr lang="en-IN" dirty="0"/>
              <a:t>and the machine.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459146BB-21F5-4610-9020-96874A288315}"/>
              </a:ext>
            </a:extLst>
          </p:cNvPr>
          <p:cNvSpPr txBox="1"/>
          <p:nvPr/>
        </p:nvSpPr>
        <p:spPr>
          <a:xfrm>
            <a:off x="8504807" y="5154915"/>
            <a:ext cx="26436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Software designed to </a:t>
            </a:r>
          </a:p>
          <a:p>
            <a:r>
              <a:rPr lang="en-IN" dirty="0"/>
              <a:t>provide platform for </a:t>
            </a:r>
          </a:p>
          <a:p>
            <a:r>
              <a:rPr lang="en-IN" dirty="0"/>
              <a:t>other software's.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xmlns="" id="{0D55C04C-E893-4ABB-9D89-744545CEB4E5}"/>
              </a:ext>
            </a:extLst>
          </p:cNvPr>
          <p:cNvCxnSpPr>
            <a:endCxn id="8" idx="1"/>
          </p:cNvCxnSpPr>
          <p:nvPr/>
        </p:nvCxnSpPr>
        <p:spPr>
          <a:xfrm flipV="1">
            <a:off x="6569476" y="1415431"/>
            <a:ext cx="1935331" cy="12833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xmlns="" id="{E9FF3014-0542-42B3-B854-E22B9DA2D1C1}"/>
              </a:ext>
            </a:extLst>
          </p:cNvPr>
          <p:cNvCxnSpPr>
            <a:endCxn id="11" idx="1"/>
          </p:cNvCxnSpPr>
          <p:nvPr/>
        </p:nvCxnSpPr>
        <p:spPr>
          <a:xfrm>
            <a:off x="6569476" y="3537751"/>
            <a:ext cx="1935331" cy="20788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xmlns="" id="{B01DDFF9-16C7-4AA6-8A3C-B4F8673F88A1}"/>
              </a:ext>
            </a:extLst>
          </p:cNvPr>
          <p:cNvCxnSpPr/>
          <p:nvPr/>
        </p:nvCxnSpPr>
        <p:spPr>
          <a:xfrm flipV="1">
            <a:off x="7927759" y="2831977"/>
            <a:ext cx="488272" cy="2885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xmlns="" id="{ED89872A-CAAC-441A-A1A9-68F4EDE4BF37}"/>
              </a:ext>
            </a:extLst>
          </p:cNvPr>
          <p:cNvCxnSpPr/>
          <p:nvPr/>
        </p:nvCxnSpPr>
        <p:spPr>
          <a:xfrm>
            <a:off x="7901126" y="3298977"/>
            <a:ext cx="603681" cy="5361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F18F6D16-F771-467D-9052-781487CDB0CB}"/>
              </a:ext>
            </a:extLst>
          </p:cNvPr>
          <p:cNvSpPr txBox="1"/>
          <p:nvPr/>
        </p:nvSpPr>
        <p:spPr>
          <a:xfrm>
            <a:off x="934633" y="2268841"/>
            <a:ext cx="284725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u="sng" dirty="0"/>
              <a:t>Basic examples:</a:t>
            </a:r>
          </a:p>
          <a:p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Utility software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System servers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Device drivers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Operating 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Windows / Graphical</a:t>
            </a:r>
          </a:p>
          <a:p>
            <a:r>
              <a:rPr lang="en-IN" dirty="0"/>
              <a:t>     user interface system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5049448A-4A6D-4AB7-93A7-6647BC4F4C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529" y="5341088"/>
            <a:ext cx="1060305" cy="1099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12089043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0003F252-654D-48FE-952A-E5D9A5A524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2571" y="1212969"/>
            <a:ext cx="9722991" cy="503691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43D25E62-CD77-4A98-BF42-6ECD6DA17B78}"/>
              </a:ext>
            </a:extLst>
          </p:cNvPr>
          <p:cNvSpPr txBox="1"/>
          <p:nvPr/>
        </p:nvSpPr>
        <p:spPr>
          <a:xfrm>
            <a:off x="4670370" y="590365"/>
            <a:ext cx="3347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u="sng" dirty="0"/>
              <a:t>Example for Token Attributes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8516A9EF-BB77-471C-B2AA-D10C1E596A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529" y="5341088"/>
            <a:ext cx="1060305" cy="1099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26774511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AA1F2C27-6009-46DE-A2D8-0F0FBF853E0F}"/>
              </a:ext>
            </a:extLst>
          </p:cNvPr>
          <p:cNvSpPr txBox="1"/>
          <p:nvPr/>
        </p:nvSpPr>
        <p:spPr>
          <a:xfrm>
            <a:off x="5302353" y="585927"/>
            <a:ext cx="1628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u="sng" dirty="0"/>
              <a:t>Lexical Errors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A8AF07EB-1667-4D51-9830-BAAA47198695}"/>
              </a:ext>
            </a:extLst>
          </p:cNvPr>
          <p:cNvSpPr txBox="1"/>
          <p:nvPr/>
        </p:nvSpPr>
        <p:spPr>
          <a:xfrm>
            <a:off x="2166152" y="955259"/>
            <a:ext cx="7468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Lexical </a:t>
            </a:r>
            <a:r>
              <a:rPr lang="en-IN" dirty="0" err="1"/>
              <a:t>analyzer</a:t>
            </a:r>
            <a:r>
              <a:rPr lang="en-IN" dirty="0"/>
              <a:t> </a:t>
            </a:r>
            <a:r>
              <a:rPr lang="en-IN" dirty="0">
                <a:sym typeface="Wingdings" panose="05000000000000000000" pitchFamily="2" charset="2"/>
              </a:rPr>
              <a:t> has a very localized view of a source program</a:t>
            </a:r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35A2E814-8BB8-4AE5-9EC4-8BF003A9381C}"/>
              </a:ext>
            </a:extLst>
          </p:cNvPr>
          <p:cNvSpPr txBox="1"/>
          <p:nvPr/>
        </p:nvSpPr>
        <p:spPr>
          <a:xfrm>
            <a:off x="878890" y="1050830"/>
            <a:ext cx="10955044" cy="12861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dirty="0" err="1"/>
              <a:t>Eg.</a:t>
            </a:r>
            <a:r>
              <a:rPr lang="en-IN" dirty="0"/>
              <a:t> </a:t>
            </a:r>
          </a:p>
          <a:p>
            <a:pPr>
              <a:lnSpc>
                <a:spcPct val="150000"/>
              </a:lnSpc>
            </a:pPr>
            <a:r>
              <a:rPr lang="en-IN" dirty="0"/>
              <a:t>fi(x==3 &amp;&amp; y&gt;=4)                   LA cannot tell whether fi is a misspelling of keyword ‘if’ or is it a </a:t>
            </a:r>
          </a:p>
          <a:p>
            <a:pPr>
              <a:lnSpc>
                <a:spcPct val="150000"/>
              </a:lnSpc>
            </a:pPr>
            <a:r>
              <a:rPr lang="en-IN" dirty="0"/>
              <a:t>                                                separate name of an unidentified identifier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xmlns="" id="{EDF62F92-16B6-4670-90EF-63ED766E16AC}"/>
              </a:ext>
            </a:extLst>
          </p:cNvPr>
          <p:cNvSpPr/>
          <p:nvPr/>
        </p:nvSpPr>
        <p:spPr>
          <a:xfrm>
            <a:off x="2902999" y="1606042"/>
            <a:ext cx="870011" cy="30005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D659DC1D-8C8F-4AF1-8101-6576F57E3514}"/>
              </a:ext>
            </a:extLst>
          </p:cNvPr>
          <p:cNvSpPr txBox="1"/>
          <p:nvPr/>
        </p:nvSpPr>
        <p:spPr>
          <a:xfrm>
            <a:off x="5397624" y="2432587"/>
            <a:ext cx="1157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Solutions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xmlns="" id="{85915E4C-3DF7-47FE-B7DC-C9CE36534C12}"/>
              </a:ext>
            </a:extLst>
          </p:cNvPr>
          <p:cNvCxnSpPr>
            <a:stCxn id="6" idx="2"/>
          </p:cNvCxnSpPr>
          <p:nvPr/>
        </p:nvCxnSpPr>
        <p:spPr>
          <a:xfrm flipH="1">
            <a:off x="1118586" y="2801919"/>
            <a:ext cx="4857883" cy="4739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xmlns="" id="{18CAE7BD-78F0-4F01-8F9A-EE8D71F43053}"/>
              </a:ext>
            </a:extLst>
          </p:cNvPr>
          <p:cNvCxnSpPr>
            <a:stCxn id="6" idx="2"/>
          </p:cNvCxnSpPr>
          <p:nvPr/>
        </p:nvCxnSpPr>
        <p:spPr>
          <a:xfrm flipH="1">
            <a:off x="4287915" y="2801919"/>
            <a:ext cx="1688554" cy="5094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xmlns="" id="{11807ACE-9BDC-4508-9790-148BC3C715F6}"/>
              </a:ext>
            </a:extLst>
          </p:cNvPr>
          <p:cNvCxnSpPr>
            <a:stCxn id="6" idx="2"/>
          </p:cNvCxnSpPr>
          <p:nvPr/>
        </p:nvCxnSpPr>
        <p:spPr>
          <a:xfrm flipH="1">
            <a:off x="5976468" y="2801919"/>
            <a:ext cx="1" cy="5538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xmlns="" id="{3B19818E-D61E-4E37-A0EF-A851A6CCFAAC}"/>
              </a:ext>
            </a:extLst>
          </p:cNvPr>
          <p:cNvCxnSpPr>
            <a:stCxn id="6" idx="2"/>
          </p:cNvCxnSpPr>
          <p:nvPr/>
        </p:nvCxnSpPr>
        <p:spPr>
          <a:xfrm>
            <a:off x="5976469" y="2801919"/>
            <a:ext cx="1880269" cy="4739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xmlns="" id="{3C5E9BAA-E6E9-4468-AEA9-EB459344B245}"/>
              </a:ext>
            </a:extLst>
          </p:cNvPr>
          <p:cNvCxnSpPr>
            <a:stCxn id="6" idx="2"/>
          </p:cNvCxnSpPr>
          <p:nvPr/>
        </p:nvCxnSpPr>
        <p:spPr>
          <a:xfrm>
            <a:off x="5976469" y="2801919"/>
            <a:ext cx="4650102" cy="3693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A911FB17-FB26-4359-B7EE-5DF0EAAA3B55}"/>
              </a:ext>
            </a:extLst>
          </p:cNvPr>
          <p:cNvSpPr txBox="1"/>
          <p:nvPr/>
        </p:nvSpPr>
        <p:spPr>
          <a:xfrm>
            <a:off x="603681" y="3429000"/>
            <a:ext cx="18036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dirty="0"/>
              <a:t>“panic mode”</a:t>
            </a:r>
          </a:p>
          <a:p>
            <a:pPr algn="ctr"/>
            <a:r>
              <a:rPr lang="en-IN" dirty="0"/>
              <a:t>recovery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xmlns="" id="{5437947B-3064-4DD3-980E-60DEE20B8FA8}"/>
              </a:ext>
            </a:extLst>
          </p:cNvPr>
          <p:cNvCxnSpPr>
            <a:cxnSpLocks/>
            <a:stCxn id="17" idx="2"/>
            <a:endCxn id="20" idx="0"/>
          </p:cNvCxnSpPr>
          <p:nvPr/>
        </p:nvCxnSpPr>
        <p:spPr>
          <a:xfrm>
            <a:off x="1505531" y="4075331"/>
            <a:ext cx="1296139" cy="5001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9EF557F4-DD55-4782-9269-4CC9DEDEDBE0}"/>
              </a:ext>
            </a:extLst>
          </p:cNvPr>
          <p:cNvSpPr txBox="1"/>
          <p:nvPr/>
        </p:nvSpPr>
        <p:spPr>
          <a:xfrm>
            <a:off x="1678606" y="4575476"/>
            <a:ext cx="224612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dirty="0"/>
              <a:t>Delete successive </a:t>
            </a:r>
          </a:p>
          <a:p>
            <a:pPr algn="ctr"/>
            <a:r>
              <a:rPr lang="en-IN" dirty="0"/>
              <a:t>characters from </a:t>
            </a:r>
          </a:p>
          <a:p>
            <a:pPr algn="ctr"/>
            <a:r>
              <a:rPr lang="en-IN" dirty="0"/>
              <a:t>remaining input </a:t>
            </a:r>
          </a:p>
          <a:p>
            <a:pPr algn="ctr"/>
            <a:r>
              <a:rPr lang="en-IN" dirty="0"/>
              <a:t>until well defined </a:t>
            </a:r>
          </a:p>
          <a:p>
            <a:pPr algn="ctr"/>
            <a:r>
              <a:rPr lang="en-IN" dirty="0"/>
              <a:t>token is formed.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F35645CF-381C-4E62-93E6-6B11B395BFD7}"/>
              </a:ext>
            </a:extLst>
          </p:cNvPr>
          <p:cNvSpPr txBox="1"/>
          <p:nvPr/>
        </p:nvSpPr>
        <p:spPr>
          <a:xfrm>
            <a:off x="3338004" y="3468682"/>
            <a:ext cx="155202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dirty="0"/>
              <a:t>Deleting an</a:t>
            </a:r>
          </a:p>
          <a:p>
            <a:pPr algn="ctr"/>
            <a:r>
              <a:rPr lang="en-IN" dirty="0"/>
              <a:t> extraneous </a:t>
            </a:r>
          </a:p>
          <a:p>
            <a:pPr algn="ctr"/>
            <a:r>
              <a:rPr lang="en-IN" dirty="0"/>
              <a:t>character.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6FFAED52-76C8-4799-82AB-9BAACA2E9257}"/>
              </a:ext>
            </a:extLst>
          </p:cNvPr>
          <p:cNvSpPr txBox="1"/>
          <p:nvPr/>
        </p:nvSpPr>
        <p:spPr>
          <a:xfrm>
            <a:off x="5279002" y="3468682"/>
            <a:ext cx="139493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dirty="0"/>
              <a:t>Inserting a </a:t>
            </a:r>
          </a:p>
          <a:p>
            <a:pPr algn="ctr"/>
            <a:r>
              <a:rPr lang="en-IN" dirty="0"/>
              <a:t>missing</a:t>
            </a:r>
          </a:p>
          <a:p>
            <a:pPr algn="ctr"/>
            <a:r>
              <a:rPr lang="en-IN" dirty="0"/>
              <a:t>character.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5AB7E172-DE09-484B-8395-4E0CA02D8C01}"/>
              </a:ext>
            </a:extLst>
          </p:cNvPr>
          <p:cNvSpPr txBox="1"/>
          <p:nvPr/>
        </p:nvSpPr>
        <p:spPr>
          <a:xfrm>
            <a:off x="7062906" y="3468682"/>
            <a:ext cx="175400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dirty="0"/>
              <a:t>Replacing an </a:t>
            </a:r>
          </a:p>
          <a:p>
            <a:pPr algn="ctr"/>
            <a:r>
              <a:rPr lang="en-IN" dirty="0"/>
              <a:t>incorrect </a:t>
            </a:r>
          </a:p>
          <a:p>
            <a:pPr algn="ctr"/>
            <a:r>
              <a:rPr lang="en-IN" dirty="0"/>
              <a:t>character </a:t>
            </a:r>
          </a:p>
          <a:p>
            <a:pPr algn="ctr"/>
            <a:r>
              <a:rPr lang="en-IN" dirty="0"/>
              <a:t>by correct</a:t>
            </a:r>
          </a:p>
          <a:p>
            <a:pPr algn="ctr"/>
            <a:r>
              <a:rPr lang="en-IN" dirty="0"/>
              <a:t>character.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6141C2E6-1DE4-4D4F-837F-A5E340541A1D}"/>
              </a:ext>
            </a:extLst>
          </p:cNvPr>
          <p:cNvSpPr txBox="1"/>
          <p:nvPr/>
        </p:nvSpPr>
        <p:spPr>
          <a:xfrm>
            <a:off x="9510317" y="3468682"/>
            <a:ext cx="20297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dirty="0"/>
              <a:t>Transposing two </a:t>
            </a:r>
          </a:p>
          <a:p>
            <a:pPr algn="ctr"/>
            <a:r>
              <a:rPr lang="en-IN" dirty="0"/>
              <a:t>adjacent</a:t>
            </a:r>
          </a:p>
          <a:p>
            <a:pPr algn="ctr"/>
            <a:r>
              <a:rPr lang="en-IN" dirty="0"/>
              <a:t>characters.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xmlns="" id="{73387982-A6FA-42A5-9097-2B8CC9FF5A79}"/>
              </a:ext>
            </a:extLst>
          </p:cNvPr>
          <p:cNvCxnSpPr>
            <a:stCxn id="22" idx="2"/>
          </p:cNvCxnSpPr>
          <p:nvPr/>
        </p:nvCxnSpPr>
        <p:spPr>
          <a:xfrm flipH="1">
            <a:off x="4114017" y="4392012"/>
            <a:ext cx="1" cy="63274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xmlns="" id="{57035398-8467-4510-8B91-792107B50DDE}"/>
              </a:ext>
            </a:extLst>
          </p:cNvPr>
          <p:cNvCxnSpPr/>
          <p:nvPr/>
        </p:nvCxnSpPr>
        <p:spPr>
          <a:xfrm>
            <a:off x="4114017" y="5024761"/>
            <a:ext cx="651255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xmlns="" id="{1786FF0A-881C-498F-BE22-5E871380A9BF}"/>
              </a:ext>
            </a:extLst>
          </p:cNvPr>
          <p:cNvCxnSpPr/>
          <p:nvPr/>
        </p:nvCxnSpPr>
        <p:spPr>
          <a:xfrm flipV="1">
            <a:off x="10626571" y="4392012"/>
            <a:ext cx="0" cy="63274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xmlns="" id="{E5D5CDFF-1DB6-4C92-8A3E-9A7BF1297CB0}"/>
              </a:ext>
            </a:extLst>
          </p:cNvPr>
          <p:cNvCxnSpPr/>
          <p:nvPr/>
        </p:nvCxnSpPr>
        <p:spPr>
          <a:xfrm>
            <a:off x="7270812" y="5024761"/>
            <a:ext cx="0" cy="2893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4E8A976B-7E0A-47AD-A1F7-734A64DFA72A}"/>
              </a:ext>
            </a:extLst>
          </p:cNvPr>
          <p:cNvSpPr txBox="1"/>
          <p:nvPr/>
        </p:nvSpPr>
        <p:spPr>
          <a:xfrm>
            <a:off x="6096000" y="5288179"/>
            <a:ext cx="24368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Error transformations</a:t>
            </a:r>
          </a:p>
        </p:txBody>
      </p:sp>
      <p:sp>
        <p:nvSpPr>
          <p:cNvPr id="45" name="Speech Bubble: Oval 44">
            <a:extLst>
              <a:ext uri="{FF2B5EF4-FFF2-40B4-BE49-F238E27FC236}">
                <a16:creationId xmlns:a16="http://schemas.microsoft.com/office/drawing/2014/main" xmlns="" id="{3A8885D0-3A2D-4D45-9811-CD3AF523E94E}"/>
              </a:ext>
            </a:extLst>
          </p:cNvPr>
          <p:cNvSpPr/>
          <p:nvPr/>
        </p:nvSpPr>
        <p:spPr>
          <a:xfrm>
            <a:off x="3773010" y="5209269"/>
            <a:ext cx="2322990" cy="1159742"/>
          </a:xfrm>
          <a:prstGeom prst="wedgeEllipseCallout">
            <a:avLst>
              <a:gd name="adj1" fmla="val 100011"/>
              <a:gd name="adj2" fmla="val -1098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00" dirty="0"/>
              <a:t>Simple strategy to</a:t>
            </a:r>
          </a:p>
          <a:p>
            <a:pPr algn="ctr"/>
            <a:r>
              <a:rPr lang="en-IN" sz="1000" dirty="0"/>
              <a:t>See prefix of remaining input can be transformed into valid</a:t>
            </a:r>
          </a:p>
          <a:p>
            <a:pPr algn="ctr"/>
            <a:r>
              <a:rPr lang="en-IN" sz="1000" dirty="0"/>
              <a:t>Lexeme – by just single transformation.</a:t>
            </a:r>
          </a:p>
        </p:txBody>
      </p:sp>
      <p:sp>
        <p:nvSpPr>
          <p:cNvPr id="46" name="Speech Bubble: Oval 45">
            <a:extLst>
              <a:ext uri="{FF2B5EF4-FFF2-40B4-BE49-F238E27FC236}">
                <a16:creationId xmlns:a16="http://schemas.microsoft.com/office/drawing/2014/main" xmlns="" id="{FF953456-1FA0-4D45-A895-DF7053F3B2D6}"/>
              </a:ext>
            </a:extLst>
          </p:cNvPr>
          <p:cNvSpPr/>
          <p:nvPr/>
        </p:nvSpPr>
        <p:spPr>
          <a:xfrm>
            <a:off x="9087857" y="5314140"/>
            <a:ext cx="2191377" cy="1065374"/>
          </a:xfrm>
          <a:prstGeom prst="wedgeEllipseCallout">
            <a:avLst>
              <a:gd name="adj1" fmla="val -114437"/>
              <a:gd name="adj2" fmla="val -2173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dirty="0"/>
              <a:t>Assumes most lexical errors are result of single error transformation.</a:t>
            </a: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xmlns="" id="{AFFD064D-2A22-433F-8D65-D25BF84549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529" y="5341088"/>
            <a:ext cx="1060305" cy="1099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79036687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E85EC571-EAEE-4D63-B967-E9C80C89CCD5}"/>
              </a:ext>
            </a:extLst>
          </p:cNvPr>
          <p:cNvSpPr txBox="1"/>
          <p:nvPr/>
        </p:nvSpPr>
        <p:spPr>
          <a:xfrm>
            <a:off x="5000324" y="634486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u="sng" dirty="0"/>
              <a:t>Input Buffering</a:t>
            </a:r>
          </a:p>
        </p:txBody>
      </p:sp>
      <p:sp>
        <p:nvSpPr>
          <p:cNvPr id="3" name="Thought Bubble: Cloud 2">
            <a:extLst>
              <a:ext uri="{FF2B5EF4-FFF2-40B4-BE49-F238E27FC236}">
                <a16:creationId xmlns:a16="http://schemas.microsoft.com/office/drawing/2014/main" xmlns="" id="{C157BD54-F047-439A-8AD1-5C3F3F2C8FF1}"/>
              </a:ext>
            </a:extLst>
          </p:cNvPr>
          <p:cNvSpPr/>
          <p:nvPr/>
        </p:nvSpPr>
        <p:spPr>
          <a:xfrm>
            <a:off x="7740698" y="461510"/>
            <a:ext cx="4048848" cy="2308324"/>
          </a:xfrm>
          <a:prstGeom prst="cloudCallout">
            <a:avLst>
              <a:gd name="adj1" fmla="val -71124"/>
              <a:gd name="adj2" fmla="val -28872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/>
              <a:t>Input/output buffer – Temporary storage location that holds all incoming and outgoing data before and after it continues to CPU for processing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229AE1CF-B5E4-4C2E-B368-814F411DA22C}"/>
              </a:ext>
            </a:extLst>
          </p:cNvPr>
          <p:cNvSpPr txBox="1"/>
          <p:nvPr/>
        </p:nvSpPr>
        <p:spPr>
          <a:xfrm>
            <a:off x="557304" y="1176793"/>
            <a:ext cx="7605204" cy="29481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dirty="0">
                <a:solidFill>
                  <a:srgbClr val="FF0000"/>
                </a:solidFill>
              </a:rPr>
              <a:t>The lexical analyser scans the input from left to right one by </a:t>
            </a:r>
          </a:p>
          <a:p>
            <a:pPr>
              <a:lnSpc>
                <a:spcPct val="150000"/>
              </a:lnSpc>
            </a:pPr>
            <a:r>
              <a:rPr lang="en-IN" dirty="0">
                <a:solidFill>
                  <a:srgbClr val="FF0000"/>
                </a:solidFill>
              </a:rPr>
              <a:t>one at a time.</a:t>
            </a:r>
            <a:endParaRPr lang="en-IN" dirty="0"/>
          </a:p>
          <a:p>
            <a:pPr>
              <a:lnSpc>
                <a:spcPct val="150000"/>
              </a:lnSpc>
            </a:pPr>
            <a:r>
              <a:rPr lang="en-IN" dirty="0"/>
              <a:t>General three approaches to build Lexical Analyser:</a:t>
            </a: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en-IN" dirty="0"/>
              <a:t>Lexical - analyser generator – Lex Compiler (RE based).</a:t>
            </a: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en-IN" dirty="0"/>
              <a:t>Conventional system programming language – using IO.</a:t>
            </a: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en-IN" dirty="0"/>
              <a:t>Lexical Analyser in  assembly language – explicitly manage </a:t>
            </a:r>
          </a:p>
          <a:p>
            <a:pPr>
              <a:lnSpc>
                <a:spcPct val="150000"/>
              </a:lnSpc>
            </a:pPr>
            <a:r>
              <a:rPr lang="en-IN" dirty="0"/>
              <a:t>Input reading. </a:t>
            </a:r>
          </a:p>
        </p:txBody>
      </p:sp>
      <p:sp>
        <p:nvSpPr>
          <p:cNvPr id="5" name="Arrow: Down 4">
            <a:extLst>
              <a:ext uri="{FF2B5EF4-FFF2-40B4-BE49-F238E27FC236}">
                <a16:creationId xmlns:a16="http://schemas.microsoft.com/office/drawing/2014/main" xmlns="" id="{10ED1865-7F39-4D94-9DC4-FE8AB68C18AD}"/>
              </a:ext>
            </a:extLst>
          </p:cNvPr>
          <p:cNvSpPr/>
          <p:nvPr/>
        </p:nvSpPr>
        <p:spPr>
          <a:xfrm>
            <a:off x="7661429" y="2237173"/>
            <a:ext cx="310719" cy="1473693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xmlns="" id="{E70A6075-E15C-4F2C-8B79-FC5888299E8C}"/>
              </a:ext>
            </a:extLst>
          </p:cNvPr>
          <p:cNvSpPr/>
          <p:nvPr/>
        </p:nvSpPr>
        <p:spPr>
          <a:xfrm>
            <a:off x="8052047" y="3146354"/>
            <a:ext cx="3675355" cy="1346669"/>
          </a:xfrm>
          <a:prstGeom prst="wedgeRectCallout">
            <a:avLst>
              <a:gd name="adj1" fmla="val -53200"/>
              <a:gd name="adj2" fmla="val -6994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/>
              <a:t>Listed in the order of increasing </a:t>
            </a:r>
          </a:p>
          <a:p>
            <a:pPr algn="ctr"/>
            <a:r>
              <a:rPr lang="en-IN" sz="1600" dirty="0"/>
              <a:t>difficulty for the implementation</a:t>
            </a:r>
          </a:p>
          <a:p>
            <a:pPr algn="ctr"/>
            <a:endParaRPr lang="en-IN" sz="1600" dirty="0"/>
          </a:p>
          <a:p>
            <a:pPr algn="ctr"/>
            <a:r>
              <a:rPr lang="en-IN" sz="1600" dirty="0"/>
              <a:t>More difficult – faster lexical analyser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C383D04E-F801-4BA5-9131-19C5C43F4C78}"/>
              </a:ext>
            </a:extLst>
          </p:cNvPr>
          <p:cNvSpPr txBox="1"/>
          <p:nvPr/>
        </p:nvSpPr>
        <p:spPr>
          <a:xfrm>
            <a:off x="557304" y="4550586"/>
            <a:ext cx="55386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rgbClr val="FF0000"/>
                </a:solidFill>
              </a:rPr>
              <a:t>Why lexical phase implementation is important?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E97089EF-E728-4B7C-91AA-C07E6286EC8B}"/>
              </a:ext>
            </a:extLst>
          </p:cNvPr>
          <p:cNvSpPr txBox="1"/>
          <p:nvPr/>
        </p:nvSpPr>
        <p:spPr>
          <a:xfrm>
            <a:off x="1624614" y="5061197"/>
            <a:ext cx="10102788" cy="1240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dirty="0"/>
              <a:t>Reads character by character – spends considerable amount of time </a:t>
            </a:r>
            <a:r>
              <a:rPr lang="en-IN" sz="1600" dirty="0"/>
              <a:t>(though later phases are complex).</a:t>
            </a:r>
          </a:p>
          <a:p>
            <a:pPr>
              <a:lnSpc>
                <a:spcPct val="150000"/>
              </a:lnSpc>
            </a:pPr>
            <a:r>
              <a:rPr lang="en-IN" dirty="0"/>
              <a:t>Speed of Compiler is decided by the lexical phase mainly.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FCD52659-9509-43C6-BF9F-C154C3F983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529" y="5341088"/>
            <a:ext cx="1060305" cy="1099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42027788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5F8C5ADB-4685-4961-AE2E-82FFDED55994}"/>
              </a:ext>
            </a:extLst>
          </p:cNvPr>
          <p:cNvSpPr txBox="1"/>
          <p:nvPr/>
        </p:nvSpPr>
        <p:spPr>
          <a:xfrm>
            <a:off x="692458" y="878889"/>
            <a:ext cx="5314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For scanning, lexical analyser uses two pointer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xmlns="" id="{9BCA7667-B427-4880-9328-9861A3047731}"/>
              </a:ext>
            </a:extLst>
          </p:cNvPr>
          <p:cNvCxnSpPr>
            <a:stCxn id="4" idx="3"/>
          </p:cNvCxnSpPr>
          <p:nvPr/>
        </p:nvCxnSpPr>
        <p:spPr>
          <a:xfrm flipV="1">
            <a:off x="6006733" y="648070"/>
            <a:ext cx="695908" cy="4154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xmlns="" id="{C5AC22BF-3F17-4721-AA48-ED692D0E70C3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6006733" y="1063555"/>
            <a:ext cx="695908" cy="4012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7B74DCAE-B29F-40FF-B9A9-F3CF71C6EC90}"/>
              </a:ext>
            </a:extLst>
          </p:cNvPr>
          <p:cNvSpPr txBox="1"/>
          <p:nvPr/>
        </p:nvSpPr>
        <p:spPr>
          <a:xfrm>
            <a:off x="6853561" y="486480"/>
            <a:ext cx="1951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Forward pointer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983DE49F-A8BA-4BF4-8369-9940EC7B85AC}"/>
              </a:ext>
            </a:extLst>
          </p:cNvPr>
          <p:cNvSpPr txBox="1"/>
          <p:nvPr/>
        </p:nvSpPr>
        <p:spPr>
          <a:xfrm>
            <a:off x="6853561" y="1280150"/>
            <a:ext cx="2173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Backward pointer</a:t>
            </a:r>
          </a:p>
        </p:txBody>
      </p:sp>
      <p:sp>
        <p:nvSpPr>
          <p:cNvPr id="13" name="Left Brace 12">
            <a:extLst>
              <a:ext uri="{FF2B5EF4-FFF2-40B4-BE49-F238E27FC236}">
                <a16:creationId xmlns:a16="http://schemas.microsoft.com/office/drawing/2014/main" xmlns="" id="{946FC48D-084E-4640-880B-4E46BD9EABBF}"/>
              </a:ext>
            </a:extLst>
          </p:cNvPr>
          <p:cNvSpPr/>
          <p:nvPr/>
        </p:nvSpPr>
        <p:spPr>
          <a:xfrm>
            <a:off x="8913181" y="486480"/>
            <a:ext cx="452761" cy="1163002"/>
          </a:xfrm>
          <a:prstGeom prst="leftBrace">
            <a:avLst>
              <a:gd name="adj1" fmla="val 8333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Flowchart: Alternate Process 13">
            <a:extLst>
              <a:ext uri="{FF2B5EF4-FFF2-40B4-BE49-F238E27FC236}">
                <a16:creationId xmlns:a16="http://schemas.microsoft.com/office/drawing/2014/main" xmlns="" id="{5247FB85-EEFD-46A9-99C2-DE60FCB35159}"/>
              </a:ext>
            </a:extLst>
          </p:cNvPr>
          <p:cNvSpPr/>
          <p:nvPr/>
        </p:nvSpPr>
        <p:spPr>
          <a:xfrm>
            <a:off x="9268287" y="648070"/>
            <a:ext cx="2308195" cy="896645"/>
          </a:xfrm>
          <a:prstGeom prst="flowChartAlternateProcess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Keep track of the input scanned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81545DAC-6683-450C-95CE-C04B03100E3B}"/>
              </a:ext>
            </a:extLst>
          </p:cNvPr>
          <p:cNvSpPr txBox="1"/>
          <p:nvPr/>
        </p:nvSpPr>
        <p:spPr>
          <a:xfrm>
            <a:off x="781235" y="1649482"/>
            <a:ext cx="2457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err="1"/>
              <a:t>Eg.</a:t>
            </a:r>
            <a:r>
              <a:rPr lang="en-IN" dirty="0"/>
              <a:t> int n, </a:t>
            </a:r>
            <a:r>
              <a:rPr lang="en-IN" dirty="0" err="1"/>
              <a:t>num</a:t>
            </a:r>
            <a:r>
              <a:rPr lang="en-IN" dirty="0"/>
              <a:t>, result;</a:t>
            </a:r>
          </a:p>
        </p:txBody>
      </p:sp>
      <p:graphicFrame>
        <p:nvGraphicFramePr>
          <p:cNvPr id="16" name="Table 16">
            <a:extLst>
              <a:ext uri="{FF2B5EF4-FFF2-40B4-BE49-F238E27FC236}">
                <a16:creationId xmlns:a16="http://schemas.microsoft.com/office/drawing/2014/main" xmlns="" id="{1F28004A-A3EF-4B5B-8457-6AA2191E9F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860132944"/>
              </p:ext>
            </p:extLst>
          </p:nvPr>
        </p:nvGraphicFramePr>
        <p:xfrm>
          <a:off x="1011561" y="2443152"/>
          <a:ext cx="8127989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8117">
                  <a:extLst>
                    <a:ext uri="{9D8B030D-6E8A-4147-A177-3AD203B41FA5}">
                      <a16:colId xmlns:a16="http://schemas.microsoft.com/office/drawing/2014/main" xmlns="" val="2775280042"/>
                    </a:ext>
                  </a:extLst>
                </a:gridCol>
                <a:gridCol w="478117">
                  <a:extLst>
                    <a:ext uri="{9D8B030D-6E8A-4147-A177-3AD203B41FA5}">
                      <a16:colId xmlns:a16="http://schemas.microsoft.com/office/drawing/2014/main" xmlns="" val="983021462"/>
                    </a:ext>
                  </a:extLst>
                </a:gridCol>
                <a:gridCol w="478117">
                  <a:extLst>
                    <a:ext uri="{9D8B030D-6E8A-4147-A177-3AD203B41FA5}">
                      <a16:colId xmlns:a16="http://schemas.microsoft.com/office/drawing/2014/main" xmlns="" val="662969091"/>
                    </a:ext>
                  </a:extLst>
                </a:gridCol>
                <a:gridCol w="478117">
                  <a:extLst>
                    <a:ext uri="{9D8B030D-6E8A-4147-A177-3AD203B41FA5}">
                      <a16:colId xmlns:a16="http://schemas.microsoft.com/office/drawing/2014/main" xmlns="" val="2881431732"/>
                    </a:ext>
                  </a:extLst>
                </a:gridCol>
                <a:gridCol w="478117">
                  <a:extLst>
                    <a:ext uri="{9D8B030D-6E8A-4147-A177-3AD203B41FA5}">
                      <a16:colId xmlns:a16="http://schemas.microsoft.com/office/drawing/2014/main" xmlns="" val="773855176"/>
                    </a:ext>
                  </a:extLst>
                </a:gridCol>
                <a:gridCol w="478117">
                  <a:extLst>
                    <a:ext uri="{9D8B030D-6E8A-4147-A177-3AD203B41FA5}">
                      <a16:colId xmlns:a16="http://schemas.microsoft.com/office/drawing/2014/main" xmlns="" val="683596759"/>
                    </a:ext>
                  </a:extLst>
                </a:gridCol>
                <a:gridCol w="478117">
                  <a:extLst>
                    <a:ext uri="{9D8B030D-6E8A-4147-A177-3AD203B41FA5}">
                      <a16:colId xmlns:a16="http://schemas.microsoft.com/office/drawing/2014/main" xmlns="" val="253615527"/>
                    </a:ext>
                  </a:extLst>
                </a:gridCol>
                <a:gridCol w="478117">
                  <a:extLst>
                    <a:ext uri="{9D8B030D-6E8A-4147-A177-3AD203B41FA5}">
                      <a16:colId xmlns:a16="http://schemas.microsoft.com/office/drawing/2014/main" xmlns="" val="547715945"/>
                    </a:ext>
                  </a:extLst>
                </a:gridCol>
                <a:gridCol w="478117">
                  <a:extLst>
                    <a:ext uri="{9D8B030D-6E8A-4147-A177-3AD203B41FA5}">
                      <a16:colId xmlns:a16="http://schemas.microsoft.com/office/drawing/2014/main" xmlns="" val="1127870482"/>
                    </a:ext>
                  </a:extLst>
                </a:gridCol>
                <a:gridCol w="478117">
                  <a:extLst>
                    <a:ext uri="{9D8B030D-6E8A-4147-A177-3AD203B41FA5}">
                      <a16:colId xmlns:a16="http://schemas.microsoft.com/office/drawing/2014/main" xmlns="" val="1463302718"/>
                    </a:ext>
                  </a:extLst>
                </a:gridCol>
                <a:gridCol w="478117">
                  <a:extLst>
                    <a:ext uri="{9D8B030D-6E8A-4147-A177-3AD203B41FA5}">
                      <a16:colId xmlns:a16="http://schemas.microsoft.com/office/drawing/2014/main" xmlns="" val="203508608"/>
                    </a:ext>
                  </a:extLst>
                </a:gridCol>
                <a:gridCol w="478117">
                  <a:extLst>
                    <a:ext uri="{9D8B030D-6E8A-4147-A177-3AD203B41FA5}">
                      <a16:colId xmlns:a16="http://schemas.microsoft.com/office/drawing/2014/main" xmlns="" val="1527926665"/>
                    </a:ext>
                  </a:extLst>
                </a:gridCol>
                <a:gridCol w="478117">
                  <a:extLst>
                    <a:ext uri="{9D8B030D-6E8A-4147-A177-3AD203B41FA5}">
                      <a16:colId xmlns:a16="http://schemas.microsoft.com/office/drawing/2014/main" xmlns="" val="3895374617"/>
                    </a:ext>
                  </a:extLst>
                </a:gridCol>
                <a:gridCol w="478117">
                  <a:extLst>
                    <a:ext uri="{9D8B030D-6E8A-4147-A177-3AD203B41FA5}">
                      <a16:colId xmlns:a16="http://schemas.microsoft.com/office/drawing/2014/main" xmlns="" val="2227664681"/>
                    </a:ext>
                  </a:extLst>
                </a:gridCol>
                <a:gridCol w="478117">
                  <a:extLst>
                    <a:ext uri="{9D8B030D-6E8A-4147-A177-3AD203B41FA5}">
                      <a16:colId xmlns:a16="http://schemas.microsoft.com/office/drawing/2014/main" xmlns="" val="2121073979"/>
                    </a:ext>
                  </a:extLst>
                </a:gridCol>
                <a:gridCol w="478117">
                  <a:extLst>
                    <a:ext uri="{9D8B030D-6E8A-4147-A177-3AD203B41FA5}">
                      <a16:colId xmlns:a16="http://schemas.microsoft.com/office/drawing/2014/main" xmlns="" val="95260401"/>
                    </a:ext>
                  </a:extLst>
                </a:gridCol>
                <a:gridCol w="478117">
                  <a:extLst>
                    <a:ext uri="{9D8B030D-6E8A-4147-A177-3AD203B41FA5}">
                      <a16:colId xmlns:a16="http://schemas.microsoft.com/office/drawing/2014/main" xmlns="" val="41941801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 err="1"/>
                        <a:t>i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,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u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,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u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;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61238883"/>
                  </a:ext>
                </a:extLst>
              </a:tr>
            </a:tbl>
          </a:graphicData>
        </a:graphic>
      </p:graphicFrame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xmlns="" id="{538B93DB-F461-4227-BEF3-AFE6A4F88803}"/>
              </a:ext>
            </a:extLst>
          </p:cNvPr>
          <p:cNvCxnSpPr>
            <a:cxnSpLocks/>
          </p:cNvCxnSpPr>
          <p:nvPr/>
        </p:nvCxnSpPr>
        <p:spPr>
          <a:xfrm>
            <a:off x="1233996" y="2166151"/>
            <a:ext cx="0" cy="2770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xmlns="" id="{75884400-74F8-4D0F-BA1C-93D6F5D2DC70}"/>
              </a:ext>
            </a:extLst>
          </p:cNvPr>
          <p:cNvCxnSpPr/>
          <p:nvPr/>
        </p:nvCxnSpPr>
        <p:spPr>
          <a:xfrm flipV="1">
            <a:off x="1225118" y="2813992"/>
            <a:ext cx="0" cy="3020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C0C29436-8DE3-435B-898E-0195D8262D6F}"/>
              </a:ext>
            </a:extLst>
          </p:cNvPr>
          <p:cNvSpPr txBox="1"/>
          <p:nvPr/>
        </p:nvSpPr>
        <p:spPr>
          <a:xfrm>
            <a:off x="770951" y="2072668"/>
            <a:ext cx="4219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1" dirty="0"/>
              <a:t>bp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2BFDE78D-894B-4335-9112-183E4892BDA8}"/>
              </a:ext>
            </a:extLst>
          </p:cNvPr>
          <p:cNvSpPr txBox="1"/>
          <p:nvPr/>
        </p:nvSpPr>
        <p:spPr>
          <a:xfrm>
            <a:off x="844763" y="2876699"/>
            <a:ext cx="4219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1" dirty="0" err="1"/>
              <a:t>fp</a:t>
            </a:r>
            <a:endParaRPr lang="en-IN" sz="1400" b="1" dirty="0"/>
          </a:p>
        </p:txBody>
      </p:sp>
      <p:graphicFrame>
        <p:nvGraphicFramePr>
          <p:cNvPr id="25" name="Table 16">
            <a:extLst>
              <a:ext uri="{FF2B5EF4-FFF2-40B4-BE49-F238E27FC236}">
                <a16:creationId xmlns:a16="http://schemas.microsoft.com/office/drawing/2014/main" xmlns="" id="{DE5CD2AF-BA1C-494E-A95F-0225589821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246917994"/>
              </p:ext>
            </p:extLst>
          </p:nvPr>
        </p:nvGraphicFramePr>
        <p:xfrm>
          <a:off x="1026063" y="3574622"/>
          <a:ext cx="8127989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8117">
                  <a:extLst>
                    <a:ext uri="{9D8B030D-6E8A-4147-A177-3AD203B41FA5}">
                      <a16:colId xmlns:a16="http://schemas.microsoft.com/office/drawing/2014/main" xmlns="" val="2775280042"/>
                    </a:ext>
                  </a:extLst>
                </a:gridCol>
                <a:gridCol w="478117">
                  <a:extLst>
                    <a:ext uri="{9D8B030D-6E8A-4147-A177-3AD203B41FA5}">
                      <a16:colId xmlns:a16="http://schemas.microsoft.com/office/drawing/2014/main" xmlns="" val="983021462"/>
                    </a:ext>
                  </a:extLst>
                </a:gridCol>
                <a:gridCol w="478117">
                  <a:extLst>
                    <a:ext uri="{9D8B030D-6E8A-4147-A177-3AD203B41FA5}">
                      <a16:colId xmlns:a16="http://schemas.microsoft.com/office/drawing/2014/main" xmlns="" val="662969091"/>
                    </a:ext>
                  </a:extLst>
                </a:gridCol>
                <a:gridCol w="478117">
                  <a:extLst>
                    <a:ext uri="{9D8B030D-6E8A-4147-A177-3AD203B41FA5}">
                      <a16:colId xmlns:a16="http://schemas.microsoft.com/office/drawing/2014/main" xmlns="" val="2881431732"/>
                    </a:ext>
                  </a:extLst>
                </a:gridCol>
                <a:gridCol w="478117">
                  <a:extLst>
                    <a:ext uri="{9D8B030D-6E8A-4147-A177-3AD203B41FA5}">
                      <a16:colId xmlns:a16="http://schemas.microsoft.com/office/drawing/2014/main" xmlns="" val="773855176"/>
                    </a:ext>
                  </a:extLst>
                </a:gridCol>
                <a:gridCol w="478117">
                  <a:extLst>
                    <a:ext uri="{9D8B030D-6E8A-4147-A177-3AD203B41FA5}">
                      <a16:colId xmlns:a16="http://schemas.microsoft.com/office/drawing/2014/main" xmlns="" val="683596759"/>
                    </a:ext>
                  </a:extLst>
                </a:gridCol>
                <a:gridCol w="478117">
                  <a:extLst>
                    <a:ext uri="{9D8B030D-6E8A-4147-A177-3AD203B41FA5}">
                      <a16:colId xmlns:a16="http://schemas.microsoft.com/office/drawing/2014/main" xmlns="" val="253615527"/>
                    </a:ext>
                  </a:extLst>
                </a:gridCol>
                <a:gridCol w="478117">
                  <a:extLst>
                    <a:ext uri="{9D8B030D-6E8A-4147-A177-3AD203B41FA5}">
                      <a16:colId xmlns:a16="http://schemas.microsoft.com/office/drawing/2014/main" xmlns="" val="547715945"/>
                    </a:ext>
                  </a:extLst>
                </a:gridCol>
                <a:gridCol w="478117">
                  <a:extLst>
                    <a:ext uri="{9D8B030D-6E8A-4147-A177-3AD203B41FA5}">
                      <a16:colId xmlns:a16="http://schemas.microsoft.com/office/drawing/2014/main" xmlns="" val="1127870482"/>
                    </a:ext>
                  </a:extLst>
                </a:gridCol>
                <a:gridCol w="478117">
                  <a:extLst>
                    <a:ext uri="{9D8B030D-6E8A-4147-A177-3AD203B41FA5}">
                      <a16:colId xmlns:a16="http://schemas.microsoft.com/office/drawing/2014/main" xmlns="" val="1463302718"/>
                    </a:ext>
                  </a:extLst>
                </a:gridCol>
                <a:gridCol w="478117">
                  <a:extLst>
                    <a:ext uri="{9D8B030D-6E8A-4147-A177-3AD203B41FA5}">
                      <a16:colId xmlns:a16="http://schemas.microsoft.com/office/drawing/2014/main" xmlns="" val="203508608"/>
                    </a:ext>
                  </a:extLst>
                </a:gridCol>
                <a:gridCol w="478117">
                  <a:extLst>
                    <a:ext uri="{9D8B030D-6E8A-4147-A177-3AD203B41FA5}">
                      <a16:colId xmlns:a16="http://schemas.microsoft.com/office/drawing/2014/main" xmlns="" val="1527926665"/>
                    </a:ext>
                  </a:extLst>
                </a:gridCol>
                <a:gridCol w="478117">
                  <a:extLst>
                    <a:ext uri="{9D8B030D-6E8A-4147-A177-3AD203B41FA5}">
                      <a16:colId xmlns:a16="http://schemas.microsoft.com/office/drawing/2014/main" xmlns="" val="3895374617"/>
                    </a:ext>
                  </a:extLst>
                </a:gridCol>
                <a:gridCol w="478117">
                  <a:extLst>
                    <a:ext uri="{9D8B030D-6E8A-4147-A177-3AD203B41FA5}">
                      <a16:colId xmlns:a16="http://schemas.microsoft.com/office/drawing/2014/main" xmlns="" val="2227664681"/>
                    </a:ext>
                  </a:extLst>
                </a:gridCol>
                <a:gridCol w="478117">
                  <a:extLst>
                    <a:ext uri="{9D8B030D-6E8A-4147-A177-3AD203B41FA5}">
                      <a16:colId xmlns:a16="http://schemas.microsoft.com/office/drawing/2014/main" xmlns="" val="2121073979"/>
                    </a:ext>
                  </a:extLst>
                </a:gridCol>
                <a:gridCol w="478117">
                  <a:extLst>
                    <a:ext uri="{9D8B030D-6E8A-4147-A177-3AD203B41FA5}">
                      <a16:colId xmlns:a16="http://schemas.microsoft.com/office/drawing/2014/main" xmlns="" val="95260401"/>
                    </a:ext>
                  </a:extLst>
                </a:gridCol>
                <a:gridCol w="478117">
                  <a:extLst>
                    <a:ext uri="{9D8B030D-6E8A-4147-A177-3AD203B41FA5}">
                      <a16:colId xmlns:a16="http://schemas.microsoft.com/office/drawing/2014/main" xmlns="" val="41941801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 err="1"/>
                        <a:t>i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,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u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,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u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;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61238883"/>
                  </a:ext>
                </a:extLst>
              </a:tr>
            </a:tbl>
          </a:graphicData>
        </a:graphic>
      </p:graphicFrame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xmlns="" id="{D0A608E0-7C55-476F-8CD6-E365B9A20D9E}"/>
              </a:ext>
            </a:extLst>
          </p:cNvPr>
          <p:cNvCxnSpPr>
            <a:cxnSpLocks/>
          </p:cNvCxnSpPr>
          <p:nvPr/>
        </p:nvCxnSpPr>
        <p:spPr>
          <a:xfrm>
            <a:off x="1248498" y="3312297"/>
            <a:ext cx="0" cy="2770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36869D02-6CD6-4133-AF69-9698166E9944}"/>
              </a:ext>
            </a:extLst>
          </p:cNvPr>
          <p:cNvSpPr txBox="1"/>
          <p:nvPr/>
        </p:nvSpPr>
        <p:spPr>
          <a:xfrm>
            <a:off x="770951" y="3204138"/>
            <a:ext cx="4364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1" dirty="0"/>
              <a:t>bp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BE581993-A0F3-4034-B2FA-306F1F3BD599}"/>
              </a:ext>
            </a:extLst>
          </p:cNvPr>
          <p:cNvSpPr txBox="1"/>
          <p:nvPr/>
        </p:nvSpPr>
        <p:spPr>
          <a:xfrm>
            <a:off x="1295646" y="4093555"/>
            <a:ext cx="4219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1" dirty="0" err="1"/>
              <a:t>fp</a:t>
            </a:r>
            <a:endParaRPr lang="en-IN" sz="1400" b="1" dirty="0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xmlns="" id="{54061C36-EDBA-42CF-AFD7-9200A92BC768}"/>
              </a:ext>
            </a:extLst>
          </p:cNvPr>
          <p:cNvCxnSpPr/>
          <p:nvPr/>
        </p:nvCxnSpPr>
        <p:spPr>
          <a:xfrm flipV="1">
            <a:off x="1697114" y="3945462"/>
            <a:ext cx="0" cy="3020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30" name="Table 16">
            <a:extLst>
              <a:ext uri="{FF2B5EF4-FFF2-40B4-BE49-F238E27FC236}">
                <a16:creationId xmlns:a16="http://schemas.microsoft.com/office/drawing/2014/main" xmlns="" id="{E704EB55-7DD9-4E43-8276-599299D0D1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724571284"/>
              </p:ext>
            </p:extLst>
          </p:nvPr>
        </p:nvGraphicFramePr>
        <p:xfrm>
          <a:off x="1026063" y="4670362"/>
          <a:ext cx="8127989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8117">
                  <a:extLst>
                    <a:ext uri="{9D8B030D-6E8A-4147-A177-3AD203B41FA5}">
                      <a16:colId xmlns:a16="http://schemas.microsoft.com/office/drawing/2014/main" xmlns="" val="2775280042"/>
                    </a:ext>
                  </a:extLst>
                </a:gridCol>
                <a:gridCol w="478117">
                  <a:extLst>
                    <a:ext uri="{9D8B030D-6E8A-4147-A177-3AD203B41FA5}">
                      <a16:colId xmlns:a16="http://schemas.microsoft.com/office/drawing/2014/main" xmlns="" val="983021462"/>
                    </a:ext>
                  </a:extLst>
                </a:gridCol>
                <a:gridCol w="478117">
                  <a:extLst>
                    <a:ext uri="{9D8B030D-6E8A-4147-A177-3AD203B41FA5}">
                      <a16:colId xmlns:a16="http://schemas.microsoft.com/office/drawing/2014/main" xmlns="" val="662969091"/>
                    </a:ext>
                  </a:extLst>
                </a:gridCol>
                <a:gridCol w="478117">
                  <a:extLst>
                    <a:ext uri="{9D8B030D-6E8A-4147-A177-3AD203B41FA5}">
                      <a16:colId xmlns:a16="http://schemas.microsoft.com/office/drawing/2014/main" xmlns="" val="2881431732"/>
                    </a:ext>
                  </a:extLst>
                </a:gridCol>
                <a:gridCol w="478117">
                  <a:extLst>
                    <a:ext uri="{9D8B030D-6E8A-4147-A177-3AD203B41FA5}">
                      <a16:colId xmlns:a16="http://schemas.microsoft.com/office/drawing/2014/main" xmlns="" val="773855176"/>
                    </a:ext>
                  </a:extLst>
                </a:gridCol>
                <a:gridCol w="478117">
                  <a:extLst>
                    <a:ext uri="{9D8B030D-6E8A-4147-A177-3AD203B41FA5}">
                      <a16:colId xmlns:a16="http://schemas.microsoft.com/office/drawing/2014/main" xmlns="" val="683596759"/>
                    </a:ext>
                  </a:extLst>
                </a:gridCol>
                <a:gridCol w="478117">
                  <a:extLst>
                    <a:ext uri="{9D8B030D-6E8A-4147-A177-3AD203B41FA5}">
                      <a16:colId xmlns:a16="http://schemas.microsoft.com/office/drawing/2014/main" xmlns="" val="253615527"/>
                    </a:ext>
                  </a:extLst>
                </a:gridCol>
                <a:gridCol w="478117">
                  <a:extLst>
                    <a:ext uri="{9D8B030D-6E8A-4147-A177-3AD203B41FA5}">
                      <a16:colId xmlns:a16="http://schemas.microsoft.com/office/drawing/2014/main" xmlns="" val="547715945"/>
                    </a:ext>
                  </a:extLst>
                </a:gridCol>
                <a:gridCol w="478117">
                  <a:extLst>
                    <a:ext uri="{9D8B030D-6E8A-4147-A177-3AD203B41FA5}">
                      <a16:colId xmlns:a16="http://schemas.microsoft.com/office/drawing/2014/main" xmlns="" val="1127870482"/>
                    </a:ext>
                  </a:extLst>
                </a:gridCol>
                <a:gridCol w="478117">
                  <a:extLst>
                    <a:ext uri="{9D8B030D-6E8A-4147-A177-3AD203B41FA5}">
                      <a16:colId xmlns:a16="http://schemas.microsoft.com/office/drawing/2014/main" xmlns="" val="1463302718"/>
                    </a:ext>
                  </a:extLst>
                </a:gridCol>
                <a:gridCol w="478117">
                  <a:extLst>
                    <a:ext uri="{9D8B030D-6E8A-4147-A177-3AD203B41FA5}">
                      <a16:colId xmlns:a16="http://schemas.microsoft.com/office/drawing/2014/main" xmlns="" val="203508608"/>
                    </a:ext>
                  </a:extLst>
                </a:gridCol>
                <a:gridCol w="478117">
                  <a:extLst>
                    <a:ext uri="{9D8B030D-6E8A-4147-A177-3AD203B41FA5}">
                      <a16:colId xmlns:a16="http://schemas.microsoft.com/office/drawing/2014/main" xmlns="" val="1527926665"/>
                    </a:ext>
                  </a:extLst>
                </a:gridCol>
                <a:gridCol w="478117">
                  <a:extLst>
                    <a:ext uri="{9D8B030D-6E8A-4147-A177-3AD203B41FA5}">
                      <a16:colId xmlns:a16="http://schemas.microsoft.com/office/drawing/2014/main" xmlns="" val="3895374617"/>
                    </a:ext>
                  </a:extLst>
                </a:gridCol>
                <a:gridCol w="478117">
                  <a:extLst>
                    <a:ext uri="{9D8B030D-6E8A-4147-A177-3AD203B41FA5}">
                      <a16:colId xmlns:a16="http://schemas.microsoft.com/office/drawing/2014/main" xmlns="" val="2227664681"/>
                    </a:ext>
                  </a:extLst>
                </a:gridCol>
                <a:gridCol w="478117">
                  <a:extLst>
                    <a:ext uri="{9D8B030D-6E8A-4147-A177-3AD203B41FA5}">
                      <a16:colId xmlns:a16="http://schemas.microsoft.com/office/drawing/2014/main" xmlns="" val="2121073979"/>
                    </a:ext>
                  </a:extLst>
                </a:gridCol>
                <a:gridCol w="478117">
                  <a:extLst>
                    <a:ext uri="{9D8B030D-6E8A-4147-A177-3AD203B41FA5}">
                      <a16:colId xmlns:a16="http://schemas.microsoft.com/office/drawing/2014/main" xmlns="" val="95260401"/>
                    </a:ext>
                  </a:extLst>
                </a:gridCol>
                <a:gridCol w="478117">
                  <a:extLst>
                    <a:ext uri="{9D8B030D-6E8A-4147-A177-3AD203B41FA5}">
                      <a16:colId xmlns:a16="http://schemas.microsoft.com/office/drawing/2014/main" xmlns="" val="41941801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 err="1"/>
                        <a:t>i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,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u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,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u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;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61238883"/>
                  </a:ext>
                </a:extLst>
              </a:tr>
            </a:tbl>
          </a:graphicData>
        </a:graphic>
      </p:graphicFrame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xmlns="" id="{C3B678B1-03BC-41E2-AD6B-2E38DE4D6AF4}"/>
              </a:ext>
            </a:extLst>
          </p:cNvPr>
          <p:cNvCxnSpPr>
            <a:cxnSpLocks/>
          </p:cNvCxnSpPr>
          <p:nvPr/>
        </p:nvCxnSpPr>
        <p:spPr>
          <a:xfrm>
            <a:off x="1248498" y="4393361"/>
            <a:ext cx="0" cy="2770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444DE884-E1ED-4F62-8E56-CCF85603C416}"/>
              </a:ext>
            </a:extLst>
          </p:cNvPr>
          <p:cNvSpPr txBox="1"/>
          <p:nvPr/>
        </p:nvSpPr>
        <p:spPr>
          <a:xfrm>
            <a:off x="781235" y="4299878"/>
            <a:ext cx="4261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1" dirty="0"/>
              <a:t>bp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25F715BD-91EB-420E-AE19-0FB4D83B010B}"/>
              </a:ext>
            </a:extLst>
          </p:cNvPr>
          <p:cNvSpPr txBox="1"/>
          <p:nvPr/>
        </p:nvSpPr>
        <p:spPr>
          <a:xfrm>
            <a:off x="1807864" y="5189383"/>
            <a:ext cx="4219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1" dirty="0" err="1"/>
              <a:t>fp</a:t>
            </a:r>
            <a:endParaRPr lang="en-IN" sz="1400" b="1" dirty="0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xmlns="" id="{BB3A00E4-744E-4B7C-B631-6BADC3A22B94}"/>
              </a:ext>
            </a:extLst>
          </p:cNvPr>
          <p:cNvCxnSpPr/>
          <p:nvPr/>
        </p:nvCxnSpPr>
        <p:spPr>
          <a:xfrm flipV="1">
            <a:off x="2229774" y="5041202"/>
            <a:ext cx="0" cy="3020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35" name="Table 16">
            <a:extLst>
              <a:ext uri="{FF2B5EF4-FFF2-40B4-BE49-F238E27FC236}">
                <a16:creationId xmlns:a16="http://schemas.microsoft.com/office/drawing/2014/main" xmlns="" id="{E7F15EDE-A7CD-4777-B860-E3C76A761A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046142696"/>
              </p:ext>
            </p:extLst>
          </p:nvPr>
        </p:nvGraphicFramePr>
        <p:xfrm>
          <a:off x="1011561" y="5702966"/>
          <a:ext cx="8127989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8117">
                  <a:extLst>
                    <a:ext uri="{9D8B030D-6E8A-4147-A177-3AD203B41FA5}">
                      <a16:colId xmlns:a16="http://schemas.microsoft.com/office/drawing/2014/main" xmlns="" val="2775280042"/>
                    </a:ext>
                  </a:extLst>
                </a:gridCol>
                <a:gridCol w="478117">
                  <a:extLst>
                    <a:ext uri="{9D8B030D-6E8A-4147-A177-3AD203B41FA5}">
                      <a16:colId xmlns:a16="http://schemas.microsoft.com/office/drawing/2014/main" xmlns="" val="983021462"/>
                    </a:ext>
                  </a:extLst>
                </a:gridCol>
                <a:gridCol w="478117">
                  <a:extLst>
                    <a:ext uri="{9D8B030D-6E8A-4147-A177-3AD203B41FA5}">
                      <a16:colId xmlns:a16="http://schemas.microsoft.com/office/drawing/2014/main" xmlns="" val="662969091"/>
                    </a:ext>
                  </a:extLst>
                </a:gridCol>
                <a:gridCol w="478117">
                  <a:extLst>
                    <a:ext uri="{9D8B030D-6E8A-4147-A177-3AD203B41FA5}">
                      <a16:colId xmlns:a16="http://schemas.microsoft.com/office/drawing/2014/main" xmlns="" val="2881431732"/>
                    </a:ext>
                  </a:extLst>
                </a:gridCol>
                <a:gridCol w="478117">
                  <a:extLst>
                    <a:ext uri="{9D8B030D-6E8A-4147-A177-3AD203B41FA5}">
                      <a16:colId xmlns:a16="http://schemas.microsoft.com/office/drawing/2014/main" xmlns="" val="773855176"/>
                    </a:ext>
                  </a:extLst>
                </a:gridCol>
                <a:gridCol w="478117">
                  <a:extLst>
                    <a:ext uri="{9D8B030D-6E8A-4147-A177-3AD203B41FA5}">
                      <a16:colId xmlns:a16="http://schemas.microsoft.com/office/drawing/2014/main" xmlns="" val="683596759"/>
                    </a:ext>
                  </a:extLst>
                </a:gridCol>
                <a:gridCol w="478117">
                  <a:extLst>
                    <a:ext uri="{9D8B030D-6E8A-4147-A177-3AD203B41FA5}">
                      <a16:colId xmlns:a16="http://schemas.microsoft.com/office/drawing/2014/main" xmlns="" val="253615527"/>
                    </a:ext>
                  </a:extLst>
                </a:gridCol>
                <a:gridCol w="478117">
                  <a:extLst>
                    <a:ext uri="{9D8B030D-6E8A-4147-A177-3AD203B41FA5}">
                      <a16:colId xmlns:a16="http://schemas.microsoft.com/office/drawing/2014/main" xmlns="" val="547715945"/>
                    </a:ext>
                  </a:extLst>
                </a:gridCol>
                <a:gridCol w="478117">
                  <a:extLst>
                    <a:ext uri="{9D8B030D-6E8A-4147-A177-3AD203B41FA5}">
                      <a16:colId xmlns:a16="http://schemas.microsoft.com/office/drawing/2014/main" xmlns="" val="1127870482"/>
                    </a:ext>
                  </a:extLst>
                </a:gridCol>
                <a:gridCol w="478117">
                  <a:extLst>
                    <a:ext uri="{9D8B030D-6E8A-4147-A177-3AD203B41FA5}">
                      <a16:colId xmlns:a16="http://schemas.microsoft.com/office/drawing/2014/main" xmlns="" val="1463302718"/>
                    </a:ext>
                  </a:extLst>
                </a:gridCol>
                <a:gridCol w="478117">
                  <a:extLst>
                    <a:ext uri="{9D8B030D-6E8A-4147-A177-3AD203B41FA5}">
                      <a16:colId xmlns:a16="http://schemas.microsoft.com/office/drawing/2014/main" xmlns="" val="203508608"/>
                    </a:ext>
                  </a:extLst>
                </a:gridCol>
                <a:gridCol w="478117">
                  <a:extLst>
                    <a:ext uri="{9D8B030D-6E8A-4147-A177-3AD203B41FA5}">
                      <a16:colId xmlns:a16="http://schemas.microsoft.com/office/drawing/2014/main" xmlns="" val="1527926665"/>
                    </a:ext>
                  </a:extLst>
                </a:gridCol>
                <a:gridCol w="478117">
                  <a:extLst>
                    <a:ext uri="{9D8B030D-6E8A-4147-A177-3AD203B41FA5}">
                      <a16:colId xmlns:a16="http://schemas.microsoft.com/office/drawing/2014/main" xmlns="" val="3895374617"/>
                    </a:ext>
                  </a:extLst>
                </a:gridCol>
                <a:gridCol w="478117">
                  <a:extLst>
                    <a:ext uri="{9D8B030D-6E8A-4147-A177-3AD203B41FA5}">
                      <a16:colId xmlns:a16="http://schemas.microsoft.com/office/drawing/2014/main" xmlns="" val="2227664681"/>
                    </a:ext>
                  </a:extLst>
                </a:gridCol>
                <a:gridCol w="478117">
                  <a:extLst>
                    <a:ext uri="{9D8B030D-6E8A-4147-A177-3AD203B41FA5}">
                      <a16:colId xmlns:a16="http://schemas.microsoft.com/office/drawing/2014/main" xmlns="" val="2121073979"/>
                    </a:ext>
                  </a:extLst>
                </a:gridCol>
                <a:gridCol w="478117">
                  <a:extLst>
                    <a:ext uri="{9D8B030D-6E8A-4147-A177-3AD203B41FA5}">
                      <a16:colId xmlns:a16="http://schemas.microsoft.com/office/drawing/2014/main" xmlns="" val="95260401"/>
                    </a:ext>
                  </a:extLst>
                </a:gridCol>
                <a:gridCol w="478117">
                  <a:extLst>
                    <a:ext uri="{9D8B030D-6E8A-4147-A177-3AD203B41FA5}">
                      <a16:colId xmlns:a16="http://schemas.microsoft.com/office/drawing/2014/main" xmlns="" val="41941801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 err="1"/>
                        <a:t>i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,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u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,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u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;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61238883"/>
                  </a:ext>
                </a:extLst>
              </a:tr>
            </a:tbl>
          </a:graphicData>
        </a:graphic>
      </p:graphicFrame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xmlns="" id="{B089B162-2BAA-450D-BC95-9659438BE1A3}"/>
              </a:ext>
            </a:extLst>
          </p:cNvPr>
          <p:cNvCxnSpPr>
            <a:cxnSpLocks/>
          </p:cNvCxnSpPr>
          <p:nvPr/>
        </p:nvCxnSpPr>
        <p:spPr>
          <a:xfrm>
            <a:off x="1233996" y="5425965"/>
            <a:ext cx="0" cy="2770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90374A98-456E-4F8E-987E-7B723AF86102}"/>
              </a:ext>
            </a:extLst>
          </p:cNvPr>
          <p:cNvSpPr txBox="1"/>
          <p:nvPr/>
        </p:nvSpPr>
        <p:spPr>
          <a:xfrm>
            <a:off x="766733" y="5332482"/>
            <a:ext cx="4261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1" dirty="0"/>
              <a:t>bp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D90CEF3A-48D2-45D1-8F7C-BB61873F95D1}"/>
              </a:ext>
            </a:extLst>
          </p:cNvPr>
          <p:cNvSpPr txBox="1"/>
          <p:nvPr/>
        </p:nvSpPr>
        <p:spPr>
          <a:xfrm>
            <a:off x="2290511" y="6182088"/>
            <a:ext cx="4219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1" dirty="0" err="1"/>
              <a:t>fp</a:t>
            </a:r>
            <a:endParaRPr lang="en-IN" sz="1400" b="1" dirty="0"/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xmlns="" id="{8507D9C4-98C7-43C0-98B3-EF4877D6B005}"/>
              </a:ext>
            </a:extLst>
          </p:cNvPr>
          <p:cNvCxnSpPr/>
          <p:nvPr/>
        </p:nvCxnSpPr>
        <p:spPr>
          <a:xfrm flipV="1">
            <a:off x="2712421" y="6073806"/>
            <a:ext cx="0" cy="3020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Speech Bubble: Oval 39">
            <a:extLst>
              <a:ext uri="{FF2B5EF4-FFF2-40B4-BE49-F238E27FC236}">
                <a16:creationId xmlns:a16="http://schemas.microsoft.com/office/drawing/2014/main" xmlns="" id="{ECBD4CC4-88CF-4045-BE42-1CB46DB75B3B}"/>
              </a:ext>
            </a:extLst>
          </p:cNvPr>
          <p:cNvSpPr/>
          <p:nvPr/>
        </p:nvSpPr>
        <p:spPr>
          <a:xfrm>
            <a:off x="9483039" y="1802168"/>
            <a:ext cx="2093443" cy="745276"/>
          </a:xfrm>
          <a:prstGeom prst="wedgeEllipseCallout">
            <a:avLst>
              <a:gd name="adj1" fmla="val -61543"/>
              <a:gd name="adj2" fmla="val 71672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/>
              <a:t>Initially </a:t>
            </a:r>
            <a:r>
              <a:rPr lang="en-IN" sz="1400" dirty="0" err="1"/>
              <a:t>fp</a:t>
            </a:r>
            <a:r>
              <a:rPr lang="en-IN" sz="1400" dirty="0"/>
              <a:t> and bp starts at the same point</a:t>
            </a:r>
          </a:p>
        </p:txBody>
      </p:sp>
      <p:sp>
        <p:nvSpPr>
          <p:cNvPr id="42" name="Speech Bubble: Oval 41">
            <a:extLst>
              <a:ext uri="{FF2B5EF4-FFF2-40B4-BE49-F238E27FC236}">
                <a16:creationId xmlns:a16="http://schemas.microsoft.com/office/drawing/2014/main" xmlns="" id="{0C3CFCA9-4EB7-4270-81DD-5D42558EDD49}"/>
              </a:ext>
            </a:extLst>
          </p:cNvPr>
          <p:cNvSpPr/>
          <p:nvPr/>
        </p:nvSpPr>
        <p:spPr>
          <a:xfrm>
            <a:off x="9534407" y="2965027"/>
            <a:ext cx="2093443" cy="1128528"/>
          </a:xfrm>
          <a:prstGeom prst="wedgeEllipseCallout">
            <a:avLst>
              <a:gd name="adj1" fmla="val -66632"/>
              <a:gd name="adj2" fmla="val 18179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/>
              <a:t>Then </a:t>
            </a:r>
            <a:r>
              <a:rPr lang="en-IN" sz="1400" dirty="0" err="1"/>
              <a:t>fp</a:t>
            </a:r>
            <a:r>
              <a:rPr lang="en-IN" sz="1400" dirty="0"/>
              <a:t> moves until it finds lexeme with meaning</a:t>
            </a:r>
          </a:p>
        </p:txBody>
      </p:sp>
      <p:sp>
        <p:nvSpPr>
          <p:cNvPr id="43" name="Arrow: Down 42">
            <a:extLst>
              <a:ext uri="{FF2B5EF4-FFF2-40B4-BE49-F238E27FC236}">
                <a16:creationId xmlns:a16="http://schemas.microsoft.com/office/drawing/2014/main" xmlns="" id="{6D2DC773-D648-4E6F-97F5-F4C8F781115F}"/>
              </a:ext>
            </a:extLst>
          </p:cNvPr>
          <p:cNvSpPr/>
          <p:nvPr/>
        </p:nvSpPr>
        <p:spPr>
          <a:xfrm>
            <a:off x="10511160" y="4093555"/>
            <a:ext cx="385193" cy="206323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xmlns="" id="{0FD9B6C1-65B3-43F9-81A9-F758667BD5E2}"/>
              </a:ext>
            </a:extLst>
          </p:cNvPr>
          <p:cNvSpPr txBox="1"/>
          <p:nvPr/>
        </p:nvSpPr>
        <p:spPr>
          <a:xfrm>
            <a:off x="9873165" y="4269100"/>
            <a:ext cx="1537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Look ahead</a:t>
            </a:r>
          </a:p>
        </p:txBody>
      </p:sp>
      <p:sp>
        <p:nvSpPr>
          <p:cNvPr id="45" name="Speech Bubble: Oval 44">
            <a:extLst>
              <a:ext uri="{FF2B5EF4-FFF2-40B4-BE49-F238E27FC236}">
                <a16:creationId xmlns:a16="http://schemas.microsoft.com/office/drawing/2014/main" xmlns="" id="{03B9ABCE-F970-4FE3-8A45-43FC324272FC}"/>
              </a:ext>
            </a:extLst>
          </p:cNvPr>
          <p:cNvSpPr/>
          <p:nvPr/>
        </p:nvSpPr>
        <p:spPr>
          <a:xfrm>
            <a:off x="9369335" y="5041202"/>
            <a:ext cx="2423585" cy="1260262"/>
          </a:xfrm>
          <a:prstGeom prst="wedgeEllipseCallout">
            <a:avLst>
              <a:gd name="adj1" fmla="val -57830"/>
              <a:gd name="adj2" fmla="val 2069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/>
              <a:t>As soon as </a:t>
            </a:r>
            <a:r>
              <a:rPr lang="en-IN" sz="1400" dirty="0" err="1"/>
              <a:t>blankspace</a:t>
            </a:r>
            <a:r>
              <a:rPr lang="en-IN" sz="1400" dirty="0"/>
              <a:t> is encountered – indicates the end of lexeme.</a:t>
            </a: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xmlns="" id="{2F742DB2-B567-4643-AFB2-16F673F6A5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530" y="5811150"/>
            <a:ext cx="607030" cy="629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75370525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AFB706C1-4C24-4712-9144-4D0711FB84E9}"/>
              </a:ext>
            </a:extLst>
          </p:cNvPr>
          <p:cNvSpPr txBox="1"/>
          <p:nvPr/>
        </p:nvSpPr>
        <p:spPr>
          <a:xfrm>
            <a:off x="577048" y="1724372"/>
            <a:ext cx="11404084" cy="41946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dirty="0"/>
              <a:t>Lexical analyser ignores the blank space and moves to the next character.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dirty="0"/>
              <a:t>Both the bp and </a:t>
            </a:r>
            <a:r>
              <a:rPr lang="en-IN" dirty="0" err="1"/>
              <a:t>fp</a:t>
            </a:r>
            <a:r>
              <a:rPr lang="en-IN" dirty="0"/>
              <a:t> pointers are moved towards the next token after encountering space.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dirty="0"/>
              <a:t>In the example, when </a:t>
            </a:r>
            <a:r>
              <a:rPr lang="en-IN" dirty="0" err="1"/>
              <a:t>fp</a:t>
            </a:r>
            <a:r>
              <a:rPr lang="en-IN" dirty="0"/>
              <a:t> reaches blank, it identifies the lexeme “int”.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dirty="0"/>
              <a:t>The process performed here is termed as look ahead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dirty="0"/>
              <a:t>Lexical </a:t>
            </a:r>
            <a:r>
              <a:rPr lang="en-IN" dirty="0" err="1"/>
              <a:t>analyzer</a:t>
            </a:r>
            <a:r>
              <a:rPr lang="en-IN" dirty="0"/>
              <a:t> needs to look ahead several characters beyond the lexeme for a pattern before </a:t>
            </a:r>
          </a:p>
          <a:p>
            <a:pPr>
              <a:lnSpc>
                <a:spcPct val="150000"/>
              </a:lnSpc>
            </a:pPr>
            <a:r>
              <a:rPr lang="en-IN" dirty="0"/>
              <a:t>a match can be announced.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dirty="0"/>
              <a:t>Reading the input character from secondary storage is going to cost a lot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dirty="0"/>
              <a:t>Large amount of time can be consumed for moving characters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dirty="0"/>
              <a:t>A block of data is first read into a buffer and then second by lexical analyser.</a:t>
            </a:r>
          </a:p>
          <a:p>
            <a:pPr>
              <a:lnSpc>
                <a:spcPct val="150000"/>
              </a:lnSpc>
            </a:pPr>
            <a:endParaRPr lang="en-IN" dirty="0"/>
          </a:p>
        </p:txBody>
      </p:sp>
      <p:graphicFrame>
        <p:nvGraphicFramePr>
          <p:cNvPr id="3" name="Table 16">
            <a:extLst>
              <a:ext uri="{FF2B5EF4-FFF2-40B4-BE49-F238E27FC236}">
                <a16:creationId xmlns:a16="http://schemas.microsoft.com/office/drawing/2014/main" xmlns="" id="{6B8B1B24-0A07-4509-9C6D-D2BE6B3E2E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583501676"/>
              </p:ext>
            </p:extLst>
          </p:nvPr>
        </p:nvGraphicFramePr>
        <p:xfrm>
          <a:off x="905028" y="838003"/>
          <a:ext cx="8127989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8117">
                  <a:extLst>
                    <a:ext uri="{9D8B030D-6E8A-4147-A177-3AD203B41FA5}">
                      <a16:colId xmlns:a16="http://schemas.microsoft.com/office/drawing/2014/main" xmlns="" val="2775280042"/>
                    </a:ext>
                  </a:extLst>
                </a:gridCol>
                <a:gridCol w="478117">
                  <a:extLst>
                    <a:ext uri="{9D8B030D-6E8A-4147-A177-3AD203B41FA5}">
                      <a16:colId xmlns:a16="http://schemas.microsoft.com/office/drawing/2014/main" xmlns="" val="983021462"/>
                    </a:ext>
                  </a:extLst>
                </a:gridCol>
                <a:gridCol w="478117">
                  <a:extLst>
                    <a:ext uri="{9D8B030D-6E8A-4147-A177-3AD203B41FA5}">
                      <a16:colId xmlns:a16="http://schemas.microsoft.com/office/drawing/2014/main" xmlns="" val="662969091"/>
                    </a:ext>
                  </a:extLst>
                </a:gridCol>
                <a:gridCol w="478117">
                  <a:extLst>
                    <a:ext uri="{9D8B030D-6E8A-4147-A177-3AD203B41FA5}">
                      <a16:colId xmlns:a16="http://schemas.microsoft.com/office/drawing/2014/main" xmlns="" val="2881431732"/>
                    </a:ext>
                  </a:extLst>
                </a:gridCol>
                <a:gridCol w="478117">
                  <a:extLst>
                    <a:ext uri="{9D8B030D-6E8A-4147-A177-3AD203B41FA5}">
                      <a16:colId xmlns:a16="http://schemas.microsoft.com/office/drawing/2014/main" xmlns="" val="773855176"/>
                    </a:ext>
                  </a:extLst>
                </a:gridCol>
                <a:gridCol w="478117">
                  <a:extLst>
                    <a:ext uri="{9D8B030D-6E8A-4147-A177-3AD203B41FA5}">
                      <a16:colId xmlns:a16="http://schemas.microsoft.com/office/drawing/2014/main" xmlns="" val="683596759"/>
                    </a:ext>
                  </a:extLst>
                </a:gridCol>
                <a:gridCol w="478117">
                  <a:extLst>
                    <a:ext uri="{9D8B030D-6E8A-4147-A177-3AD203B41FA5}">
                      <a16:colId xmlns:a16="http://schemas.microsoft.com/office/drawing/2014/main" xmlns="" val="253615527"/>
                    </a:ext>
                  </a:extLst>
                </a:gridCol>
                <a:gridCol w="478117">
                  <a:extLst>
                    <a:ext uri="{9D8B030D-6E8A-4147-A177-3AD203B41FA5}">
                      <a16:colId xmlns:a16="http://schemas.microsoft.com/office/drawing/2014/main" xmlns="" val="547715945"/>
                    </a:ext>
                  </a:extLst>
                </a:gridCol>
                <a:gridCol w="478117">
                  <a:extLst>
                    <a:ext uri="{9D8B030D-6E8A-4147-A177-3AD203B41FA5}">
                      <a16:colId xmlns:a16="http://schemas.microsoft.com/office/drawing/2014/main" xmlns="" val="1127870482"/>
                    </a:ext>
                  </a:extLst>
                </a:gridCol>
                <a:gridCol w="478117">
                  <a:extLst>
                    <a:ext uri="{9D8B030D-6E8A-4147-A177-3AD203B41FA5}">
                      <a16:colId xmlns:a16="http://schemas.microsoft.com/office/drawing/2014/main" xmlns="" val="1463302718"/>
                    </a:ext>
                  </a:extLst>
                </a:gridCol>
                <a:gridCol w="478117">
                  <a:extLst>
                    <a:ext uri="{9D8B030D-6E8A-4147-A177-3AD203B41FA5}">
                      <a16:colId xmlns:a16="http://schemas.microsoft.com/office/drawing/2014/main" xmlns="" val="203508608"/>
                    </a:ext>
                  </a:extLst>
                </a:gridCol>
                <a:gridCol w="478117">
                  <a:extLst>
                    <a:ext uri="{9D8B030D-6E8A-4147-A177-3AD203B41FA5}">
                      <a16:colId xmlns:a16="http://schemas.microsoft.com/office/drawing/2014/main" xmlns="" val="1527926665"/>
                    </a:ext>
                  </a:extLst>
                </a:gridCol>
                <a:gridCol w="478117">
                  <a:extLst>
                    <a:ext uri="{9D8B030D-6E8A-4147-A177-3AD203B41FA5}">
                      <a16:colId xmlns:a16="http://schemas.microsoft.com/office/drawing/2014/main" xmlns="" val="3895374617"/>
                    </a:ext>
                  </a:extLst>
                </a:gridCol>
                <a:gridCol w="478117">
                  <a:extLst>
                    <a:ext uri="{9D8B030D-6E8A-4147-A177-3AD203B41FA5}">
                      <a16:colId xmlns:a16="http://schemas.microsoft.com/office/drawing/2014/main" xmlns="" val="2227664681"/>
                    </a:ext>
                  </a:extLst>
                </a:gridCol>
                <a:gridCol w="478117">
                  <a:extLst>
                    <a:ext uri="{9D8B030D-6E8A-4147-A177-3AD203B41FA5}">
                      <a16:colId xmlns:a16="http://schemas.microsoft.com/office/drawing/2014/main" xmlns="" val="2121073979"/>
                    </a:ext>
                  </a:extLst>
                </a:gridCol>
                <a:gridCol w="478117">
                  <a:extLst>
                    <a:ext uri="{9D8B030D-6E8A-4147-A177-3AD203B41FA5}">
                      <a16:colId xmlns:a16="http://schemas.microsoft.com/office/drawing/2014/main" xmlns="" val="95260401"/>
                    </a:ext>
                  </a:extLst>
                </a:gridCol>
                <a:gridCol w="478117">
                  <a:extLst>
                    <a:ext uri="{9D8B030D-6E8A-4147-A177-3AD203B41FA5}">
                      <a16:colId xmlns:a16="http://schemas.microsoft.com/office/drawing/2014/main" xmlns="" val="41941801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 err="1"/>
                        <a:t>i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,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u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,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u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;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61238883"/>
                  </a:ext>
                </a:extLst>
              </a:tr>
            </a:tbl>
          </a:graphicData>
        </a:graphic>
      </p:graphicFrame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xmlns="" id="{513934A5-4821-4D0F-B7BC-847FC216D021}"/>
              </a:ext>
            </a:extLst>
          </p:cNvPr>
          <p:cNvCxnSpPr>
            <a:cxnSpLocks/>
          </p:cNvCxnSpPr>
          <p:nvPr/>
        </p:nvCxnSpPr>
        <p:spPr>
          <a:xfrm>
            <a:off x="3032016" y="561002"/>
            <a:ext cx="0" cy="2770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86B1CCD8-CFD0-4C95-86A7-A4E86E06732F}"/>
              </a:ext>
            </a:extLst>
          </p:cNvPr>
          <p:cNvSpPr txBox="1"/>
          <p:nvPr/>
        </p:nvSpPr>
        <p:spPr>
          <a:xfrm>
            <a:off x="2605888" y="530226"/>
            <a:ext cx="4261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1" dirty="0"/>
              <a:t>bp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4F826E74-899D-4342-BC93-4225E1BC6F2C}"/>
              </a:ext>
            </a:extLst>
          </p:cNvPr>
          <p:cNvSpPr txBox="1"/>
          <p:nvPr/>
        </p:nvSpPr>
        <p:spPr>
          <a:xfrm>
            <a:off x="2607997" y="1312719"/>
            <a:ext cx="4219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1" dirty="0" err="1"/>
              <a:t>fp</a:t>
            </a:r>
            <a:endParaRPr lang="en-IN" sz="1400" b="1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xmlns="" id="{BC744B59-DC76-4C23-8F02-D77F14CE060E}"/>
              </a:ext>
            </a:extLst>
          </p:cNvPr>
          <p:cNvCxnSpPr/>
          <p:nvPr/>
        </p:nvCxnSpPr>
        <p:spPr>
          <a:xfrm flipV="1">
            <a:off x="3027869" y="1208843"/>
            <a:ext cx="0" cy="3020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Right Brace 8">
            <a:extLst>
              <a:ext uri="{FF2B5EF4-FFF2-40B4-BE49-F238E27FC236}">
                <a16:creationId xmlns:a16="http://schemas.microsoft.com/office/drawing/2014/main" xmlns="" id="{D5E65396-209F-4213-A009-708E15CFF89A}"/>
              </a:ext>
            </a:extLst>
          </p:cNvPr>
          <p:cNvSpPr/>
          <p:nvPr/>
        </p:nvSpPr>
        <p:spPr>
          <a:xfrm>
            <a:off x="9033017" y="4296792"/>
            <a:ext cx="643643" cy="701336"/>
          </a:xfrm>
          <a:prstGeom prst="righ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xmlns="" id="{BAD09382-CF3F-40E6-809E-FF6025A92E3F}"/>
              </a:ext>
            </a:extLst>
          </p:cNvPr>
          <p:cNvSpPr/>
          <p:nvPr/>
        </p:nvSpPr>
        <p:spPr>
          <a:xfrm>
            <a:off x="9747682" y="4119238"/>
            <a:ext cx="1867270" cy="878889"/>
          </a:xfrm>
          <a:prstGeom prst="wedgeRectCallout">
            <a:avLst>
              <a:gd name="adj1" fmla="val -62196"/>
              <a:gd name="adj2" fmla="val 9501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IN" sz="1200" dirty="0"/>
              <a:t>this is where “buffering</a:t>
            </a:r>
          </a:p>
          <a:p>
            <a:pPr algn="ctr">
              <a:lnSpc>
                <a:spcPct val="150000"/>
              </a:lnSpc>
            </a:pPr>
            <a:r>
              <a:rPr lang="en-IN" sz="1200" dirty="0"/>
              <a:t>Technique” comes into existence.</a:t>
            </a:r>
          </a:p>
        </p:txBody>
      </p:sp>
      <p:sp>
        <p:nvSpPr>
          <p:cNvPr id="11" name="Speech Bubble: Oval 10">
            <a:extLst>
              <a:ext uri="{FF2B5EF4-FFF2-40B4-BE49-F238E27FC236}">
                <a16:creationId xmlns:a16="http://schemas.microsoft.com/office/drawing/2014/main" xmlns="" id="{DA6ED3B9-2F03-4E2E-BCE9-62FB6451FCEA}"/>
              </a:ext>
            </a:extLst>
          </p:cNvPr>
          <p:cNvSpPr/>
          <p:nvPr/>
        </p:nvSpPr>
        <p:spPr>
          <a:xfrm>
            <a:off x="9383697" y="692458"/>
            <a:ext cx="1970834" cy="620261"/>
          </a:xfrm>
          <a:prstGeom prst="wedgeEllipseCallout">
            <a:avLst>
              <a:gd name="adj1" fmla="val -64527"/>
              <a:gd name="adj2" fmla="val 9205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 err="1"/>
              <a:t>Fp</a:t>
            </a:r>
            <a:r>
              <a:rPr lang="en-IN" sz="1200" dirty="0"/>
              <a:t> and bp moves to the next token</a:t>
            </a:r>
          </a:p>
        </p:txBody>
      </p:sp>
      <p:sp>
        <p:nvSpPr>
          <p:cNvPr id="12" name="Thought Bubble: Cloud 11">
            <a:extLst>
              <a:ext uri="{FF2B5EF4-FFF2-40B4-BE49-F238E27FC236}">
                <a16:creationId xmlns:a16="http://schemas.microsoft.com/office/drawing/2014/main" xmlns="" id="{F2CB9FD8-E4B0-4FED-89C1-6B5BE7BE0D0F}"/>
              </a:ext>
            </a:extLst>
          </p:cNvPr>
          <p:cNvSpPr/>
          <p:nvPr/>
        </p:nvSpPr>
        <p:spPr>
          <a:xfrm>
            <a:off x="8627604" y="5344357"/>
            <a:ext cx="3104959" cy="1035148"/>
          </a:xfrm>
          <a:prstGeom prst="cloudCallout">
            <a:avLst>
              <a:gd name="adj1" fmla="val 20472"/>
              <a:gd name="adj2" fmla="val -7767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300" dirty="0"/>
              <a:t>Reduces the amount of overhead required to process an input character.</a:t>
            </a:r>
          </a:p>
        </p:txBody>
      </p:sp>
      <p:cxnSp>
        <p:nvCxnSpPr>
          <p:cNvPr id="14" name="Connector: Curved 13">
            <a:extLst>
              <a:ext uri="{FF2B5EF4-FFF2-40B4-BE49-F238E27FC236}">
                <a16:creationId xmlns:a16="http://schemas.microsoft.com/office/drawing/2014/main" xmlns="" id="{A1E995B0-1FE8-4579-86E1-E3769E81456D}"/>
              </a:ext>
            </a:extLst>
          </p:cNvPr>
          <p:cNvCxnSpPr/>
          <p:nvPr/>
        </p:nvCxnSpPr>
        <p:spPr>
          <a:xfrm rot="16200000" flipV="1">
            <a:off x="8231960" y="5466286"/>
            <a:ext cx="428797" cy="362493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8BCB8BA8-8178-40D4-9058-A866419FEA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530" y="5506824"/>
            <a:ext cx="900488" cy="93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1743138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B8083614-59CE-4217-9E90-76AE91D3AF8C}"/>
              </a:ext>
            </a:extLst>
          </p:cNvPr>
          <p:cNvSpPr txBox="1"/>
          <p:nvPr/>
        </p:nvSpPr>
        <p:spPr>
          <a:xfrm>
            <a:off x="674703" y="1047565"/>
            <a:ext cx="2217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Buffering schemes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xmlns="" id="{F51C060B-91E3-4D64-B4D9-25CBDEC801D7}"/>
              </a:ext>
            </a:extLst>
          </p:cNvPr>
          <p:cNvCxnSpPr>
            <a:stCxn id="2" idx="3"/>
          </p:cNvCxnSpPr>
          <p:nvPr/>
        </p:nvCxnSpPr>
        <p:spPr>
          <a:xfrm flipV="1">
            <a:off x="2891977" y="781235"/>
            <a:ext cx="703479" cy="4509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xmlns="" id="{0122C0F0-3818-411B-B49C-08094258B757}"/>
              </a:ext>
            </a:extLst>
          </p:cNvPr>
          <p:cNvCxnSpPr>
            <a:cxnSpLocks/>
            <a:stCxn id="2" idx="3"/>
          </p:cNvCxnSpPr>
          <p:nvPr/>
        </p:nvCxnSpPr>
        <p:spPr>
          <a:xfrm>
            <a:off x="2891977" y="1232231"/>
            <a:ext cx="703479" cy="4509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92F7D28D-243A-4AAC-9776-BC94AC4F080D}"/>
              </a:ext>
            </a:extLst>
          </p:cNvPr>
          <p:cNvSpPr txBox="1"/>
          <p:nvPr/>
        </p:nvSpPr>
        <p:spPr>
          <a:xfrm>
            <a:off x="3684233" y="596569"/>
            <a:ext cx="2364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One buffer scheme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9C500E48-5476-4C9E-8A08-26CDEABDFF5A}"/>
              </a:ext>
            </a:extLst>
          </p:cNvPr>
          <p:cNvSpPr txBox="1"/>
          <p:nvPr/>
        </p:nvSpPr>
        <p:spPr>
          <a:xfrm>
            <a:off x="3684233" y="1498561"/>
            <a:ext cx="2313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Two buffer scheme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xmlns="" id="{EC2252A0-A842-431B-918B-D3F1C4F47FF5}"/>
              </a:ext>
            </a:extLst>
          </p:cNvPr>
          <p:cNvCxnSpPr>
            <a:stCxn id="8" idx="3"/>
          </p:cNvCxnSpPr>
          <p:nvPr/>
        </p:nvCxnSpPr>
        <p:spPr>
          <a:xfrm>
            <a:off x="6048983" y="781235"/>
            <a:ext cx="3695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5733FB74-6CFE-4741-9D77-316BFD3FE33D}"/>
              </a:ext>
            </a:extLst>
          </p:cNvPr>
          <p:cNvSpPr txBox="1"/>
          <p:nvPr/>
        </p:nvSpPr>
        <p:spPr>
          <a:xfrm>
            <a:off x="6578353" y="596569"/>
            <a:ext cx="48109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One buffer is used to store the input string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xmlns="" id="{8715B8E5-D5AB-401C-867E-DF9A3749E4EE}"/>
              </a:ext>
            </a:extLst>
          </p:cNvPr>
          <p:cNvCxnSpPr/>
          <p:nvPr/>
        </p:nvCxnSpPr>
        <p:spPr>
          <a:xfrm>
            <a:off x="6048983" y="1727615"/>
            <a:ext cx="3695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45EE01ED-702C-46A5-9387-B8C240FF5540}"/>
              </a:ext>
            </a:extLst>
          </p:cNvPr>
          <p:cNvSpPr txBox="1"/>
          <p:nvPr/>
        </p:nvSpPr>
        <p:spPr>
          <a:xfrm>
            <a:off x="6578353" y="1542949"/>
            <a:ext cx="5158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Two buffers are used to store the input string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9CA8840C-75A9-4503-86AD-CD957B1619DB}"/>
              </a:ext>
            </a:extLst>
          </p:cNvPr>
          <p:cNvSpPr txBox="1"/>
          <p:nvPr/>
        </p:nvSpPr>
        <p:spPr>
          <a:xfrm>
            <a:off x="674703" y="2036231"/>
            <a:ext cx="2364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u="sng" dirty="0"/>
              <a:t>One buffer scheme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84A12A9D-9493-4FDE-8263-2A43240A11F8}"/>
              </a:ext>
            </a:extLst>
          </p:cNvPr>
          <p:cNvSpPr txBox="1"/>
          <p:nvPr/>
        </p:nvSpPr>
        <p:spPr>
          <a:xfrm>
            <a:off x="674703" y="2636668"/>
            <a:ext cx="2351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i="1" dirty="0" err="1"/>
              <a:t>Eg</a:t>
            </a:r>
            <a:r>
              <a:rPr lang="en-IN" b="1" i="1" dirty="0"/>
              <a:t>, for(</a:t>
            </a:r>
            <a:r>
              <a:rPr lang="en-IN" b="1" i="1" dirty="0" err="1"/>
              <a:t>i</a:t>
            </a:r>
            <a:r>
              <a:rPr lang="en-IN" b="1" i="1" dirty="0"/>
              <a:t>=1;i&lt;=</a:t>
            </a:r>
            <a:r>
              <a:rPr lang="en-IN" b="1" i="1" dirty="0" err="1"/>
              <a:t>n;i</a:t>
            </a:r>
            <a:r>
              <a:rPr lang="en-IN" b="1" i="1" dirty="0"/>
              <a:t>++)</a:t>
            </a:r>
          </a:p>
        </p:txBody>
      </p:sp>
      <p:graphicFrame>
        <p:nvGraphicFramePr>
          <p:cNvPr id="19" name="Table 16">
            <a:extLst>
              <a:ext uri="{FF2B5EF4-FFF2-40B4-BE49-F238E27FC236}">
                <a16:creationId xmlns:a16="http://schemas.microsoft.com/office/drawing/2014/main" xmlns="" id="{A002BB70-CAFC-41C1-93C8-25447607F9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043926587"/>
              </p:ext>
            </p:extLst>
          </p:nvPr>
        </p:nvGraphicFramePr>
        <p:xfrm>
          <a:off x="2354560" y="3429000"/>
          <a:ext cx="8127989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8117">
                  <a:extLst>
                    <a:ext uri="{9D8B030D-6E8A-4147-A177-3AD203B41FA5}">
                      <a16:colId xmlns:a16="http://schemas.microsoft.com/office/drawing/2014/main" xmlns="" val="2775280042"/>
                    </a:ext>
                  </a:extLst>
                </a:gridCol>
                <a:gridCol w="478117">
                  <a:extLst>
                    <a:ext uri="{9D8B030D-6E8A-4147-A177-3AD203B41FA5}">
                      <a16:colId xmlns:a16="http://schemas.microsoft.com/office/drawing/2014/main" xmlns="" val="983021462"/>
                    </a:ext>
                  </a:extLst>
                </a:gridCol>
                <a:gridCol w="478117">
                  <a:extLst>
                    <a:ext uri="{9D8B030D-6E8A-4147-A177-3AD203B41FA5}">
                      <a16:colId xmlns:a16="http://schemas.microsoft.com/office/drawing/2014/main" xmlns="" val="662969091"/>
                    </a:ext>
                  </a:extLst>
                </a:gridCol>
                <a:gridCol w="478117">
                  <a:extLst>
                    <a:ext uri="{9D8B030D-6E8A-4147-A177-3AD203B41FA5}">
                      <a16:colId xmlns:a16="http://schemas.microsoft.com/office/drawing/2014/main" xmlns="" val="2881431732"/>
                    </a:ext>
                  </a:extLst>
                </a:gridCol>
                <a:gridCol w="478117">
                  <a:extLst>
                    <a:ext uri="{9D8B030D-6E8A-4147-A177-3AD203B41FA5}">
                      <a16:colId xmlns:a16="http://schemas.microsoft.com/office/drawing/2014/main" xmlns="" val="773855176"/>
                    </a:ext>
                  </a:extLst>
                </a:gridCol>
                <a:gridCol w="478117">
                  <a:extLst>
                    <a:ext uri="{9D8B030D-6E8A-4147-A177-3AD203B41FA5}">
                      <a16:colId xmlns:a16="http://schemas.microsoft.com/office/drawing/2014/main" xmlns="" val="683596759"/>
                    </a:ext>
                  </a:extLst>
                </a:gridCol>
                <a:gridCol w="478117">
                  <a:extLst>
                    <a:ext uri="{9D8B030D-6E8A-4147-A177-3AD203B41FA5}">
                      <a16:colId xmlns:a16="http://schemas.microsoft.com/office/drawing/2014/main" xmlns="" val="253615527"/>
                    </a:ext>
                  </a:extLst>
                </a:gridCol>
                <a:gridCol w="478117">
                  <a:extLst>
                    <a:ext uri="{9D8B030D-6E8A-4147-A177-3AD203B41FA5}">
                      <a16:colId xmlns:a16="http://schemas.microsoft.com/office/drawing/2014/main" xmlns="" val="547715945"/>
                    </a:ext>
                  </a:extLst>
                </a:gridCol>
                <a:gridCol w="478117">
                  <a:extLst>
                    <a:ext uri="{9D8B030D-6E8A-4147-A177-3AD203B41FA5}">
                      <a16:colId xmlns:a16="http://schemas.microsoft.com/office/drawing/2014/main" xmlns="" val="1127870482"/>
                    </a:ext>
                  </a:extLst>
                </a:gridCol>
                <a:gridCol w="478117">
                  <a:extLst>
                    <a:ext uri="{9D8B030D-6E8A-4147-A177-3AD203B41FA5}">
                      <a16:colId xmlns:a16="http://schemas.microsoft.com/office/drawing/2014/main" xmlns="" val="1463302718"/>
                    </a:ext>
                  </a:extLst>
                </a:gridCol>
                <a:gridCol w="478117">
                  <a:extLst>
                    <a:ext uri="{9D8B030D-6E8A-4147-A177-3AD203B41FA5}">
                      <a16:colId xmlns:a16="http://schemas.microsoft.com/office/drawing/2014/main" xmlns="" val="203508608"/>
                    </a:ext>
                  </a:extLst>
                </a:gridCol>
                <a:gridCol w="478117">
                  <a:extLst>
                    <a:ext uri="{9D8B030D-6E8A-4147-A177-3AD203B41FA5}">
                      <a16:colId xmlns:a16="http://schemas.microsoft.com/office/drawing/2014/main" xmlns="" val="1527926665"/>
                    </a:ext>
                  </a:extLst>
                </a:gridCol>
                <a:gridCol w="478117">
                  <a:extLst>
                    <a:ext uri="{9D8B030D-6E8A-4147-A177-3AD203B41FA5}">
                      <a16:colId xmlns:a16="http://schemas.microsoft.com/office/drawing/2014/main" xmlns="" val="3895374617"/>
                    </a:ext>
                  </a:extLst>
                </a:gridCol>
                <a:gridCol w="478117">
                  <a:extLst>
                    <a:ext uri="{9D8B030D-6E8A-4147-A177-3AD203B41FA5}">
                      <a16:colId xmlns:a16="http://schemas.microsoft.com/office/drawing/2014/main" xmlns="" val="2227664681"/>
                    </a:ext>
                  </a:extLst>
                </a:gridCol>
                <a:gridCol w="478117">
                  <a:extLst>
                    <a:ext uri="{9D8B030D-6E8A-4147-A177-3AD203B41FA5}">
                      <a16:colId xmlns:a16="http://schemas.microsoft.com/office/drawing/2014/main" xmlns="" val="2121073979"/>
                    </a:ext>
                  </a:extLst>
                </a:gridCol>
                <a:gridCol w="478117">
                  <a:extLst>
                    <a:ext uri="{9D8B030D-6E8A-4147-A177-3AD203B41FA5}">
                      <a16:colId xmlns:a16="http://schemas.microsoft.com/office/drawing/2014/main" xmlns="" val="95260401"/>
                    </a:ext>
                  </a:extLst>
                </a:gridCol>
                <a:gridCol w="478117">
                  <a:extLst>
                    <a:ext uri="{9D8B030D-6E8A-4147-A177-3AD203B41FA5}">
                      <a16:colId xmlns:a16="http://schemas.microsoft.com/office/drawing/2014/main" xmlns="" val="41941801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(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=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&lt;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=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+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+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61238883"/>
                  </a:ext>
                </a:extLst>
              </a:tr>
            </a:tbl>
          </a:graphicData>
        </a:graphic>
      </p:graphicFrame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xmlns="" id="{DB90314C-B030-4487-A0B3-2D446F8628F8}"/>
              </a:ext>
            </a:extLst>
          </p:cNvPr>
          <p:cNvCxnSpPr>
            <a:cxnSpLocks/>
          </p:cNvCxnSpPr>
          <p:nvPr/>
        </p:nvCxnSpPr>
        <p:spPr>
          <a:xfrm>
            <a:off x="2576995" y="3151999"/>
            <a:ext cx="0" cy="2770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xmlns="" id="{D39FAC63-1357-4179-8A95-E739FDFAE10F}"/>
              </a:ext>
            </a:extLst>
          </p:cNvPr>
          <p:cNvCxnSpPr/>
          <p:nvPr/>
        </p:nvCxnSpPr>
        <p:spPr>
          <a:xfrm flipV="1">
            <a:off x="2568117" y="3799840"/>
            <a:ext cx="0" cy="3020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ECD25188-E928-4D69-AAA5-F018795635D7}"/>
              </a:ext>
            </a:extLst>
          </p:cNvPr>
          <p:cNvSpPr txBox="1"/>
          <p:nvPr/>
        </p:nvSpPr>
        <p:spPr>
          <a:xfrm>
            <a:off x="2113950" y="3058516"/>
            <a:ext cx="4219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1" dirty="0"/>
              <a:t>bp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761111F0-20EE-4A91-A6A2-A44DF2CBBC6B}"/>
              </a:ext>
            </a:extLst>
          </p:cNvPr>
          <p:cNvSpPr txBox="1"/>
          <p:nvPr/>
        </p:nvSpPr>
        <p:spPr>
          <a:xfrm>
            <a:off x="2187762" y="3862547"/>
            <a:ext cx="4219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1" dirty="0" err="1"/>
              <a:t>fp</a:t>
            </a:r>
            <a:endParaRPr lang="en-IN" sz="1400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CF323D58-AC16-42C4-B51A-943343263B42}"/>
              </a:ext>
            </a:extLst>
          </p:cNvPr>
          <p:cNvSpPr txBox="1"/>
          <p:nvPr/>
        </p:nvSpPr>
        <p:spPr>
          <a:xfrm>
            <a:off x="637551" y="4288084"/>
            <a:ext cx="3623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i="1" dirty="0" err="1"/>
              <a:t>Eg</a:t>
            </a:r>
            <a:r>
              <a:rPr lang="en-IN" b="1" i="1" dirty="0"/>
              <a:t>, for(</a:t>
            </a:r>
            <a:r>
              <a:rPr lang="en-IN" b="1" i="1" dirty="0" err="1"/>
              <a:t>i</a:t>
            </a:r>
            <a:r>
              <a:rPr lang="en-IN" b="1" i="1" dirty="0"/>
              <a:t>=1,j=1;i&lt;=</a:t>
            </a:r>
            <a:r>
              <a:rPr lang="en-IN" b="1" i="1" dirty="0" err="1"/>
              <a:t>n,j</a:t>
            </a:r>
            <a:r>
              <a:rPr lang="en-IN" b="1" i="1" dirty="0"/>
              <a:t>&lt;=</a:t>
            </a:r>
            <a:r>
              <a:rPr lang="en-IN" b="1" i="1" dirty="0" err="1"/>
              <a:t>m;i</a:t>
            </a:r>
            <a:r>
              <a:rPr lang="en-IN" b="1" i="1" dirty="0"/>
              <a:t>++,j--)</a:t>
            </a:r>
          </a:p>
        </p:txBody>
      </p:sp>
      <p:graphicFrame>
        <p:nvGraphicFramePr>
          <p:cNvPr id="26" name="Table 16">
            <a:extLst>
              <a:ext uri="{FF2B5EF4-FFF2-40B4-BE49-F238E27FC236}">
                <a16:creationId xmlns:a16="http://schemas.microsoft.com/office/drawing/2014/main" xmlns="" id="{CE4725EA-C1EF-4C3A-B7DA-84893827C3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098027821"/>
              </p:ext>
            </p:extLst>
          </p:nvPr>
        </p:nvGraphicFramePr>
        <p:xfrm>
          <a:off x="2428372" y="5174773"/>
          <a:ext cx="8127989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8117">
                  <a:extLst>
                    <a:ext uri="{9D8B030D-6E8A-4147-A177-3AD203B41FA5}">
                      <a16:colId xmlns:a16="http://schemas.microsoft.com/office/drawing/2014/main" xmlns="" val="2775280042"/>
                    </a:ext>
                  </a:extLst>
                </a:gridCol>
                <a:gridCol w="478117">
                  <a:extLst>
                    <a:ext uri="{9D8B030D-6E8A-4147-A177-3AD203B41FA5}">
                      <a16:colId xmlns:a16="http://schemas.microsoft.com/office/drawing/2014/main" xmlns="" val="983021462"/>
                    </a:ext>
                  </a:extLst>
                </a:gridCol>
                <a:gridCol w="478117">
                  <a:extLst>
                    <a:ext uri="{9D8B030D-6E8A-4147-A177-3AD203B41FA5}">
                      <a16:colId xmlns:a16="http://schemas.microsoft.com/office/drawing/2014/main" xmlns="" val="662969091"/>
                    </a:ext>
                  </a:extLst>
                </a:gridCol>
                <a:gridCol w="478117">
                  <a:extLst>
                    <a:ext uri="{9D8B030D-6E8A-4147-A177-3AD203B41FA5}">
                      <a16:colId xmlns:a16="http://schemas.microsoft.com/office/drawing/2014/main" xmlns="" val="2881431732"/>
                    </a:ext>
                  </a:extLst>
                </a:gridCol>
                <a:gridCol w="478117">
                  <a:extLst>
                    <a:ext uri="{9D8B030D-6E8A-4147-A177-3AD203B41FA5}">
                      <a16:colId xmlns:a16="http://schemas.microsoft.com/office/drawing/2014/main" xmlns="" val="773855176"/>
                    </a:ext>
                  </a:extLst>
                </a:gridCol>
                <a:gridCol w="478117">
                  <a:extLst>
                    <a:ext uri="{9D8B030D-6E8A-4147-A177-3AD203B41FA5}">
                      <a16:colId xmlns:a16="http://schemas.microsoft.com/office/drawing/2014/main" xmlns="" val="683596759"/>
                    </a:ext>
                  </a:extLst>
                </a:gridCol>
                <a:gridCol w="478117">
                  <a:extLst>
                    <a:ext uri="{9D8B030D-6E8A-4147-A177-3AD203B41FA5}">
                      <a16:colId xmlns:a16="http://schemas.microsoft.com/office/drawing/2014/main" xmlns="" val="253615527"/>
                    </a:ext>
                  </a:extLst>
                </a:gridCol>
                <a:gridCol w="478117">
                  <a:extLst>
                    <a:ext uri="{9D8B030D-6E8A-4147-A177-3AD203B41FA5}">
                      <a16:colId xmlns:a16="http://schemas.microsoft.com/office/drawing/2014/main" xmlns="" val="547715945"/>
                    </a:ext>
                  </a:extLst>
                </a:gridCol>
                <a:gridCol w="478117">
                  <a:extLst>
                    <a:ext uri="{9D8B030D-6E8A-4147-A177-3AD203B41FA5}">
                      <a16:colId xmlns:a16="http://schemas.microsoft.com/office/drawing/2014/main" xmlns="" val="1127870482"/>
                    </a:ext>
                  </a:extLst>
                </a:gridCol>
                <a:gridCol w="478117">
                  <a:extLst>
                    <a:ext uri="{9D8B030D-6E8A-4147-A177-3AD203B41FA5}">
                      <a16:colId xmlns:a16="http://schemas.microsoft.com/office/drawing/2014/main" xmlns="" val="1463302718"/>
                    </a:ext>
                  </a:extLst>
                </a:gridCol>
                <a:gridCol w="478117">
                  <a:extLst>
                    <a:ext uri="{9D8B030D-6E8A-4147-A177-3AD203B41FA5}">
                      <a16:colId xmlns:a16="http://schemas.microsoft.com/office/drawing/2014/main" xmlns="" val="203508608"/>
                    </a:ext>
                  </a:extLst>
                </a:gridCol>
                <a:gridCol w="478117">
                  <a:extLst>
                    <a:ext uri="{9D8B030D-6E8A-4147-A177-3AD203B41FA5}">
                      <a16:colId xmlns:a16="http://schemas.microsoft.com/office/drawing/2014/main" xmlns="" val="1527926665"/>
                    </a:ext>
                  </a:extLst>
                </a:gridCol>
                <a:gridCol w="478117">
                  <a:extLst>
                    <a:ext uri="{9D8B030D-6E8A-4147-A177-3AD203B41FA5}">
                      <a16:colId xmlns:a16="http://schemas.microsoft.com/office/drawing/2014/main" xmlns="" val="3895374617"/>
                    </a:ext>
                  </a:extLst>
                </a:gridCol>
                <a:gridCol w="478117">
                  <a:extLst>
                    <a:ext uri="{9D8B030D-6E8A-4147-A177-3AD203B41FA5}">
                      <a16:colId xmlns:a16="http://schemas.microsoft.com/office/drawing/2014/main" xmlns="" val="2227664681"/>
                    </a:ext>
                  </a:extLst>
                </a:gridCol>
                <a:gridCol w="478117">
                  <a:extLst>
                    <a:ext uri="{9D8B030D-6E8A-4147-A177-3AD203B41FA5}">
                      <a16:colId xmlns:a16="http://schemas.microsoft.com/office/drawing/2014/main" xmlns="" val="2121073979"/>
                    </a:ext>
                  </a:extLst>
                </a:gridCol>
                <a:gridCol w="478117">
                  <a:extLst>
                    <a:ext uri="{9D8B030D-6E8A-4147-A177-3AD203B41FA5}">
                      <a16:colId xmlns:a16="http://schemas.microsoft.com/office/drawing/2014/main" xmlns="" val="95260401"/>
                    </a:ext>
                  </a:extLst>
                </a:gridCol>
                <a:gridCol w="478117">
                  <a:extLst>
                    <a:ext uri="{9D8B030D-6E8A-4147-A177-3AD203B41FA5}">
                      <a16:colId xmlns:a16="http://schemas.microsoft.com/office/drawing/2014/main" xmlns="" val="41941801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(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=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,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j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=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&lt;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=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,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61238883"/>
                  </a:ext>
                </a:extLst>
              </a:tr>
            </a:tbl>
          </a:graphicData>
        </a:graphic>
      </p:graphicFrame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xmlns="" id="{4555D092-2571-429F-B1FA-2A72F25DA9D7}"/>
              </a:ext>
            </a:extLst>
          </p:cNvPr>
          <p:cNvCxnSpPr>
            <a:cxnSpLocks/>
          </p:cNvCxnSpPr>
          <p:nvPr/>
        </p:nvCxnSpPr>
        <p:spPr>
          <a:xfrm>
            <a:off x="2650807" y="4897772"/>
            <a:ext cx="0" cy="2770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xmlns="" id="{B4A67D0F-F525-4B32-97C6-E5D5674011C1}"/>
              </a:ext>
            </a:extLst>
          </p:cNvPr>
          <p:cNvCxnSpPr/>
          <p:nvPr/>
        </p:nvCxnSpPr>
        <p:spPr>
          <a:xfrm flipV="1">
            <a:off x="2641929" y="5545613"/>
            <a:ext cx="0" cy="3020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214052C2-75EF-451F-832C-660BA7FA06C1}"/>
              </a:ext>
            </a:extLst>
          </p:cNvPr>
          <p:cNvSpPr txBox="1"/>
          <p:nvPr/>
        </p:nvSpPr>
        <p:spPr>
          <a:xfrm>
            <a:off x="2187762" y="4804289"/>
            <a:ext cx="4219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1" dirty="0"/>
              <a:t>bp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A6BD0158-4B79-44FB-B2DB-4E51CDB73D87}"/>
              </a:ext>
            </a:extLst>
          </p:cNvPr>
          <p:cNvSpPr txBox="1"/>
          <p:nvPr/>
        </p:nvSpPr>
        <p:spPr>
          <a:xfrm>
            <a:off x="2261574" y="5608320"/>
            <a:ext cx="4219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1" dirty="0" err="1"/>
              <a:t>fp</a:t>
            </a:r>
            <a:endParaRPr lang="en-IN" sz="1400" b="1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xmlns="" id="{8EB241DA-AF7B-49AB-BAF5-B694F28A9A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529" y="5341088"/>
            <a:ext cx="1060305" cy="1099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6576436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0FC06477-9F63-48C6-8168-25937DDAA71E}"/>
              </a:ext>
            </a:extLst>
          </p:cNvPr>
          <p:cNvSpPr txBox="1"/>
          <p:nvPr/>
        </p:nvSpPr>
        <p:spPr>
          <a:xfrm>
            <a:off x="754602" y="719091"/>
            <a:ext cx="10900741" cy="12861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b="1" u="sng" dirty="0"/>
              <a:t>Disadvantage with one buffer scheme:</a:t>
            </a:r>
          </a:p>
          <a:p>
            <a:pPr>
              <a:lnSpc>
                <a:spcPct val="150000"/>
              </a:lnSpc>
            </a:pPr>
            <a:r>
              <a:rPr lang="en-IN" dirty="0"/>
              <a:t>When lexeme is very long and crosses the buffer boundary, to scan rest of the lexeme the buffer</a:t>
            </a:r>
          </a:p>
          <a:p>
            <a:pPr>
              <a:lnSpc>
                <a:spcPct val="150000"/>
              </a:lnSpc>
            </a:pPr>
            <a:r>
              <a:rPr lang="en-IN" dirty="0"/>
              <a:t>has to be refilled which might lead to over writing the lexeme.</a:t>
            </a:r>
          </a:p>
        </p:txBody>
      </p:sp>
      <p:sp>
        <p:nvSpPr>
          <p:cNvPr id="3" name="Arrow: Down 2">
            <a:extLst>
              <a:ext uri="{FF2B5EF4-FFF2-40B4-BE49-F238E27FC236}">
                <a16:creationId xmlns:a16="http://schemas.microsoft.com/office/drawing/2014/main" xmlns="" id="{D1701681-C917-4E9C-968B-A99E8D44AF6F}"/>
              </a:ext>
            </a:extLst>
          </p:cNvPr>
          <p:cNvSpPr/>
          <p:nvPr/>
        </p:nvSpPr>
        <p:spPr>
          <a:xfrm>
            <a:off x="5530788" y="2104008"/>
            <a:ext cx="443884" cy="594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A9218D48-5046-495D-9C23-D8920F0EB653}"/>
              </a:ext>
            </a:extLst>
          </p:cNvPr>
          <p:cNvSpPr txBox="1"/>
          <p:nvPr/>
        </p:nvSpPr>
        <p:spPr>
          <a:xfrm>
            <a:off x="754602" y="2512381"/>
            <a:ext cx="10658687" cy="21171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b="1" u="sng" dirty="0"/>
              <a:t>Two buffer scheme: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dirty="0"/>
              <a:t>In here two buffers are used by dividing a single buffer into two N - character halves where </a:t>
            </a:r>
          </a:p>
          <a:p>
            <a:pPr>
              <a:lnSpc>
                <a:spcPct val="150000"/>
              </a:lnSpc>
            </a:pPr>
            <a:r>
              <a:rPr lang="en-IN" dirty="0"/>
              <a:t>N is the number of characters that fits the buffer.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dirty="0"/>
              <a:t>N input characters are filled in each half of the buffer with single system read command </a:t>
            </a:r>
          </a:p>
          <a:p>
            <a:pPr>
              <a:lnSpc>
                <a:spcPct val="150000"/>
              </a:lnSpc>
            </a:pPr>
            <a:r>
              <a:rPr lang="en-IN" dirty="0"/>
              <a:t>instead of invoking read command for each character.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16D8DDFB-D8CC-4737-A429-915BEB3803A4}"/>
              </a:ext>
            </a:extLst>
          </p:cNvPr>
          <p:cNvSpPr txBox="1"/>
          <p:nvPr/>
        </p:nvSpPr>
        <p:spPr>
          <a:xfrm>
            <a:off x="754602" y="4767336"/>
            <a:ext cx="3623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i="1" dirty="0" err="1"/>
              <a:t>Eg</a:t>
            </a:r>
            <a:r>
              <a:rPr lang="en-IN" b="1" i="1" dirty="0"/>
              <a:t>, for(</a:t>
            </a:r>
            <a:r>
              <a:rPr lang="en-IN" b="1" i="1" dirty="0" err="1"/>
              <a:t>i</a:t>
            </a:r>
            <a:r>
              <a:rPr lang="en-IN" b="1" i="1" dirty="0"/>
              <a:t>=1,j=1;i&lt;=</a:t>
            </a:r>
            <a:r>
              <a:rPr lang="en-IN" b="1" i="1" dirty="0" err="1"/>
              <a:t>n,j</a:t>
            </a:r>
            <a:r>
              <a:rPr lang="en-IN" b="1" i="1" dirty="0"/>
              <a:t>&lt;=</a:t>
            </a:r>
            <a:r>
              <a:rPr lang="en-IN" b="1" i="1" dirty="0" err="1"/>
              <a:t>m;i</a:t>
            </a:r>
            <a:r>
              <a:rPr lang="en-IN" b="1" i="1" dirty="0"/>
              <a:t>++,j--)</a:t>
            </a:r>
          </a:p>
        </p:txBody>
      </p:sp>
      <p:graphicFrame>
        <p:nvGraphicFramePr>
          <p:cNvPr id="7" name="Table 16">
            <a:extLst>
              <a:ext uri="{FF2B5EF4-FFF2-40B4-BE49-F238E27FC236}">
                <a16:creationId xmlns:a16="http://schemas.microsoft.com/office/drawing/2014/main" xmlns="" id="{DC3A3E63-8D06-4453-B68A-AF16CE4E7F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847156721"/>
              </p:ext>
            </p:extLst>
          </p:nvPr>
        </p:nvGraphicFramePr>
        <p:xfrm>
          <a:off x="707223" y="5570540"/>
          <a:ext cx="5497749" cy="365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3397">
                  <a:extLst>
                    <a:ext uri="{9D8B030D-6E8A-4147-A177-3AD203B41FA5}">
                      <a16:colId xmlns:a16="http://schemas.microsoft.com/office/drawing/2014/main" xmlns="" val="2775280042"/>
                    </a:ext>
                  </a:extLst>
                </a:gridCol>
                <a:gridCol w="323397">
                  <a:extLst>
                    <a:ext uri="{9D8B030D-6E8A-4147-A177-3AD203B41FA5}">
                      <a16:colId xmlns:a16="http://schemas.microsoft.com/office/drawing/2014/main" xmlns="" val="983021462"/>
                    </a:ext>
                  </a:extLst>
                </a:gridCol>
                <a:gridCol w="323397">
                  <a:extLst>
                    <a:ext uri="{9D8B030D-6E8A-4147-A177-3AD203B41FA5}">
                      <a16:colId xmlns:a16="http://schemas.microsoft.com/office/drawing/2014/main" xmlns="" val="662969091"/>
                    </a:ext>
                  </a:extLst>
                </a:gridCol>
                <a:gridCol w="323397">
                  <a:extLst>
                    <a:ext uri="{9D8B030D-6E8A-4147-A177-3AD203B41FA5}">
                      <a16:colId xmlns:a16="http://schemas.microsoft.com/office/drawing/2014/main" xmlns="" val="2881431732"/>
                    </a:ext>
                  </a:extLst>
                </a:gridCol>
                <a:gridCol w="323397">
                  <a:extLst>
                    <a:ext uri="{9D8B030D-6E8A-4147-A177-3AD203B41FA5}">
                      <a16:colId xmlns:a16="http://schemas.microsoft.com/office/drawing/2014/main" xmlns="" val="773855176"/>
                    </a:ext>
                  </a:extLst>
                </a:gridCol>
                <a:gridCol w="323397">
                  <a:extLst>
                    <a:ext uri="{9D8B030D-6E8A-4147-A177-3AD203B41FA5}">
                      <a16:colId xmlns:a16="http://schemas.microsoft.com/office/drawing/2014/main" xmlns="" val="683596759"/>
                    </a:ext>
                  </a:extLst>
                </a:gridCol>
                <a:gridCol w="323397">
                  <a:extLst>
                    <a:ext uri="{9D8B030D-6E8A-4147-A177-3AD203B41FA5}">
                      <a16:colId xmlns:a16="http://schemas.microsoft.com/office/drawing/2014/main" xmlns="" val="253615527"/>
                    </a:ext>
                  </a:extLst>
                </a:gridCol>
                <a:gridCol w="323397">
                  <a:extLst>
                    <a:ext uri="{9D8B030D-6E8A-4147-A177-3AD203B41FA5}">
                      <a16:colId xmlns:a16="http://schemas.microsoft.com/office/drawing/2014/main" xmlns="" val="547715945"/>
                    </a:ext>
                  </a:extLst>
                </a:gridCol>
                <a:gridCol w="323397">
                  <a:extLst>
                    <a:ext uri="{9D8B030D-6E8A-4147-A177-3AD203B41FA5}">
                      <a16:colId xmlns:a16="http://schemas.microsoft.com/office/drawing/2014/main" xmlns="" val="1127870482"/>
                    </a:ext>
                  </a:extLst>
                </a:gridCol>
                <a:gridCol w="323397">
                  <a:extLst>
                    <a:ext uri="{9D8B030D-6E8A-4147-A177-3AD203B41FA5}">
                      <a16:colId xmlns:a16="http://schemas.microsoft.com/office/drawing/2014/main" xmlns="" val="1463302718"/>
                    </a:ext>
                  </a:extLst>
                </a:gridCol>
                <a:gridCol w="323397">
                  <a:extLst>
                    <a:ext uri="{9D8B030D-6E8A-4147-A177-3AD203B41FA5}">
                      <a16:colId xmlns:a16="http://schemas.microsoft.com/office/drawing/2014/main" xmlns="" val="203508608"/>
                    </a:ext>
                  </a:extLst>
                </a:gridCol>
                <a:gridCol w="323397">
                  <a:extLst>
                    <a:ext uri="{9D8B030D-6E8A-4147-A177-3AD203B41FA5}">
                      <a16:colId xmlns:a16="http://schemas.microsoft.com/office/drawing/2014/main" xmlns="" val="1527926665"/>
                    </a:ext>
                  </a:extLst>
                </a:gridCol>
                <a:gridCol w="323397">
                  <a:extLst>
                    <a:ext uri="{9D8B030D-6E8A-4147-A177-3AD203B41FA5}">
                      <a16:colId xmlns:a16="http://schemas.microsoft.com/office/drawing/2014/main" xmlns="" val="3895374617"/>
                    </a:ext>
                  </a:extLst>
                </a:gridCol>
                <a:gridCol w="323397">
                  <a:extLst>
                    <a:ext uri="{9D8B030D-6E8A-4147-A177-3AD203B41FA5}">
                      <a16:colId xmlns:a16="http://schemas.microsoft.com/office/drawing/2014/main" xmlns="" val="2227664681"/>
                    </a:ext>
                  </a:extLst>
                </a:gridCol>
                <a:gridCol w="323397">
                  <a:extLst>
                    <a:ext uri="{9D8B030D-6E8A-4147-A177-3AD203B41FA5}">
                      <a16:colId xmlns:a16="http://schemas.microsoft.com/office/drawing/2014/main" xmlns="" val="2121073979"/>
                    </a:ext>
                  </a:extLst>
                </a:gridCol>
                <a:gridCol w="323397">
                  <a:extLst>
                    <a:ext uri="{9D8B030D-6E8A-4147-A177-3AD203B41FA5}">
                      <a16:colId xmlns:a16="http://schemas.microsoft.com/office/drawing/2014/main" xmlns="" val="95260401"/>
                    </a:ext>
                  </a:extLst>
                </a:gridCol>
                <a:gridCol w="323397">
                  <a:extLst>
                    <a:ext uri="{9D8B030D-6E8A-4147-A177-3AD203B41FA5}">
                      <a16:colId xmlns:a16="http://schemas.microsoft.com/office/drawing/2014/main" xmlns="" val="4194180107"/>
                    </a:ext>
                  </a:extLst>
                </a:gridCol>
              </a:tblGrid>
              <a:tr h="277001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(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=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,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j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=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&lt;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=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,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61238883"/>
                  </a:ext>
                </a:extLst>
              </a:tr>
            </a:tbl>
          </a:graphicData>
        </a:graphic>
      </p:graphicFrame>
      <p:graphicFrame>
        <p:nvGraphicFramePr>
          <p:cNvPr id="13" name="Table 16">
            <a:extLst>
              <a:ext uri="{FF2B5EF4-FFF2-40B4-BE49-F238E27FC236}">
                <a16:creationId xmlns:a16="http://schemas.microsoft.com/office/drawing/2014/main" xmlns="" id="{E9B11C83-600C-4137-BB9F-B2DF12DFD5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882455510"/>
              </p:ext>
            </p:extLst>
          </p:nvPr>
        </p:nvGraphicFramePr>
        <p:xfrm>
          <a:off x="6601481" y="5574781"/>
          <a:ext cx="5053862" cy="365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97286">
                  <a:extLst>
                    <a:ext uri="{9D8B030D-6E8A-4147-A177-3AD203B41FA5}">
                      <a16:colId xmlns:a16="http://schemas.microsoft.com/office/drawing/2014/main" xmlns="" val="2775280042"/>
                    </a:ext>
                  </a:extLst>
                </a:gridCol>
                <a:gridCol w="297286">
                  <a:extLst>
                    <a:ext uri="{9D8B030D-6E8A-4147-A177-3AD203B41FA5}">
                      <a16:colId xmlns:a16="http://schemas.microsoft.com/office/drawing/2014/main" xmlns="" val="983021462"/>
                    </a:ext>
                  </a:extLst>
                </a:gridCol>
                <a:gridCol w="297286">
                  <a:extLst>
                    <a:ext uri="{9D8B030D-6E8A-4147-A177-3AD203B41FA5}">
                      <a16:colId xmlns:a16="http://schemas.microsoft.com/office/drawing/2014/main" xmlns="" val="662969091"/>
                    </a:ext>
                  </a:extLst>
                </a:gridCol>
                <a:gridCol w="297286">
                  <a:extLst>
                    <a:ext uri="{9D8B030D-6E8A-4147-A177-3AD203B41FA5}">
                      <a16:colId xmlns:a16="http://schemas.microsoft.com/office/drawing/2014/main" xmlns="" val="2881431732"/>
                    </a:ext>
                  </a:extLst>
                </a:gridCol>
                <a:gridCol w="297286">
                  <a:extLst>
                    <a:ext uri="{9D8B030D-6E8A-4147-A177-3AD203B41FA5}">
                      <a16:colId xmlns:a16="http://schemas.microsoft.com/office/drawing/2014/main" xmlns="" val="773855176"/>
                    </a:ext>
                  </a:extLst>
                </a:gridCol>
                <a:gridCol w="297286">
                  <a:extLst>
                    <a:ext uri="{9D8B030D-6E8A-4147-A177-3AD203B41FA5}">
                      <a16:colId xmlns:a16="http://schemas.microsoft.com/office/drawing/2014/main" xmlns="" val="683596759"/>
                    </a:ext>
                  </a:extLst>
                </a:gridCol>
                <a:gridCol w="297286">
                  <a:extLst>
                    <a:ext uri="{9D8B030D-6E8A-4147-A177-3AD203B41FA5}">
                      <a16:colId xmlns:a16="http://schemas.microsoft.com/office/drawing/2014/main" xmlns="" val="253615527"/>
                    </a:ext>
                  </a:extLst>
                </a:gridCol>
                <a:gridCol w="297286">
                  <a:extLst>
                    <a:ext uri="{9D8B030D-6E8A-4147-A177-3AD203B41FA5}">
                      <a16:colId xmlns:a16="http://schemas.microsoft.com/office/drawing/2014/main" xmlns="" val="547715945"/>
                    </a:ext>
                  </a:extLst>
                </a:gridCol>
                <a:gridCol w="297286">
                  <a:extLst>
                    <a:ext uri="{9D8B030D-6E8A-4147-A177-3AD203B41FA5}">
                      <a16:colId xmlns:a16="http://schemas.microsoft.com/office/drawing/2014/main" xmlns="" val="1127870482"/>
                    </a:ext>
                  </a:extLst>
                </a:gridCol>
                <a:gridCol w="297286">
                  <a:extLst>
                    <a:ext uri="{9D8B030D-6E8A-4147-A177-3AD203B41FA5}">
                      <a16:colId xmlns:a16="http://schemas.microsoft.com/office/drawing/2014/main" xmlns="" val="1463302718"/>
                    </a:ext>
                  </a:extLst>
                </a:gridCol>
                <a:gridCol w="297286">
                  <a:extLst>
                    <a:ext uri="{9D8B030D-6E8A-4147-A177-3AD203B41FA5}">
                      <a16:colId xmlns:a16="http://schemas.microsoft.com/office/drawing/2014/main" xmlns="" val="203508608"/>
                    </a:ext>
                  </a:extLst>
                </a:gridCol>
                <a:gridCol w="297286">
                  <a:extLst>
                    <a:ext uri="{9D8B030D-6E8A-4147-A177-3AD203B41FA5}">
                      <a16:colId xmlns:a16="http://schemas.microsoft.com/office/drawing/2014/main" xmlns="" val="1527926665"/>
                    </a:ext>
                  </a:extLst>
                </a:gridCol>
                <a:gridCol w="297286">
                  <a:extLst>
                    <a:ext uri="{9D8B030D-6E8A-4147-A177-3AD203B41FA5}">
                      <a16:colId xmlns:a16="http://schemas.microsoft.com/office/drawing/2014/main" xmlns="" val="3895374617"/>
                    </a:ext>
                  </a:extLst>
                </a:gridCol>
                <a:gridCol w="297286">
                  <a:extLst>
                    <a:ext uri="{9D8B030D-6E8A-4147-A177-3AD203B41FA5}">
                      <a16:colId xmlns:a16="http://schemas.microsoft.com/office/drawing/2014/main" xmlns="" val="2227664681"/>
                    </a:ext>
                  </a:extLst>
                </a:gridCol>
                <a:gridCol w="297286">
                  <a:extLst>
                    <a:ext uri="{9D8B030D-6E8A-4147-A177-3AD203B41FA5}">
                      <a16:colId xmlns:a16="http://schemas.microsoft.com/office/drawing/2014/main" xmlns="" val="2121073979"/>
                    </a:ext>
                  </a:extLst>
                </a:gridCol>
                <a:gridCol w="297286">
                  <a:extLst>
                    <a:ext uri="{9D8B030D-6E8A-4147-A177-3AD203B41FA5}">
                      <a16:colId xmlns:a16="http://schemas.microsoft.com/office/drawing/2014/main" xmlns="" val="95260401"/>
                    </a:ext>
                  </a:extLst>
                </a:gridCol>
                <a:gridCol w="297286">
                  <a:extLst>
                    <a:ext uri="{9D8B030D-6E8A-4147-A177-3AD203B41FA5}">
                      <a16:colId xmlns:a16="http://schemas.microsoft.com/office/drawing/2014/main" xmlns="" val="4194180107"/>
                    </a:ext>
                  </a:extLst>
                </a:gridCol>
              </a:tblGrid>
              <a:tr h="223015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j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&lt;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=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+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+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,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j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61238883"/>
                  </a:ext>
                </a:extLst>
              </a:tr>
            </a:tbl>
          </a:graphicData>
        </a:graphic>
      </p:graphicFrame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99D65CB1-77C7-4D5A-8540-CB19DF17A6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530" y="5985560"/>
            <a:ext cx="438850" cy="45510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1C76A85D-5F49-499D-B492-FFEB6746495F}"/>
              </a:ext>
            </a:extLst>
          </p:cNvPr>
          <p:cNvSpPr txBox="1"/>
          <p:nvPr/>
        </p:nvSpPr>
        <p:spPr>
          <a:xfrm>
            <a:off x="4301183" y="2167987"/>
            <a:ext cx="13340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b="1" dirty="0"/>
              <a:t>To overcome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73795998-78D2-4A95-9B64-2A1335E8A305}"/>
              </a:ext>
            </a:extLst>
          </p:cNvPr>
          <p:cNvSpPr txBox="1"/>
          <p:nvPr/>
        </p:nvSpPr>
        <p:spPr>
          <a:xfrm>
            <a:off x="5870257" y="2169025"/>
            <a:ext cx="17235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b="1" dirty="0"/>
              <a:t>the disadvantage</a:t>
            </a:r>
          </a:p>
        </p:txBody>
      </p:sp>
    </p:spTree>
    <p:extLst>
      <p:ext uri="{BB962C8B-B14F-4D97-AF65-F5344CB8AC3E}">
        <p14:creationId xmlns:p14="http://schemas.microsoft.com/office/powerpoint/2010/main" xmlns="" val="255522616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64319181-DB8C-4EFE-89FB-73562C70BE0A}"/>
              </a:ext>
            </a:extLst>
          </p:cNvPr>
          <p:cNvSpPr txBox="1"/>
          <p:nvPr/>
        </p:nvSpPr>
        <p:spPr>
          <a:xfrm>
            <a:off x="603682" y="612559"/>
            <a:ext cx="11173252" cy="17028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dirty="0"/>
              <a:t>If fewer than N characters are there in the input </a:t>
            </a:r>
            <a:r>
              <a:rPr lang="en-IN" dirty="0">
                <a:sym typeface="Wingdings" panose="05000000000000000000" pitchFamily="2" charset="2"/>
              </a:rPr>
              <a:t> a special character “</a:t>
            </a:r>
            <a:r>
              <a:rPr lang="en-IN" dirty="0" err="1">
                <a:sym typeface="Wingdings" panose="05000000000000000000" pitchFamily="2" charset="2"/>
              </a:rPr>
              <a:t>eof</a:t>
            </a:r>
            <a:r>
              <a:rPr lang="en-IN" dirty="0">
                <a:sym typeface="Wingdings" panose="05000000000000000000" pitchFamily="2" charset="2"/>
              </a:rPr>
              <a:t>” is read into the buffer</a:t>
            </a:r>
          </a:p>
          <a:p>
            <a:pPr>
              <a:lnSpc>
                <a:spcPct val="150000"/>
              </a:lnSpc>
            </a:pPr>
            <a:r>
              <a:rPr lang="en-IN" dirty="0">
                <a:sym typeface="Wingdings" panose="05000000000000000000" pitchFamily="2" charset="2"/>
              </a:rPr>
              <a:t>After the input characters.</a:t>
            </a:r>
          </a:p>
          <a:p>
            <a:pPr>
              <a:lnSpc>
                <a:spcPct val="150000"/>
              </a:lnSpc>
            </a:pPr>
            <a:r>
              <a:rPr lang="en-IN" dirty="0" err="1">
                <a:sym typeface="Wingdings" panose="05000000000000000000" pitchFamily="2" charset="2"/>
              </a:rPr>
              <a:t>Eof</a:t>
            </a:r>
            <a:r>
              <a:rPr lang="en-IN" dirty="0">
                <a:sym typeface="Wingdings" panose="05000000000000000000" pitchFamily="2" charset="2"/>
              </a:rPr>
              <a:t>  marks the end of the source file</a:t>
            </a:r>
          </a:p>
          <a:p>
            <a:pPr>
              <a:lnSpc>
                <a:spcPct val="150000"/>
              </a:lnSpc>
            </a:pPr>
            <a:r>
              <a:rPr lang="en-IN" dirty="0">
                <a:sym typeface="Wingdings" panose="05000000000000000000" pitchFamily="2" charset="2"/>
              </a:rPr>
              <a:t>        different from any other input character.</a:t>
            </a:r>
            <a:endParaRPr lang="en-IN" dirty="0"/>
          </a:p>
        </p:txBody>
      </p:sp>
      <p:graphicFrame>
        <p:nvGraphicFramePr>
          <p:cNvPr id="4" name="Table 16">
            <a:extLst>
              <a:ext uri="{FF2B5EF4-FFF2-40B4-BE49-F238E27FC236}">
                <a16:creationId xmlns:a16="http://schemas.microsoft.com/office/drawing/2014/main" xmlns="" id="{61A9BDD8-ED47-4635-AB44-7CE9588576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440784778"/>
              </p:ext>
            </p:extLst>
          </p:nvPr>
        </p:nvGraphicFramePr>
        <p:xfrm>
          <a:off x="2779784" y="2845095"/>
          <a:ext cx="6959018" cy="365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9354">
                  <a:extLst>
                    <a:ext uri="{9D8B030D-6E8A-4147-A177-3AD203B41FA5}">
                      <a16:colId xmlns:a16="http://schemas.microsoft.com/office/drawing/2014/main" xmlns="" val="2775280042"/>
                    </a:ext>
                  </a:extLst>
                </a:gridCol>
                <a:gridCol w="409354">
                  <a:extLst>
                    <a:ext uri="{9D8B030D-6E8A-4147-A177-3AD203B41FA5}">
                      <a16:colId xmlns:a16="http://schemas.microsoft.com/office/drawing/2014/main" xmlns="" val="983021462"/>
                    </a:ext>
                  </a:extLst>
                </a:gridCol>
                <a:gridCol w="409354">
                  <a:extLst>
                    <a:ext uri="{9D8B030D-6E8A-4147-A177-3AD203B41FA5}">
                      <a16:colId xmlns:a16="http://schemas.microsoft.com/office/drawing/2014/main" xmlns="" val="662969091"/>
                    </a:ext>
                  </a:extLst>
                </a:gridCol>
                <a:gridCol w="409354">
                  <a:extLst>
                    <a:ext uri="{9D8B030D-6E8A-4147-A177-3AD203B41FA5}">
                      <a16:colId xmlns:a16="http://schemas.microsoft.com/office/drawing/2014/main" xmlns="" val="2881431732"/>
                    </a:ext>
                  </a:extLst>
                </a:gridCol>
                <a:gridCol w="409354">
                  <a:extLst>
                    <a:ext uri="{9D8B030D-6E8A-4147-A177-3AD203B41FA5}">
                      <a16:colId xmlns:a16="http://schemas.microsoft.com/office/drawing/2014/main" xmlns="" val="773855176"/>
                    </a:ext>
                  </a:extLst>
                </a:gridCol>
                <a:gridCol w="409354">
                  <a:extLst>
                    <a:ext uri="{9D8B030D-6E8A-4147-A177-3AD203B41FA5}">
                      <a16:colId xmlns:a16="http://schemas.microsoft.com/office/drawing/2014/main" xmlns="" val="683596759"/>
                    </a:ext>
                  </a:extLst>
                </a:gridCol>
                <a:gridCol w="409354">
                  <a:extLst>
                    <a:ext uri="{9D8B030D-6E8A-4147-A177-3AD203B41FA5}">
                      <a16:colId xmlns:a16="http://schemas.microsoft.com/office/drawing/2014/main" xmlns="" val="253615527"/>
                    </a:ext>
                  </a:extLst>
                </a:gridCol>
                <a:gridCol w="409354">
                  <a:extLst>
                    <a:ext uri="{9D8B030D-6E8A-4147-A177-3AD203B41FA5}">
                      <a16:colId xmlns:a16="http://schemas.microsoft.com/office/drawing/2014/main" xmlns="" val="547715945"/>
                    </a:ext>
                  </a:extLst>
                </a:gridCol>
                <a:gridCol w="409354">
                  <a:extLst>
                    <a:ext uri="{9D8B030D-6E8A-4147-A177-3AD203B41FA5}">
                      <a16:colId xmlns:a16="http://schemas.microsoft.com/office/drawing/2014/main" xmlns="" val="1127870482"/>
                    </a:ext>
                  </a:extLst>
                </a:gridCol>
                <a:gridCol w="409354">
                  <a:extLst>
                    <a:ext uri="{9D8B030D-6E8A-4147-A177-3AD203B41FA5}">
                      <a16:colId xmlns:a16="http://schemas.microsoft.com/office/drawing/2014/main" xmlns="" val="1463302718"/>
                    </a:ext>
                  </a:extLst>
                </a:gridCol>
                <a:gridCol w="409354">
                  <a:extLst>
                    <a:ext uri="{9D8B030D-6E8A-4147-A177-3AD203B41FA5}">
                      <a16:colId xmlns:a16="http://schemas.microsoft.com/office/drawing/2014/main" xmlns="" val="203508608"/>
                    </a:ext>
                  </a:extLst>
                </a:gridCol>
                <a:gridCol w="409354">
                  <a:extLst>
                    <a:ext uri="{9D8B030D-6E8A-4147-A177-3AD203B41FA5}">
                      <a16:colId xmlns:a16="http://schemas.microsoft.com/office/drawing/2014/main" xmlns="" val="1527926665"/>
                    </a:ext>
                  </a:extLst>
                </a:gridCol>
                <a:gridCol w="409354">
                  <a:extLst>
                    <a:ext uri="{9D8B030D-6E8A-4147-A177-3AD203B41FA5}">
                      <a16:colId xmlns:a16="http://schemas.microsoft.com/office/drawing/2014/main" xmlns="" val="3895374617"/>
                    </a:ext>
                  </a:extLst>
                </a:gridCol>
                <a:gridCol w="564509">
                  <a:extLst>
                    <a:ext uri="{9D8B030D-6E8A-4147-A177-3AD203B41FA5}">
                      <a16:colId xmlns:a16="http://schemas.microsoft.com/office/drawing/2014/main" xmlns="" val="2227664681"/>
                    </a:ext>
                  </a:extLst>
                </a:gridCol>
                <a:gridCol w="389328">
                  <a:extLst>
                    <a:ext uri="{9D8B030D-6E8A-4147-A177-3AD203B41FA5}">
                      <a16:colId xmlns:a16="http://schemas.microsoft.com/office/drawing/2014/main" xmlns="" val="2121073979"/>
                    </a:ext>
                  </a:extLst>
                </a:gridCol>
                <a:gridCol w="363985">
                  <a:extLst>
                    <a:ext uri="{9D8B030D-6E8A-4147-A177-3AD203B41FA5}">
                      <a16:colId xmlns:a16="http://schemas.microsoft.com/office/drawing/2014/main" xmlns="" val="95260401"/>
                    </a:ext>
                  </a:extLst>
                </a:gridCol>
                <a:gridCol w="319594">
                  <a:extLst>
                    <a:ext uri="{9D8B030D-6E8A-4147-A177-3AD203B41FA5}">
                      <a16:colId xmlns:a16="http://schemas.microsoft.com/office/drawing/2014/main" xmlns="" val="4194180107"/>
                    </a:ext>
                  </a:extLst>
                </a:gridCol>
              </a:tblGrid>
              <a:tr h="277001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err="1"/>
                        <a:t>i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u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err="1"/>
                        <a:t>eof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61238883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014A7701-B1CC-41ED-97D0-399D067A2EF6}"/>
              </a:ext>
            </a:extLst>
          </p:cNvPr>
          <p:cNvSpPr txBox="1"/>
          <p:nvPr/>
        </p:nvSpPr>
        <p:spPr>
          <a:xfrm>
            <a:off x="1058368" y="2841523"/>
            <a:ext cx="1301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u="sng" dirty="0"/>
              <a:t>Iteration 1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xmlns="" id="{C96B109F-A1BB-4B30-A66A-BDC38BD279AE}"/>
              </a:ext>
            </a:extLst>
          </p:cNvPr>
          <p:cNvCxnSpPr>
            <a:cxnSpLocks/>
          </p:cNvCxnSpPr>
          <p:nvPr/>
        </p:nvCxnSpPr>
        <p:spPr>
          <a:xfrm>
            <a:off x="3031874" y="2572818"/>
            <a:ext cx="0" cy="2770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xmlns="" id="{41741727-8EBC-4795-A416-BB6D04CEDB01}"/>
              </a:ext>
            </a:extLst>
          </p:cNvPr>
          <p:cNvCxnSpPr/>
          <p:nvPr/>
        </p:nvCxnSpPr>
        <p:spPr>
          <a:xfrm flipV="1">
            <a:off x="3022996" y="3220659"/>
            <a:ext cx="0" cy="3020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9DA28A39-EAFD-46A7-8753-07BAB9DD54CE}"/>
              </a:ext>
            </a:extLst>
          </p:cNvPr>
          <p:cNvSpPr txBox="1"/>
          <p:nvPr/>
        </p:nvSpPr>
        <p:spPr>
          <a:xfrm>
            <a:off x="2568829" y="2479335"/>
            <a:ext cx="4219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1" dirty="0"/>
              <a:t>bp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74D61413-1A22-4719-BE62-00034EB71F64}"/>
              </a:ext>
            </a:extLst>
          </p:cNvPr>
          <p:cNvSpPr txBox="1"/>
          <p:nvPr/>
        </p:nvSpPr>
        <p:spPr>
          <a:xfrm>
            <a:off x="2642641" y="3283366"/>
            <a:ext cx="4219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1" dirty="0" err="1"/>
              <a:t>fp</a:t>
            </a:r>
            <a:endParaRPr lang="en-IN" sz="1400" b="1" dirty="0"/>
          </a:p>
        </p:txBody>
      </p:sp>
      <p:graphicFrame>
        <p:nvGraphicFramePr>
          <p:cNvPr id="10" name="Table 16">
            <a:extLst>
              <a:ext uri="{FF2B5EF4-FFF2-40B4-BE49-F238E27FC236}">
                <a16:creationId xmlns:a16="http://schemas.microsoft.com/office/drawing/2014/main" xmlns="" id="{2EAD1315-5D22-4B77-9D03-5598C3FCCC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363364623"/>
              </p:ext>
            </p:extLst>
          </p:nvPr>
        </p:nvGraphicFramePr>
        <p:xfrm>
          <a:off x="2779784" y="3967855"/>
          <a:ext cx="6959018" cy="365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9354">
                  <a:extLst>
                    <a:ext uri="{9D8B030D-6E8A-4147-A177-3AD203B41FA5}">
                      <a16:colId xmlns:a16="http://schemas.microsoft.com/office/drawing/2014/main" xmlns="" val="2775280042"/>
                    </a:ext>
                  </a:extLst>
                </a:gridCol>
                <a:gridCol w="409354">
                  <a:extLst>
                    <a:ext uri="{9D8B030D-6E8A-4147-A177-3AD203B41FA5}">
                      <a16:colId xmlns:a16="http://schemas.microsoft.com/office/drawing/2014/main" xmlns="" val="983021462"/>
                    </a:ext>
                  </a:extLst>
                </a:gridCol>
                <a:gridCol w="409354">
                  <a:extLst>
                    <a:ext uri="{9D8B030D-6E8A-4147-A177-3AD203B41FA5}">
                      <a16:colId xmlns:a16="http://schemas.microsoft.com/office/drawing/2014/main" xmlns="" val="662969091"/>
                    </a:ext>
                  </a:extLst>
                </a:gridCol>
                <a:gridCol w="409354">
                  <a:extLst>
                    <a:ext uri="{9D8B030D-6E8A-4147-A177-3AD203B41FA5}">
                      <a16:colId xmlns:a16="http://schemas.microsoft.com/office/drawing/2014/main" xmlns="" val="2881431732"/>
                    </a:ext>
                  </a:extLst>
                </a:gridCol>
                <a:gridCol w="409354">
                  <a:extLst>
                    <a:ext uri="{9D8B030D-6E8A-4147-A177-3AD203B41FA5}">
                      <a16:colId xmlns:a16="http://schemas.microsoft.com/office/drawing/2014/main" xmlns="" val="773855176"/>
                    </a:ext>
                  </a:extLst>
                </a:gridCol>
                <a:gridCol w="409354">
                  <a:extLst>
                    <a:ext uri="{9D8B030D-6E8A-4147-A177-3AD203B41FA5}">
                      <a16:colId xmlns:a16="http://schemas.microsoft.com/office/drawing/2014/main" xmlns="" val="683596759"/>
                    </a:ext>
                  </a:extLst>
                </a:gridCol>
                <a:gridCol w="409354">
                  <a:extLst>
                    <a:ext uri="{9D8B030D-6E8A-4147-A177-3AD203B41FA5}">
                      <a16:colId xmlns:a16="http://schemas.microsoft.com/office/drawing/2014/main" xmlns="" val="253615527"/>
                    </a:ext>
                  </a:extLst>
                </a:gridCol>
                <a:gridCol w="409354">
                  <a:extLst>
                    <a:ext uri="{9D8B030D-6E8A-4147-A177-3AD203B41FA5}">
                      <a16:colId xmlns:a16="http://schemas.microsoft.com/office/drawing/2014/main" xmlns="" val="547715945"/>
                    </a:ext>
                  </a:extLst>
                </a:gridCol>
                <a:gridCol w="409354">
                  <a:extLst>
                    <a:ext uri="{9D8B030D-6E8A-4147-A177-3AD203B41FA5}">
                      <a16:colId xmlns:a16="http://schemas.microsoft.com/office/drawing/2014/main" xmlns="" val="1127870482"/>
                    </a:ext>
                  </a:extLst>
                </a:gridCol>
                <a:gridCol w="409354">
                  <a:extLst>
                    <a:ext uri="{9D8B030D-6E8A-4147-A177-3AD203B41FA5}">
                      <a16:colId xmlns:a16="http://schemas.microsoft.com/office/drawing/2014/main" xmlns="" val="1463302718"/>
                    </a:ext>
                  </a:extLst>
                </a:gridCol>
                <a:gridCol w="409354">
                  <a:extLst>
                    <a:ext uri="{9D8B030D-6E8A-4147-A177-3AD203B41FA5}">
                      <a16:colId xmlns:a16="http://schemas.microsoft.com/office/drawing/2014/main" xmlns="" val="203508608"/>
                    </a:ext>
                  </a:extLst>
                </a:gridCol>
                <a:gridCol w="409354">
                  <a:extLst>
                    <a:ext uri="{9D8B030D-6E8A-4147-A177-3AD203B41FA5}">
                      <a16:colId xmlns:a16="http://schemas.microsoft.com/office/drawing/2014/main" xmlns="" val="1527926665"/>
                    </a:ext>
                  </a:extLst>
                </a:gridCol>
                <a:gridCol w="409354">
                  <a:extLst>
                    <a:ext uri="{9D8B030D-6E8A-4147-A177-3AD203B41FA5}">
                      <a16:colId xmlns:a16="http://schemas.microsoft.com/office/drawing/2014/main" xmlns="" val="3895374617"/>
                    </a:ext>
                  </a:extLst>
                </a:gridCol>
                <a:gridCol w="564509">
                  <a:extLst>
                    <a:ext uri="{9D8B030D-6E8A-4147-A177-3AD203B41FA5}">
                      <a16:colId xmlns:a16="http://schemas.microsoft.com/office/drawing/2014/main" xmlns="" val="2227664681"/>
                    </a:ext>
                  </a:extLst>
                </a:gridCol>
                <a:gridCol w="389328">
                  <a:extLst>
                    <a:ext uri="{9D8B030D-6E8A-4147-A177-3AD203B41FA5}">
                      <a16:colId xmlns:a16="http://schemas.microsoft.com/office/drawing/2014/main" xmlns="" val="2121073979"/>
                    </a:ext>
                  </a:extLst>
                </a:gridCol>
                <a:gridCol w="363985">
                  <a:extLst>
                    <a:ext uri="{9D8B030D-6E8A-4147-A177-3AD203B41FA5}">
                      <a16:colId xmlns:a16="http://schemas.microsoft.com/office/drawing/2014/main" xmlns="" val="95260401"/>
                    </a:ext>
                  </a:extLst>
                </a:gridCol>
                <a:gridCol w="319594">
                  <a:extLst>
                    <a:ext uri="{9D8B030D-6E8A-4147-A177-3AD203B41FA5}">
                      <a16:colId xmlns:a16="http://schemas.microsoft.com/office/drawing/2014/main" xmlns="" val="4194180107"/>
                    </a:ext>
                  </a:extLst>
                </a:gridCol>
              </a:tblGrid>
              <a:tr h="277001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err="1"/>
                        <a:t>i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u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err="1"/>
                        <a:t>eof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6123888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9B45474D-48CB-4EAD-93F9-B9D4B35968C1}"/>
              </a:ext>
            </a:extLst>
          </p:cNvPr>
          <p:cNvSpPr txBox="1"/>
          <p:nvPr/>
        </p:nvSpPr>
        <p:spPr>
          <a:xfrm>
            <a:off x="1058368" y="3964283"/>
            <a:ext cx="1295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u="sng" dirty="0"/>
              <a:t>Iteration 2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xmlns="" id="{CECB8C81-3922-4F3A-9ABD-2B6303638192}"/>
              </a:ext>
            </a:extLst>
          </p:cNvPr>
          <p:cNvCxnSpPr>
            <a:cxnSpLocks/>
          </p:cNvCxnSpPr>
          <p:nvPr/>
        </p:nvCxnSpPr>
        <p:spPr>
          <a:xfrm>
            <a:off x="3031874" y="3695578"/>
            <a:ext cx="0" cy="2770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xmlns="" id="{2311B19A-1F1D-4FD7-8D30-2BE5715BE44E}"/>
              </a:ext>
            </a:extLst>
          </p:cNvPr>
          <p:cNvCxnSpPr/>
          <p:nvPr/>
        </p:nvCxnSpPr>
        <p:spPr>
          <a:xfrm flipV="1">
            <a:off x="3350746" y="4343419"/>
            <a:ext cx="0" cy="3020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579F0548-3CA4-46C6-A814-5C3F6AA05678}"/>
              </a:ext>
            </a:extLst>
          </p:cNvPr>
          <p:cNvSpPr txBox="1"/>
          <p:nvPr/>
        </p:nvSpPr>
        <p:spPr>
          <a:xfrm>
            <a:off x="2568829" y="3602095"/>
            <a:ext cx="4219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1" dirty="0"/>
              <a:t>bp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91B86FEF-9434-415F-B17C-AE567BD08F3D}"/>
              </a:ext>
            </a:extLst>
          </p:cNvPr>
          <p:cNvSpPr txBox="1"/>
          <p:nvPr/>
        </p:nvSpPr>
        <p:spPr>
          <a:xfrm>
            <a:off x="3022996" y="4556438"/>
            <a:ext cx="4219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1" dirty="0" err="1"/>
              <a:t>fp</a:t>
            </a:r>
            <a:endParaRPr lang="en-IN" sz="1400" b="1" dirty="0"/>
          </a:p>
        </p:txBody>
      </p:sp>
      <p:graphicFrame>
        <p:nvGraphicFramePr>
          <p:cNvPr id="16" name="Table 16">
            <a:extLst>
              <a:ext uri="{FF2B5EF4-FFF2-40B4-BE49-F238E27FC236}">
                <a16:creationId xmlns:a16="http://schemas.microsoft.com/office/drawing/2014/main" xmlns="" id="{EF7DA16A-EFD8-46BD-AA6C-C0F78BE7ED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431715223"/>
              </p:ext>
            </p:extLst>
          </p:nvPr>
        </p:nvGraphicFramePr>
        <p:xfrm>
          <a:off x="2779784" y="5332322"/>
          <a:ext cx="6959018" cy="365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9354">
                  <a:extLst>
                    <a:ext uri="{9D8B030D-6E8A-4147-A177-3AD203B41FA5}">
                      <a16:colId xmlns:a16="http://schemas.microsoft.com/office/drawing/2014/main" xmlns="" val="2775280042"/>
                    </a:ext>
                  </a:extLst>
                </a:gridCol>
                <a:gridCol w="409354">
                  <a:extLst>
                    <a:ext uri="{9D8B030D-6E8A-4147-A177-3AD203B41FA5}">
                      <a16:colId xmlns:a16="http://schemas.microsoft.com/office/drawing/2014/main" xmlns="" val="983021462"/>
                    </a:ext>
                  </a:extLst>
                </a:gridCol>
                <a:gridCol w="409354">
                  <a:extLst>
                    <a:ext uri="{9D8B030D-6E8A-4147-A177-3AD203B41FA5}">
                      <a16:colId xmlns:a16="http://schemas.microsoft.com/office/drawing/2014/main" xmlns="" val="662969091"/>
                    </a:ext>
                  </a:extLst>
                </a:gridCol>
                <a:gridCol w="409354">
                  <a:extLst>
                    <a:ext uri="{9D8B030D-6E8A-4147-A177-3AD203B41FA5}">
                      <a16:colId xmlns:a16="http://schemas.microsoft.com/office/drawing/2014/main" xmlns="" val="2881431732"/>
                    </a:ext>
                  </a:extLst>
                </a:gridCol>
                <a:gridCol w="409354">
                  <a:extLst>
                    <a:ext uri="{9D8B030D-6E8A-4147-A177-3AD203B41FA5}">
                      <a16:colId xmlns:a16="http://schemas.microsoft.com/office/drawing/2014/main" xmlns="" val="773855176"/>
                    </a:ext>
                  </a:extLst>
                </a:gridCol>
                <a:gridCol w="409354">
                  <a:extLst>
                    <a:ext uri="{9D8B030D-6E8A-4147-A177-3AD203B41FA5}">
                      <a16:colId xmlns:a16="http://schemas.microsoft.com/office/drawing/2014/main" xmlns="" val="683596759"/>
                    </a:ext>
                  </a:extLst>
                </a:gridCol>
                <a:gridCol w="409354">
                  <a:extLst>
                    <a:ext uri="{9D8B030D-6E8A-4147-A177-3AD203B41FA5}">
                      <a16:colId xmlns:a16="http://schemas.microsoft.com/office/drawing/2014/main" xmlns="" val="253615527"/>
                    </a:ext>
                  </a:extLst>
                </a:gridCol>
                <a:gridCol w="409354">
                  <a:extLst>
                    <a:ext uri="{9D8B030D-6E8A-4147-A177-3AD203B41FA5}">
                      <a16:colId xmlns:a16="http://schemas.microsoft.com/office/drawing/2014/main" xmlns="" val="547715945"/>
                    </a:ext>
                  </a:extLst>
                </a:gridCol>
                <a:gridCol w="409354">
                  <a:extLst>
                    <a:ext uri="{9D8B030D-6E8A-4147-A177-3AD203B41FA5}">
                      <a16:colId xmlns:a16="http://schemas.microsoft.com/office/drawing/2014/main" xmlns="" val="1127870482"/>
                    </a:ext>
                  </a:extLst>
                </a:gridCol>
                <a:gridCol w="409354">
                  <a:extLst>
                    <a:ext uri="{9D8B030D-6E8A-4147-A177-3AD203B41FA5}">
                      <a16:colId xmlns:a16="http://schemas.microsoft.com/office/drawing/2014/main" xmlns="" val="1463302718"/>
                    </a:ext>
                  </a:extLst>
                </a:gridCol>
                <a:gridCol w="409354">
                  <a:extLst>
                    <a:ext uri="{9D8B030D-6E8A-4147-A177-3AD203B41FA5}">
                      <a16:colId xmlns:a16="http://schemas.microsoft.com/office/drawing/2014/main" xmlns="" val="203508608"/>
                    </a:ext>
                  </a:extLst>
                </a:gridCol>
                <a:gridCol w="409354">
                  <a:extLst>
                    <a:ext uri="{9D8B030D-6E8A-4147-A177-3AD203B41FA5}">
                      <a16:colId xmlns:a16="http://schemas.microsoft.com/office/drawing/2014/main" xmlns="" val="1527926665"/>
                    </a:ext>
                  </a:extLst>
                </a:gridCol>
                <a:gridCol w="409354">
                  <a:extLst>
                    <a:ext uri="{9D8B030D-6E8A-4147-A177-3AD203B41FA5}">
                      <a16:colId xmlns:a16="http://schemas.microsoft.com/office/drawing/2014/main" xmlns="" val="3895374617"/>
                    </a:ext>
                  </a:extLst>
                </a:gridCol>
                <a:gridCol w="564509">
                  <a:extLst>
                    <a:ext uri="{9D8B030D-6E8A-4147-A177-3AD203B41FA5}">
                      <a16:colId xmlns:a16="http://schemas.microsoft.com/office/drawing/2014/main" xmlns="" val="2227664681"/>
                    </a:ext>
                  </a:extLst>
                </a:gridCol>
                <a:gridCol w="389328">
                  <a:extLst>
                    <a:ext uri="{9D8B030D-6E8A-4147-A177-3AD203B41FA5}">
                      <a16:colId xmlns:a16="http://schemas.microsoft.com/office/drawing/2014/main" xmlns="" val="2121073979"/>
                    </a:ext>
                  </a:extLst>
                </a:gridCol>
                <a:gridCol w="363985">
                  <a:extLst>
                    <a:ext uri="{9D8B030D-6E8A-4147-A177-3AD203B41FA5}">
                      <a16:colId xmlns:a16="http://schemas.microsoft.com/office/drawing/2014/main" xmlns="" val="95260401"/>
                    </a:ext>
                  </a:extLst>
                </a:gridCol>
                <a:gridCol w="319594">
                  <a:extLst>
                    <a:ext uri="{9D8B030D-6E8A-4147-A177-3AD203B41FA5}">
                      <a16:colId xmlns:a16="http://schemas.microsoft.com/office/drawing/2014/main" xmlns="" val="4194180107"/>
                    </a:ext>
                  </a:extLst>
                </a:gridCol>
              </a:tblGrid>
              <a:tr h="277001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err="1"/>
                        <a:t>i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u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err="1"/>
                        <a:t>eof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61238883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BCF4C8F4-6FA2-49C7-BA9D-7BFA2FB7BF79}"/>
              </a:ext>
            </a:extLst>
          </p:cNvPr>
          <p:cNvSpPr txBox="1"/>
          <p:nvPr/>
        </p:nvSpPr>
        <p:spPr>
          <a:xfrm>
            <a:off x="1058368" y="5328750"/>
            <a:ext cx="1295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u="sng" dirty="0"/>
              <a:t>Iteration 5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xmlns="" id="{11676D99-B75D-493D-9A50-27BB26E2AAD6}"/>
              </a:ext>
            </a:extLst>
          </p:cNvPr>
          <p:cNvCxnSpPr>
            <a:cxnSpLocks/>
          </p:cNvCxnSpPr>
          <p:nvPr/>
        </p:nvCxnSpPr>
        <p:spPr>
          <a:xfrm>
            <a:off x="3031874" y="5060045"/>
            <a:ext cx="0" cy="2770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xmlns="" id="{10906037-9719-4D73-9542-487A0273953F}"/>
              </a:ext>
            </a:extLst>
          </p:cNvPr>
          <p:cNvCxnSpPr/>
          <p:nvPr/>
        </p:nvCxnSpPr>
        <p:spPr>
          <a:xfrm flipV="1">
            <a:off x="4620977" y="5710739"/>
            <a:ext cx="0" cy="3020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E5941E86-D9AF-4880-A6A2-084F91282BB3}"/>
              </a:ext>
            </a:extLst>
          </p:cNvPr>
          <p:cNvSpPr txBox="1"/>
          <p:nvPr/>
        </p:nvSpPr>
        <p:spPr>
          <a:xfrm>
            <a:off x="2568829" y="4966562"/>
            <a:ext cx="4219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1" dirty="0"/>
              <a:t>bp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24B658BA-1BF4-401E-A016-FD65C6F1A19E}"/>
              </a:ext>
            </a:extLst>
          </p:cNvPr>
          <p:cNvSpPr txBox="1"/>
          <p:nvPr/>
        </p:nvSpPr>
        <p:spPr>
          <a:xfrm>
            <a:off x="4620977" y="5858412"/>
            <a:ext cx="4219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1" dirty="0" err="1"/>
              <a:t>fp</a:t>
            </a:r>
            <a:endParaRPr lang="en-IN" sz="1400" b="1" dirty="0"/>
          </a:p>
        </p:txBody>
      </p:sp>
      <p:sp>
        <p:nvSpPr>
          <p:cNvPr id="22" name="Arrow: Left-Right 21">
            <a:extLst>
              <a:ext uri="{FF2B5EF4-FFF2-40B4-BE49-F238E27FC236}">
                <a16:creationId xmlns:a16="http://schemas.microsoft.com/office/drawing/2014/main" xmlns="" id="{E204F13D-8E33-4867-9B94-E04FCA4436B9}"/>
              </a:ext>
            </a:extLst>
          </p:cNvPr>
          <p:cNvSpPr/>
          <p:nvPr/>
        </p:nvSpPr>
        <p:spPr>
          <a:xfrm>
            <a:off x="2990739" y="5769191"/>
            <a:ext cx="1630234" cy="94593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Speech Bubble: Oval 22">
            <a:extLst>
              <a:ext uri="{FF2B5EF4-FFF2-40B4-BE49-F238E27FC236}">
                <a16:creationId xmlns:a16="http://schemas.microsoft.com/office/drawing/2014/main" xmlns="" id="{78B3051A-0C17-48AB-AE87-CECA01736DE8}"/>
              </a:ext>
            </a:extLst>
          </p:cNvPr>
          <p:cNvSpPr/>
          <p:nvPr/>
        </p:nvSpPr>
        <p:spPr>
          <a:xfrm>
            <a:off x="5814872" y="5858412"/>
            <a:ext cx="4092607" cy="519140"/>
          </a:xfrm>
          <a:prstGeom prst="wedgeEllipseCallout">
            <a:avLst>
              <a:gd name="adj1" fmla="val -103175"/>
              <a:gd name="adj2" fmla="val -5164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/>
              <a:t>String of characters between the two pointers – current lexeme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B2293F95-2AD1-45D1-8888-4021ED5F0236}"/>
              </a:ext>
            </a:extLst>
          </p:cNvPr>
          <p:cNvSpPr txBox="1"/>
          <p:nvPr/>
        </p:nvSpPr>
        <p:spPr>
          <a:xfrm>
            <a:off x="5211192" y="4333834"/>
            <a:ext cx="24878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.</a:t>
            </a:r>
          </a:p>
          <a:p>
            <a:r>
              <a:rPr lang="en-IN" dirty="0"/>
              <a:t>.</a:t>
            </a:r>
          </a:p>
          <a:p>
            <a:r>
              <a:rPr lang="en-IN" dirty="0"/>
              <a:t>.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xmlns="" id="{3F2720D8-2D2F-443F-8329-D2A251A223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530" y="5635716"/>
            <a:ext cx="776200" cy="804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24499606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8293E316-9135-4635-ACCD-B60EB6F2F60A}"/>
              </a:ext>
            </a:extLst>
          </p:cNvPr>
          <p:cNvSpPr txBox="1"/>
          <p:nvPr/>
        </p:nvSpPr>
        <p:spPr>
          <a:xfrm>
            <a:off x="683581" y="630314"/>
            <a:ext cx="10281982" cy="17016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b="1" u="sng" dirty="0"/>
              <a:t>Short Comings: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dirty="0"/>
              <a:t>This buffering technique works well most of the time </a:t>
            </a:r>
            <a:r>
              <a:rPr lang="en-IN" dirty="0">
                <a:sym typeface="Wingdings" panose="05000000000000000000" pitchFamily="2" charset="2"/>
              </a:rPr>
              <a:t> but the lookahead time is limited.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dirty="0">
                <a:sym typeface="Wingdings" panose="05000000000000000000" pitchFamily="2" charset="2"/>
              </a:rPr>
              <a:t>which might make it impossible to recognize tokens with more no of arguments.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dirty="0">
                <a:sym typeface="Wingdings" panose="05000000000000000000" pitchFamily="2" charset="2"/>
              </a:rPr>
              <a:t>Because, in this case </a:t>
            </a:r>
            <a:r>
              <a:rPr lang="en-IN" dirty="0" err="1">
                <a:sym typeface="Wingdings" panose="05000000000000000000" pitchFamily="2" charset="2"/>
              </a:rPr>
              <a:t>fp</a:t>
            </a:r>
            <a:r>
              <a:rPr lang="en-IN" dirty="0">
                <a:sym typeface="Wingdings" panose="05000000000000000000" pitchFamily="2" charset="2"/>
              </a:rPr>
              <a:t> might have to travel more than the length of the buffer.</a:t>
            </a:r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A9C25942-90B5-4336-8204-23A781B593E7}"/>
              </a:ext>
            </a:extLst>
          </p:cNvPr>
          <p:cNvSpPr txBox="1"/>
          <p:nvPr/>
        </p:nvSpPr>
        <p:spPr>
          <a:xfrm>
            <a:off x="594804" y="2722624"/>
            <a:ext cx="59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 err="1"/>
              <a:t>Eg</a:t>
            </a:r>
            <a:r>
              <a:rPr lang="en-IN" b="1" dirty="0"/>
              <a:t>, 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xmlns="" id="{339E4AA3-1DEA-4B9F-84F6-9B93AF8B35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352287067"/>
              </p:ext>
            </p:extLst>
          </p:nvPr>
        </p:nvGraphicFramePr>
        <p:xfrm>
          <a:off x="1312908" y="2722624"/>
          <a:ext cx="9881834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82043">
                  <a:extLst>
                    <a:ext uri="{9D8B030D-6E8A-4147-A177-3AD203B41FA5}">
                      <a16:colId xmlns:a16="http://schemas.microsoft.com/office/drawing/2014/main" xmlns="" val="2102729059"/>
                    </a:ext>
                  </a:extLst>
                </a:gridCol>
                <a:gridCol w="7199791">
                  <a:extLst>
                    <a:ext uri="{9D8B030D-6E8A-4147-A177-3AD203B41FA5}">
                      <a16:colId xmlns:a16="http://schemas.microsoft.com/office/drawing/2014/main" xmlns="" val="40909689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marks[50]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err="1"/>
                        <a:t>marksdisplay</a:t>
                      </a:r>
                      <a:r>
                        <a:rPr lang="en-IN" dirty="0"/>
                        <a:t>(int mat[], int sci[], int tam[], int </a:t>
                      </a:r>
                      <a:r>
                        <a:rPr lang="en-IN" dirty="0" err="1"/>
                        <a:t>eng</a:t>
                      </a:r>
                      <a:r>
                        <a:rPr lang="en-IN" dirty="0"/>
                        <a:t>[], int soc[]);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212877776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EED20688-06A3-401F-8F9E-382657F3978B}"/>
              </a:ext>
            </a:extLst>
          </p:cNvPr>
          <p:cNvSpPr txBox="1"/>
          <p:nvPr/>
        </p:nvSpPr>
        <p:spPr>
          <a:xfrm>
            <a:off x="2149876" y="3299424"/>
            <a:ext cx="8416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rgbClr val="FF0000"/>
                </a:solidFill>
              </a:rPr>
              <a:t>Amount of lookahead needed = proportional to the number of arguments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44B80231-58FC-4E88-8917-E091FCB17F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9356" y="3854131"/>
            <a:ext cx="4290432" cy="224809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E45CC695-5A77-47C1-98CC-F489D756FC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529" y="5341088"/>
            <a:ext cx="1060305" cy="1099576"/>
          </a:xfrm>
          <a:prstGeom prst="rect">
            <a:avLst/>
          </a:prstGeom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xmlns="" id="{6ABDDE70-E375-49C8-8BB9-4F107E964C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969527855"/>
              </p:ext>
            </p:extLst>
          </p:nvPr>
        </p:nvGraphicFramePr>
        <p:xfrm>
          <a:off x="8509439" y="4118669"/>
          <a:ext cx="2456124" cy="365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9354">
                  <a:extLst>
                    <a:ext uri="{9D8B030D-6E8A-4147-A177-3AD203B41FA5}">
                      <a16:colId xmlns:a16="http://schemas.microsoft.com/office/drawing/2014/main" xmlns="" val="1320376297"/>
                    </a:ext>
                  </a:extLst>
                </a:gridCol>
                <a:gridCol w="409354">
                  <a:extLst>
                    <a:ext uri="{9D8B030D-6E8A-4147-A177-3AD203B41FA5}">
                      <a16:colId xmlns:a16="http://schemas.microsoft.com/office/drawing/2014/main" xmlns="" val="3249160082"/>
                    </a:ext>
                  </a:extLst>
                </a:gridCol>
                <a:gridCol w="409354">
                  <a:extLst>
                    <a:ext uri="{9D8B030D-6E8A-4147-A177-3AD203B41FA5}">
                      <a16:colId xmlns:a16="http://schemas.microsoft.com/office/drawing/2014/main" xmlns="" val="2875524789"/>
                    </a:ext>
                  </a:extLst>
                </a:gridCol>
                <a:gridCol w="409354">
                  <a:extLst>
                    <a:ext uri="{9D8B030D-6E8A-4147-A177-3AD203B41FA5}">
                      <a16:colId xmlns:a16="http://schemas.microsoft.com/office/drawing/2014/main" xmlns="" val="2503235963"/>
                    </a:ext>
                  </a:extLst>
                </a:gridCol>
                <a:gridCol w="409354">
                  <a:extLst>
                    <a:ext uri="{9D8B030D-6E8A-4147-A177-3AD203B41FA5}">
                      <a16:colId xmlns:a16="http://schemas.microsoft.com/office/drawing/2014/main" xmlns="" val="1483532282"/>
                    </a:ext>
                  </a:extLst>
                </a:gridCol>
                <a:gridCol w="409354">
                  <a:extLst>
                    <a:ext uri="{9D8B030D-6E8A-4147-A177-3AD203B41FA5}">
                      <a16:colId xmlns:a16="http://schemas.microsoft.com/office/drawing/2014/main" xmlns="" val="4165267588"/>
                    </a:ext>
                  </a:extLst>
                </a:gridCol>
              </a:tblGrid>
              <a:tr h="277001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[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769710222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xmlns="" id="{C042B784-1E29-4928-A9C1-F17DA2147B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658816700"/>
              </p:ext>
            </p:extLst>
          </p:nvPr>
        </p:nvGraphicFramePr>
        <p:xfrm>
          <a:off x="8509439" y="5143874"/>
          <a:ext cx="2456124" cy="365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9354">
                  <a:extLst>
                    <a:ext uri="{9D8B030D-6E8A-4147-A177-3AD203B41FA5}">
                      <a16:colId xmlns:a16="http://schemas.microsoft.com/office/drawing/2014/main" xmlns="" val="1320376297"/>
                    </a:ext>
                  </a:extLst>
                </a:gridCol>
                <a:gridCol w="409354">
                  <a:extLst>
                    <a:ext uri="{9D8B030D-6E8A-4147-A177-3AD203B41FA5}">
                      <a16:colId xmlns:a16="http://schemas.microsoft.com/office/drawing/2014/main" xmlns="" val="3249160082"/>
                    </a:ext>
                  </a:extLst>
                </a:gridCol>
                <a:gridCol w="409354">
                  <a:extLst>
                    <a:ext uri="{9D8B030D-6E8A-4147-A177-3AD203B41FA5}">
                      <a16:colId xmlns:a16="http://schemas.microsoft.com/office/drawing/2014/main" xmlns="" val="2875524789"/>
                    </a:ext>
                  </a:extLst>
                </a:gridCol>
                <a:gridCol w="409354">
                  <a:extLst>
                    <a:ext uri="{9D8B030D-6E8A-4147-A177-3AD203B41FA5}">
                      <a16:colId xmlns:a16="http://schemas.microsoft.com/office/drawing/2014/main" xmlns="" val="2503235963"/>
                    </a:ext>
                  </a:extLst>
                </a:gridCol>
                <a:gridCol w="409354">
                  <a:extLst>
                    <a:ext uri="{9D8B030D-6E8A-4147-A177-3AD203B41FA5}">
                      <a16:colId xmlns:a16="http://schemas.microsoft.com/office/drawing/2014/main" xmlns="" val="1483532282"/>
                    </a:ext>
                  </a:extLst>
                </a:gridCol>
                <a:gridCol w="409354">
                  <a:extLst>
                    <a:ext uri="{9D8B030D-6E8A-4147-A177-3AD203B41FA5}">
                      <a16:colId xmlns:a16="http://schemas.microsoft.com/office/drawing/2014/main" xmlns="" val="4165267588"/>
                    </a:ext>
                  </a:extLst>
                </a:gridCol>
              </a:tblGrid>
              <a:tr h="277001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769710222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51504DDB-0FA0-4136-B1D2-AAF4A5A9C21F}"/>
              </a:ext>
            </a:extLst>
          </p:cNvPr>
          <p:cNvSpPr txBox="1"/>
          <p:nvPr/>
        </p:nvSpPr>
        <p:spPr>
          <a:xfrm>
            <a:off x="11111006" y="4061391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. . 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68CA0663-ADBC-42B3-B945-66AD7526AC40}"/>
              </a:ext>
            </a:extLst>
          </p:cNvPr>
          <p:cNvSpPr txBox="1"/>
          <p:nvPr/>
        </p:nvSpPr>
        <p:spPr>
          <a:xfrm>
            <a:off x="11111007" y="5058767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. . .</a:t>
            </a:r>
          </a:p>
        </p:txBody>
      </p:sp>
    </p:spTree>
    <p:extLst>
      <p:ext uri="{BB962C8B-B14F-4D97-AF65-F5344CB8AC3E}">
        <p14:creationId xmlns:p14="http://schemas.microsoft.com/office/powerpoint/2010/main" xmlns="" val="338131457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0F140BE5-9473-4DD7-B34F-97E2842F5A92}"/>
              </a:ext>
            </a:extLst>
          </p:cNvPr>
          <p:cNvSpPr txBox="1"/>
          <p:nvPr/>
        </p:nvSpPr>
        <p:spPr>
          <a:xfrm>
            <a:off x="736847" y="719091"/>
            <a:ext cx="1215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u="sng" dirty="0" err="1"/>
              <a:t>Sentinals</a:t>
            </a:r>
            <a:r>
              <a:rPr lang="en-IN" b="1" u="sng" dirty="0"/>
              <a:t>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777F79DA-A959-4994-AE2C-17E46B496AF4}"/>
              </a:ext>
            </a:extLst>
          </p:cNvPr>
          <p:cNvSpPr txBox="1"/>
          <p:nvPr/>
        </p:nvSpPr>
        <p:spPr>
          <a:xfrm>
            <a:off x="852256" y="1207363"/>
            <a:ext cx="10838223" cy="21171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dirty="0"/>
              <a:t>In the previous code two tests are performed to check if the pointer has reached the end of </a:t>
            </a:r>
          </a:p>
          <a:p>
            <a:pPr>
              <a:lnSpc>
                <a:spcPct val="150000"/>
              </a:lnSpc>
            </a:pPr>
            <a:r>
              <a:rPr lang="en-IN" dirty="0"/>
              <a:t>the file which can be reduced with the help of sentinel.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dirty="0" err="1"/>
              <a:t>Sentinal</a:t>
            </a:r>
            <a:r>
              <a:rPr lang="en-IN" dirty="0"/>
              <a:t> is a special character that cannot be a part of source code. </a:t>
            </a:r>
            <a:r>
              <a:rPr lang="en-IN" dirty="0" err="1"/>
              <a:t>Eg.</a:t>
            </a:r>
            <a:r>
              <a:rPr lang="en-IN" dirty="0"/>
              <a:t> </a:t>
            </a:r>
            <a:r>
              <a:rPr lang="en-IN" dirty="0" err="1"/>
              <a:t>Eof</a:t>
            </a:r>
            <a:endParaRPr lang="en-IN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dirty="0"/>
              <a:t>Most of the time, the code performs test only one time to see whether </a:t>
            </a:r>
            <a:r>
              <a:rPr lang="en-IN" dirty="0" err="1"/>
              <a:t>fp</a:t>
            </a:r>
            <a:r>
              <a:rPr lang="en-IN" dirty="0"/>
              <a:t> points to </a:t>
            </a:r>
            <a:r>
              <a:rPr lang="en-IN" dirty="0" err="1"/>
              <a:t>eof</a:t>
            </a:r>
            <a:r>
              <a:rPr lang="en-IN" dirty="0"/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dirty="0"/>
              <a:t>Mostly all the N characters in the input source file are encountered before reaching </a:t>
            </a:r>
            <a:r>
              <a:rPr lang="en-IN" dirty="0" err="1"/>
              <a:t>eof</a:t>
            </a:r>
            <a:r>
              <a:rPr lang="en-IN" dirty="0"/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D16EBEF4-1DA8-4BBE-B080-26960524B9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3395" y="3324546"/>
            <a:ext cx="4343776" cy="30584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2D458191-AE7E-46F8-9CB8-993CB22D18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529" y="5341088"/>
            <a:ext cx="1060305" cy="1099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1439247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08C3FF88-154E-448A-B7D8-65BCDBF34C6B}"/>
              </a:ext>
            </a:extLst>
          </p:cNvPr>
          <p:cNvSpPr/>
          <p:nvPr/>
        </p:nvSpPr>
        <p:spPr>
          <a:xfrm>
            <a:off x="4973748" y="1592671"/>
            <a:ext cx="2618912" cy="86113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/>
              <a:t>System Software </a:t>
            </a:r>
          </a:p>
          <a:p>
            <a:pPr algn="ctr"/>
            <a:r>
              <a:rPr lang="en-IN" b="1" dirty="0"/>
              <a:t>Types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xmlns="" id="{F322D24E-D655-4BFC-AF7B-AF0DC623FF7D}"/>
              </a:ext>
            </a:extLst>
          </p:cNvPr>
          <p:cNvSpPr/>
          <p:nvPr/>
        </p:nvSpPr>
        <p:spPr>
          <a:xfrm>
            <a:off x="1038687" y="3142694"/>
            <a:ext cx="1757779" cy="292963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Operating system</a:t>
            </a:r>
          </a:p>
          <a:p>
            <a:pPr algn="ctr"/>
            <a:endParaRPr lang="en-IN" dirty="0"/>
          </a:p>
          <a:p>
            <a:pPr algn="ctr"/>
            <a:r>
              <a:rPr lang="en-IN" sz="1400" dirty="0"/>
              <a:t>Acts as interface between hardware, system programs </a:t>
            </a:r>
          </a:p>
          <a:p>
            <a:pPr algn="ctr"/>
            <a:r>
              <a:rPr lang="en-IN" sz="1400" dirty="0"/>
              <a:t>and user - windows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xmlns="" id="{BCF1A4E3-1472-41FC-BF08-519659A15F90}"/>
              </a:ext>
            </a:extLst>
          </p:cNvPr>
          <p:cNvSpPr/>
          <p:nvPr/>
        </p:nvSpPr>
        <p:spPr>
          <a:xfrm>
            <a:off x="3302123" y="3142692"/>
            <a:ext cx="1757779" cy="292963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Device Driver</a:t>
            </a:r>
          </a:p>
          <a:p>
            <a:pPr algn="ctr"/>
            <a:endParaRPr lang="en-IN" dirty="0"/>
          </a:p>
          <a:p>
            <a:pPr algn="ctr"/>
            <a:r>
              <a:rPr lang="en-IN" sz="1400" dirty="0"/>
              <a:t>Device communication between OS and other programs – in-built drivers installed. 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xmlns="" id="{D06B4C2F-4F44-4529-A1FE-A4277D167456}"/>
              </a:ext>
            </a:extLst>
          </p:cNvPr>
          <p:cNvSpPr/>
          <p:nvPr/>
        </p:nvSpPr>
        <p:spPr>
          <a:xfrm>
            <a:off x="5638800" y="3142692"/>
            <a:ext cx="1757779" cy="292963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Firmware</a:t>
            </a:r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r>
              <a:rPr lang="en-IN" sz="1400" dirty="0"/>
              <a:t>Operational software embedded within memory chips – BIOS, UFEI – resides within devices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xmlns="" id="{75DE4515-8750-4609-A9BA-A02853413C73}"/>
              </a:ext>
            </a:extLst>
          </p:cNvPr>
          <p:cNvSpPr/>
          <p:nvPr/>
        </p:nvSpPr>
        <p:spPr>
          <a:xfrm>
            <a:off x="7800512" y="3142692"/>
            <a:ext cx="1757779" cy="292963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Translators</a:t>
            </a:r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r>
              <a:rPr lang="en-IN" sz="1400" dirty="0"/>
              <a:t>Intermediate programs to translate high level source code to machine language code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xmlns="" id="{B583A853-6F26-4D84-9709-8265D17EDB3B}"/>
              </a:ext>
            </a:extLst>
          </p:cNvPr>
          <p:cNvSpPr/>
          <p:nvPr/>
        </p:nvSpPr>
        <p:spPr>
          <a:xfrm>
            <a:off x="9962224" y="3142693"/>
            <a:ext cx="1757779" cy="292963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Utility software</a:t>
            </a:r>
          </a:p>
          <a:p>
            <a:pPr algn="ctr"/>
            <a:endParaRPr lang="en-IN" dirty="0"/>
          </a:p>
          <a:p>
            <a:pPr algn="ctr"/>
            <a:r>
              <a:rPr lang="en-IN" sz="1400" dirty="0"/>
              <a:t>Acts as interface between system and application software – maintenance tasks - Firewall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E65E384B-A3D7-4B59-9667-A771E6836922}"/>
              </a:ext>
            </a:extLst>
          </p:cNvPr>
          <p:cNvSpPr txBox="1"/>
          <p:nvPr/>
        </p:nvSpPr>
        <p:spPr>
          <a:xfrm>
            <a:off x="1174273" y="683587"/>
            <a:ext cx="105064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Designed to control and coordinate the procedures and functions of computer hardware.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Enable functional interaction between hardware, software and the user.</a:t>
            </a:r>
            <a:endParaRPr lang="en-IN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xmlns="" id="{DDBC5F7F-7FCF-40C5-A2E6-C8341787516F}"/>
              </a:ext>
            </a:extLst>
          </p:cNvPr>
          <p:cNvCxnSpPr>
            <a:cxnSpLocks/>
            <a:stCxn id="3" idx="2"/>
          </p:cNvCxnSpPr>
          <p:nvPr/>
        </p:nvCxnSpPr>
        <p:spPr>
          <a:xfrm>
            <a:off x="6283204" y="2453805"/>
            <a:ext cx="0" cy="1917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xmlns="" id="{AC7F1393-578B-4456-A1A0-5F64401AD157}"/>
              </a:ext>
            </a:extLst>
          </p:cNvPr>
          <p:cNvCxnSpPr/>
          <p:nvPr/>
        </p:nvCxnSpPr>
        <p:spPr>
          <a:xfrm>
            <a:off x="1890944" y="2645546"/>
            <a:ext cx="897532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xmlns="" id="{CCB4E631-DC4C-4778-98B9-02E991F194DD}"/>
              </a:ext>
            </a:extLst>
          </p:cNvPr>
          <p:cNvCxnSpPr/>
          <p:nvPr/>
        </p:nvCxnSpPr>
        <p:spPr>
          <a:xfrm>
            <a:off x="1890944" y="2645546"/>
            <a:ext cx="0" cy="426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xmlns="" id="{44BE8220-FE66-463A-968A-C7C64A475D26}"/>
              </a:ext>
            </a:extLst>
          </p:cNvPr>
          <p:cNvCxnSpPr/>
          <p:nvPr/>
        </p:nvCxnSpPr>
        <p:spPr>
          <a:xfrm>
            <a:off x="4182863" y="2645546"/>
            <a:ext cx="0" cy="426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xmlns="" id="{4959391C-EC0A-4D04-AB5B-89570BA72BA7}"/>
              </a:ext>
            </a:extLst>
          </p:cNvPr>
          <p:cNvCxnSpPr/>
          <p:nvPr/>
        </p:nvCxnSpPr>
        <p:spPr>
          <a:xfrm>
            <a:off x="6283204" y="2645546"/>
            <a:ext cx="0" cy="426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xmlns="" id="{0701E52C-843F-42B5-868D-2DBAFBB266D9}"/>
              </a:ext>
            </a:extLst>
          </p:cNvPr>
          <p:cNvCxnSpPr/>
          <p:nvPr/>
        </p:nvCxnSpPr>
        <p:spPr>
          <a:xfrm>
            <a:off x="8642412" y="2645546"/>
            <a:ext cx="0" cy="426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xmlns="" id="{CBFE9B21-6FCE-4384-A7A6-8A19AE41C2D6}"/>
              </a:ext>
            </a:extLst>
          </p:cNvPr>
          <p:cNvCxnSpPr/>
          <p:nvPr/>
        </p:nvCxnSpPr>
        <p:spPr>
          <a:xfrm>
            <a:off x="10866268" y="2645546"/>
            <a:ext cx="0" cy="426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Arrow: Down 20">
            <a:extLst>
              <a:ext uri="{FF2B5EF4-FFF2-40B4-BE49-F238E27FC236}">
                <a16:creationId xmlns:a16="http://schemas.microsoft.com/office/drawing/2014/main" xmlns="" id="{373BFE77-B855-4CC6-BF5D-A9B91B794923}"/>
              </a:ext>
            </a:extLst>
          </p:cNvPr>
          <p:cNvSpPr/>
          <p:nvPr/>
        </p:nvSpPr>
        <p:spPr>
          <a:xfrm>
            <a:off x="1842117" y="3890152"/>
            <a:ext cx="97654" cy="248575"/>
          </a:xfrm>
          <a:prstGeom prst="downArrow">
            <a:avLst/>
          </a:prstGeom>
          <a:solidFill>
            <a:srgbClr val="FCF7F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Arrow: Down 21">
            <a:extLst>
              <a:ext uri="{FF2B5EF4-FFF2-40B4-BE49-F238E27FC236}">
                <a16:creationId xmlns:a16="http://schemas.microsoft.com/office/drawing/2014/main" xmlns="" id="{AA4178A0-BDD5-4B3B-8A43-6ED985D2E445}"/>
              </a:ext>
            </a:extLst>
          </p:cNvPr>
          <p:cNvSpPr/>
          <p:nvPr/>
        </p:nvSpPr>
        <p:spPr>
          <a:xfrm>
            <a:off x="4168806" y="4039340"/>
            <a:ext cx="97654" cy="248575"/>
          </a:xfrm>
          <a:prstGeom prst="downArrow">
            <a:avLst/>
          </a:prstGeom>
          <a:solidFill>
            <a:srgbClr val="FCF7F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xmlns="" id="{3184E167-66DC-403A-9F48-6B57907353DF}"/>
              </a:ext>
            </a:extLst>
          </p:cNvPr>
          <p:cNvSpPr/>
          <p:nvPr/>
        </p:nvSpPr>
        <p:spPr>
          <a:xfrm>
            <a:off x="6468862" y="3915051"/>
            <a:ext cx="97654" cy="248575"/>
          </a:xfrm>
          <a:prstGeom prst="downArrow">
            <a:avLst/>
          </a:prstGeom>
          <a:solidFill>
            <a:srgbClr val="FCF7F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Arrow: Down 23">
            <a:extLst>
              <a:ext uri="{FF2B5EF4-FFF2-40B4-BE49-F238E27FC236}">
                <a16:creationId xmlns:a16="http://schemas.microsoft.com/office/drawing/2014/main" xmlns="" id="{C7C57EC1-B931-45BA-A08D-9FDBDEEFF99D}"/>
              </a:ext>
            </a:extLst>
          </p:cNvPr>
          <p:cNvSpPr/>
          <p:nvPr/>
        </p:nvSpPr>
        <p:spPr>
          <a:xfrm>
            <a:off x="8593585" y="3836887"/>
            <a:ext cx="97654" cy="248575"/>
          </a:xfrm>
          <a:prstGeom prst="downArrow">
            <a:avLst/>
          </a:prstGeom>
          <a:solidFill>
            <a:srgbClr val="FCF7F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Arrow: Down 24">
            <a:extLst>
              <a:ext uri="{FF2B5EF4-FFF2-40B4-BE49-F238E27FC236}">
                <a16:creationId xmlns:a16="http://schemas.microsoft.com/office/drawing/2014/main" xmlns="" id="{FED4DA86-5990-4D33-A8B7-20477AA9F562}"/>
              </a:ext>
            </a:extLst>
          </p:cNvPr>
          <p:cNvSpPr/>
          <p:nvPr/>
        </p:nvSpPr>
        <p:spPr>
          <a:xfrm>
            <a:off x="10810783" y="3915052"/>
            <a:ext cx="97654" cy="248575"/>
          </a:xfrm>
          <a:prstGeom prst="downArrow">
            <a:avLst/>
          </a:prstGeom>
          <a:solidFill>
            <a:srgbClr val="FCF7F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F4AA2874-01DF-4FA7-AB48-F3AB8B298B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529" y="5344356"/>
            <a:ext cx="1057153" cy="1096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26080700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FFDEA926-CEF8-4B23-8280-A6BE431E0C8C}"/>
              </a:ext>
            </a:extLst>
          </p:cNvPr>
          <p:cNvSpPr txBox="1"/>
          <p:nvPr/>
        </p:nvSpPr>
        <p:spPr>
          <a:xfrm>
            <a:off x="4734890" y="656948"/>
            <a:ext cx="27222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u="sng" dirty="0"/>
              <a:t>Specification of tokens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2C6573B3-DF03-4AC1-8773-00F16969624D}"/>
              </a:ext>
            </a:extLst>
          </p:cNvPr>
          <p:cNvSpPr txBox="1"/>
          <p:nvPr/>
        </p:nvSpPr>
        <p:spPr>
          <a:xfrm>
            <a:off x="2480266" y="1129783"/>
            <a:ext cx="7231467" cy="8706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dirty="0">
                <a:solidFill>
                  <a:srgbClr val="FF0000"/>
                </a:solidFill>
              </a:rPr>
              <a:t>Regular Expression </a:t>
            </a:r>
            <a:r>
              <a:rPr lang="en-IN" dirty="0">
                <a:sym typeface="Wingdings" panose="05000000000000000000" pitchFamily="2" charset="2"/>
              </a:rPr>
              <a:t> important notation for specifying </a:t>
            </a:r>
            <a:r>
              <a:rPr lang="en-IN" dirty="0">
                <a:solidFill>
                  <a:srgbClr val="FF0000"/>
                </a:solidFill>
                <a:sym typeface="Wingdings" panose="05000000000000000000" pitchFamily="2" charset="2"/>
              </a:rPr>
              <a:t>patterns</a:t>
            </a:r>
          </a:p>
          <a:p>
            <a:pPr>
              <a:lnSpc>
                <a:spcPct val="150000"/>
              </a:lnSpc>
            </a:pPr>
            <a:r>
              <a:rPr lang="en-IN" dirty="0"/>
              <a:t>Pattern directed language for lexical analysis</a:t>
            </a:r>
          </a:p>
        </p:txBody>
      </p:sp>
      <p:sp>
        <p:nvSpPr>
          <p:cNvPr id="4" name="Speech Bubble: Oval 3">
            <a:extLst>
              <a:ext uri="{FF2B5EF4-FFF2-40B4-BE49-F238E27FC236}">
                <a16:creationId xmlns:a16="http://schemas.microsoft.com/office/drawing/2014/main" xmlns="" id="{655564E1-FF52-4AB9-86E3-322C58859CC8}"/>
              </a:ext>
            </a:extLst>
          </p:cNvPr>
          <p:cNvSpPr/>
          <p:nvPr/>
        </p:nvSpPr>
        <p:spPr>
          <a:xfrm>
            <a:off x="514904" y="707540"/>
            <a:ext cx="1775535" cy="1301435"/>
          </a:xfrm>
          <a:prstGeom prst="wedgeEllipseCallout">
            <a:avLst>
              <a:gd name="adj1" fmla="val 61490"/>
              <a:gd name="adj2" fmla="val 2838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Serves as names for set of strings</a:t>
            </a:r>
          </a:p>
        </p:txBody>
      </p:sp>
      <p:sp>
        <p:nvSpPr>
          <p:cNvPr id="5" name="Speech Bubble: Oval 4">
            <a:extLst>
              <a:ext uri="{FF2B5EF4-FFF2-40B4-BE49-F238E27FC236}">
                <a16:creationId xmlns:a16="http://schemas.microsoft.com/office/drawing/2014/main" xmlns="" id="{C786B284-004B-4504-9F1F-B24F5AEB120E}"/>
              </a:ext>
            </a:extLst>
          </p:cNvPr>
          <p:cNvSpPr/>
          <p:nvPr/>
        </p:nvSpPr>
        <p:spPr>
          <a:xfrm>
            <a:off x="9901561" y="507767"/>
            <a:ext cx="1775535" cy="1501208"/>
          </a:xfrm>
          <a:prstGeom prst="wedgeEllipseCallout">
            <a:avLst>
              <a:gd name="adj1" fmla="val -65752"/>
              <a:gd name="adj2" fmla="val 8406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Patterns = matches set of strings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0D757AA7-B184-44C5-9F4F-8481427CB717}"/>
              </a:ext>
            </a:extLst>
          </p:cNvPr>
          <p:cNvSpPr txBox="1"/>
          <p:nvPr/>
        </p:nvSpPr>
        <p:spPr>
          <a:xfrm>
            <a:off x="772357" y="2112478"/>
            <a:ext cx="2440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u="sng" dirty="0"/>
              <a:t>Basic Terminologies: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xmlns="" id="{4B6926A9-F131-4CE0-AB98-A49C2E8221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464159670"/>
              </p:ext>
            </p:extLst>
          </p:nvPr>
        </p:nvGraphicFramePr>
        <p:xfrm>
          <a:off x="772357" y="2504412"/>
          <a:ext cx="10386874" cy="22860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681056">
                  <a:extLst>
                    <a:ext uri="{9D8B030D-6E8A-4147-A177-3AD203B41FA5}">
                      <a16:colId xmlns:a16="http://schemas.microsoft.com/office/drawing/2014/main" xmlns="" val="2286398943"/>
                    </a:ext>
                  </a:extLst>
                </a:gridCol>
                <a:gridCol w="4873841">
                  <a:extLst>
                    <a:ext uri="{9D8B030D-6E8A-4147-A177-3AD203B41FA5}">
                      <a16:colId xmlns:a16="http://schemas.microsoft.com/office/drawing/2014/main" xmlns="" val="2987254934"/>
                    </a:ext>
                  </a:extLst>
                </a:gridCol>
                <a:gridCol w="2831977">
                  <a:extLst>
                    <a:ext uri="{9D8B030D-6E8A-4147-A177-3AD203B41FA5}">
                      <a16:colId xmlns:a16="http://schemas.microsoft.com/office/drawing/2014/main" xmlns="" val="3289117787"/>
                    </a:ext>
                  </a:extLst>
                </a:gridCol>
              </a:tblGrid>
              <a:tr h="362154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Term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Meaning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Example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610125913"/>
                  </a:ext>
                </a:extLst>
              </a:tr>
              <a:tr h="362154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Alphabet or Character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Denotes any finite no of symbols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{0,1} – binary alphabets</a:t>
                      </a:r>
                    </a:p>
                    <a:p>
                      <a:pPr algn="ctr"/>
                      <a:r>
                        <a:rPr lang="en-IN" dirty="0"/>
                        <a:t>ASCII – computer alphabets.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893541044"/>
                  </a:ext>
                </a:extLst>
              </a:tr>
              <a:tr h="362154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String (sentences, words)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Finite sequence of symbols drawn from the alphabets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“computer”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73729128"/>
                  </a:ext>
                </a:extLst>
              </a:tr>
              <a:tr h="362154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Language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Set of strings over some fixed alphabet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Empty set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689324624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6AD32BBA-2C36-4A41-A023-39AC621A141E}"/>
              </a:ext>
            </a:extLst>
          </p:cNvPr>
          <p:cNvSpPr txBox="1"/>
          <p:nvPr/>
        </p:nvSpPr>
        <p:spPr>
          <a:xfrm>
            <a:off x="2290439" y="5263247"/>
            <a:ext cx="5450531" cy="871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dirty="0"/>
              <a:t>Length of string - |s| - </a:t>
            </a:r>
            <a:r>
              <a:rPr lang="en-IN" dirty="0" err="1"/>
              <a:t>eg.</a:t>
            </a:r>
            <a:r>
              <a:rPr lang="en-IN" dirty="0"/>
              <a:t> “banana” -|6|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dirty="0"/>
              <a:t>Empty string – </a:t>
            </a:r>
            <a:r>
              <a:rPr lang="el-GR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ε</a:t>
            </a:r>
            <a:r>
              <a:rPr lang="en-IN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N" dirty="0"/>
              <a:t>– special string of length zero</a:t>
            </a:r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xmlns="" id="{869B3457-7676-4B88-9B17-E381A64FDC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077407690"/>
              </p:ext>
            </p:extLst>
          </p:nvPr>
        </p:nvGraphicFramePr>
        <p:xfrm>
          <a:off x="8294702" y="5089535"/>
          <a:ext cx="3213718" cy="1219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606859">
                  <a:extLst>
                    <a:ext uri="{9D8B030D-6E8A-4147-A177-3AD203B41FA5}">
                      <a16:colId xmlns:a16="http://schemas.microsoft.com/office/drawing/2014/main" xmlns="" val="3260125248"/>
                    </a:ext>
                  </a:extLst>
                </a:gridCol>
                <a:gridCol w="1606859">
                  <a:extLst>
                    <a:ext uri="{9D8B030D-6E8A-4147-A177-3AD203B41FA5}">
                      <a16:colId xmlns:a16="http://schemas.microsoft.com/office/drawing/2014/main" xmlns="" val="3828112651"/>
                    </a:ext>
                  </a:extLst>
                </a:gridCol>
              </a:tblGrid>
              <a:tr h="285194">
                <a:tc>
                  <a:txBody>
                    <a:bodyPr/>
                    <a:lstStyle/>
                    <a:p>
                      <a:pPr algn="ctr"/>
                      <a:r>
                        <a:rPr lang="en-IN" sz="1400" dirty="0"/>
                        <a:t>String 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/>
                        <a:t>Length - |s|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666988903"/>
                  </a:ext>
                </a:extLst>
              </a:tr>
              <a:tr h="285194">
                <a:tc>
                  <a:txBody>
                    <a:bodyPr/>
                    <a:lstStyle/>
                    <a:p>
                      <a:pPr algn="ctr"/>
                      <a:r>
                        <a:rPr lang="en-IN" sz="1400" dirty="0" err="1"/>
                        <a:t>sathyabama</a:t>
                      </a:r>
                      <a:endParaRPr lang="en-IN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/>
                        <a:t>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717920640"/>
                  </a:ext>
                </a:extLst>
              </a:tr>
              <a:tr h="285194">
                <a:tc>
                  <a:txBody>
                    <a:bodyPr/>
                    <a:lstStyle/>
                    <a:p>
                      <a:pPr algn="ctr"/>
                      <a:r>
                        <a:rPr lang="en-IN" sz="1400" dirty="0"/>
                        <a:t>computer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/>
                        <a:t>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994459527"/>
                  </a:ext>
                </a:extLst>
              </a:tr>
              <a:tr h="285194">
                <a:tc>
                  <a:txBody>
                    <a:bodyPr/>
                    <a:lstStyle/>
                    <a:p>
                      <a:pPr algn="ctr"/>
                      <a:r>
                        <a:rPr lang="en-IN" sz="1400" dirty="0"/>
                        <a:t>bat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/>
                        <a:t>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430420029"/>
                  </a:ext>
                </a:extLst>
              </a:tr>
            </a:tbl>
          </a:graphicData>
        </a:graphic>
      </p:graphicFrame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38820E08-244E-49FC-9859-96EDCE5E71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529" y="5341088"/>
            <a:ext cx="1060305" cy="1099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79378526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6599B4CC-1198-4E9F-973A-2D6305BDA74A}"/>
              </a:ext>
            </a:extLst>
          </p:cNvPr>
          <p:cNvSpPr txBox="1"/>
          <p:nvPr/>
        </p:nvSpPr>
        <p:spPr>
          <a:xfrm>
            <a:off x="4740500" y="541538"/>
            <a:ext cx="2710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u="sng" dirty="0"/>
              <a:t>Terms for parts of string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xmlns="" id="{475A43C5-4B99-48A6-87EC-1CD844362A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057351664"/>
              </p:ext>
            </p:extLst>
          </p:nvPr>
        </p:nvGraphicFramePr>
        <p:xfrm>
          <a:off x="744736" y="1074771"/>
          <a:ext cx="10609804" cy="320168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673167">
                  <a:extLst>
                    <a:ext uri="{9D8B030D-6E8A-4147-A177-3AD203B41FA5}">
                      <a16:colId xmlns:a16="http://schemas.microsoft.com/office/drawing/2014/main" xmlns="" val="2590978635"/>
                    </a:ext>
                  </a:extLst>
                </a:gridCol>
                <a:gridCol w="5326602">
                  <a:extLst>
                    <a:ext uri="{9D8B030D-6E8A-4147-A177-3AD203B41FA5}">
                      <a16:colId xmlns:a16="http://schemas.microsoft.com/office/drawing/2014/main" xmlns="" val="485717233"/>
                    </a:ext>
                  </a:extLst>
                </a:gridCol>
                <a:gridCol w="2610035">
                  <a:extLst>
                    <a:ext uri="{9D8B030D-6E8A-4147-A177-3AD203B41FA5}">
                      <a16:colId xmlns:a16="http://schemas.microsoft.com/office/drawing/2014/main" xmlns="" val="913978690"/>
                    </a:ext>
                  </a:extLst>
                </a:gridCol>
              </a:tblGrid>
              <a:tr h="381644">
                <a:tc>
                  <a:txBody>
                    <a:bodyPr/>
                    <a:lstStyle/>
                    <a:p>
                      <a:pPr algn="ctr"/>
                      <a:r>
                        <a:rPr lang="en-IN" sz="1700" dirty="0"/>
                        <a:t>Terms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700" dirty="0"/>
                        <a:t>Definition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700" dirty="0"/>
                        <a:t>Example (computer)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157013780"/>
                  </a:ext>
                </a:extLst>
              </a:tr>
              <a:tr h="381644">
                <a:tc>
                  <a:txBody>
                    <a:bodyPr/>
                    <a:lstStyle/>
                    <a:p>
                      <a:pPr algn="l"/>
                      <a:r>
                        <a:rPr lang="en-IN" sz="1700" dirty="0"/>
                        <a:t>Prefix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700" dirty="0"/>
                        <a:t>String obtained by removing zero or more trailing symbols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700" dirty="0"/>
                        <a:t>Com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781483217"/>
                  </a:ext>
                </a:extLst>
              </a:tr>
              <a:tr h="381644">
                <a:tc>
                  <a:txBody>
                    <a:bodyPr/>
                    <a:lstStyle/>
                    <a:p>
                      <a:pPr algn="l"/>
                      <a:r>
                        <a:rPr lang="en-IN" sz="1700" dirty="0"/>
                        <a:t>Suffix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700" dirty="0"/>
                        <a:t>String obtained by deleting zero or more leading symbols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700" dirty="0"/>
                        <a:t>Ter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274069273"/>
                  </a:ext>
                </a:extLst>
              </a:tr>
              <a:tr h="381644">
                <a:tc>
                  <a:txBody>
                    <a:bodyPr/>
                    <a:lstStyle/>
                    <a:p>
                      <a:pPr algn="l"/>
                      <a:r>
                        <a:rPr lang="en-IN" sz="1700" dirty="0"/>
                        <a:t>Substring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700" dirty="0"/>
                        <a:t>String obtained by deleting a prefix and suffix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700" dirty="0" err="1"/>
                        <a:t>pu</a:t>
                      </a:r>
                      <a:endParaRPr lang="en-IN" sz="1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243995615"/>
                  </a:ext>
                </a:extLst>
              </a:tr>
              <a:tr h="381644">
                <a:tc>
                  <a:txBody>
                    <a:bodyPr/>
                    <a:lstStyle/>
                    <a:p>
                      <a:pPr algn="l"/>
                      <a:r>
                        <a:rPr lang="en-IN" sz="1700" dirty="0"/>
                        <a:t>Proper prefix/suffix/substring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700" dirty="0"/>
                        <a:t>Any non empty string that is prefix, suffix or substring but is not same as the string.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700" dirty="0"/>
                        <a:t>Com, Ter, </a:t>
                      </a:r>
                      <a:r>
                        <a:rPr lang="en-IN" sz="1700" dirty="0" err="1"/>
                        <a:t>pu</a:t>
                      </a:r>
                      <a:r>
                        <a:rPr lang="en-IN" sz="1700" dirty="0"/>
                        <a:t> – Proper</a:t>
                      </a:r>
                    </a:p>
                    <a:p>
                      <a:pPr algn="l"/>
                      <a:r>
                        <a:rPr lang="en-IN" sz="1700" dirty="0"/>
                        <a:t>Computer – not proper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54232354"/>
                  </a:ext>
                </a:extLst>
              </a:tr>
              <a:tr h="381644">
                <a:tc>
                  <a:txBody>
                    <a:bodyPr/>
                    <a:lstStyle/>
                    <a:p>
                      <a:pPr algn="l"/>
                      <a:r>
                        <a:rPr lang="en-IN" sz="1700" dirty="0"/>
                        <a:t>Subsequence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700" dirty="0"/>
                        <a:t>String obtained by deleting zero or more not necessarily continuous symbols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700" dirty="0" err="1"/>
                        <a:t>cmue</a:t>
                      </a:r>
                      <a:endParaRPr lang="en-IN" sz="1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4066150158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D32A886E-BBC8-4D19-B816-EBA6B91EFCB5}"/>
              </a:ext>
            </a:extLst>
          </p:cNvPr>
          <p:cNvSpPr txBox="1"/>
          <p:nvPr/>
        </p:nvSpPr>
        <p:spPr>
          <a:xfrm>
            <a:off x="7253057" y="497149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N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529531D9-0FCC-435F-96C5-C4AA3B5485E5}"/>
              </a:ext>
            </a:extLst>
          </p:cNvPr>
          <p:cNvSpPr/>
          <p:nvPr/>
        </p:nvSpPr>
        <p:spPr>
          <a:xfrm>
            <a:off x="2743200" y="4785064"/>
            <a:ext cx="2121763" cy="128726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Operations</a:t>
            </a:r>
          </a:p>
          <a:p>
            <a:pPr algn="ctr"/>
            <a:r>
              <a:rPr lang="en-IN" dirty="0"/>
              <a:t>Performed </a:t>
            </a:r>
          </a:p>
          <a:p>
            <a:pPr algn="ctr"/>
            <a:r>
              <a:rPr lang="en-IN" dirty="0"/>
              <a:t>On</a:t>
            </a:r>
          </a:p>
          <a:p>
            <a:pPr algn="ctr"/>
            <a:r>
              <a:rPr lang="en-IN" dirty="0"/>
              <a:t>languages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xmlns="" id="{2EFFFD02-32CF-44F3-AF27-C873D4A9D92E}"/>
              </a:ext>
            </a:extLst>
          </p:cNvPr>
          <p:cNvCxnSpPr>
            <a:stCxn id="5" idx="3"/>
          </p:cNvCxnSpPr>
          <p:nvPr/>
        </p:nvCxnSpPr>
        <p:spPr>
          <a:xfrm>
            <a:off x="4864963" y="5428695"/>
            <a:ext cx="452761" cy="44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xmlns="" id="{03425CB5-BECE-4C02-B10A-22232B72668F}"/>
              </a:ext>
            </a:extLst>
          </p:cNvPr>
          <p:cNvCxnSpPr/>
          <p:nvPr/>
        </p:nvCxnSpPr>
        <p:spPr>
          <a:xfrm>
            <a:off x="5317724" y="4989250"/>
            <a:ext cx="0" cy="87888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xmlns="" id="{FC00A10C-9E50-4339-8E9B-917D3FB2BAB1}"/>
              </a:ext>
            </a:extLst>
          </p:cNvPr>
          <p:cNvCxnSpPr/>
          <p:nvPr/>
        </p:nvCxnSpPr>
        <p:spPr>
          <a:xfrm flipV="1">
            <a:off x="5317724" y="4714973"/>
            <a:ext cx="985422" cy="2752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xmlns="" id="{69924831-5100-4B90-9E4C-5B0D86A7EF26}"/>
              </a:ext>
            </a:extLst>
          </p:cNvPr>
          <p:cNvCxnSpPr/>
          <p:nvPr/>
        </p:nvCxnSpPr>
        <p:spPr>
          <a:xfrm>
            <a:off x="5317724" y="5428694"/>
            <a:ext cx="99429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xmlns="" id="{2EB3F325-6E30-464E-B4BF-5794CC045312}"/>
              </a:ext>
            </a:extLst>
          </p:cNvPr>
          <p:cNvCxnSpPr>
            <a:cxnSpLocks/>
          </p:cNvCxnSpPr>
          <p:nvPr/>
        </p:nvCxnSpPr>
        <p:spPr>
          <a:xfrm>
            <a:off x="5317724" y="5868139"/>
            <a:ext cx="985422" cy="3462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D0D28CDC-10B9-4E68-898A-E60F2CC68EAE}"/>
              </a:ext>
            </a:extLst>
          </p:cNvPr>
          <p:cNvSpPr txBox="1"/>
          <p:nvPr/>
        </p:nvSpPr>
        <p:spPr>
          <a:xfrm>
            <a:off x="6418555" y="4548992"/>
            <a:ext cx="81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Union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B51B3FD5-96D1-4DF2-A778-34DC956DB835}"/>
              </a:ext>
            </a:extLst>
          </p:cNvPr>
          <p:cNvSpPr txBox="1"/>
          <p:nvPr/>
        </p:nvSpPr>
        <p:spPr>
          <a:xfrm>
            <a:off x="6418555" y="5244028"/>
            <a:ext cx="19143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Concatenation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F6EF4D16-35A6-4A84-BC6F-BEBD4596A5A1}"/>
              </a:ext>
            </a:extLst>
          </p:cNvPr>
          <p:cNvSpPr txBox="1"/>
          <p:nvPr/>
        </p:nvSpPr>
        <p:spPr>
          <a:xfrm>
            <a:off x="6443539" y="6029703"/>
            <a:ext cx="1019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Closure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D6D62BF3-3E28-4C7C-BEBD-0C260F5E5C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529" y="5341088"/>
            <a:ext cx="1060305" cy="1099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04338123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D0C2A070-6005-4222-87FF-8FA05B62A913}"/>
              </a:ext>
            </a:extLst>
          </p:cNvPr>
          <p:cNvSpPr txBox="1"/>
          <p:nvPr/>
        </p:nvSpPr>
        <p:spPr>
          <a:xfrm>
            <a:off x="5522766" y="479394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u="sng" dirty="0"/>
              <a:t>Example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B145D3E7-C9C5-4FEB-A6F9-C589E8131EFD}"/>
              </a:ext>
            </a:extLst>
          </p:cNvPr>
          <p:cNvSpPr txBox="1"/>
          <p:nvPr/>
        </p:nvSpPr>
        <p:spPr>
          <a:xfrm>
            <a:off x="648070" y="985421"/>
            <a:ext cx="1110913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L : </a:t>
            </a:r>
            <a:r>
              <a:rPr lang="en-IN" dirty="0">
                <a:solidFill>
                  <a:srgbClr val="FF0000"/>
                </a:solidFill>
              </a:rPr>
              <a:t>{A, B, C, D,………….,Z, a, b, c, d,……………,z}</a:t>
            </a:r>
            <a:r>
              <a:rPr lang="en-IN" dirty="0"/>
              <a:t> – alphabet consisting of set of upper and lower </a:t>
            </a:r>
          </a:p>
          <a:p>
            <a:r>
              <a:rPr lang="en-IN" dirty="0"/>
              <a:t>                                                                                      case letters</a:t>
            </a:r>
          </a:p>
          <a:p>
            <a:r>
              <a:rPr lang="en-IN" dirty="0"/>
              <a:t>D: </a:t>
            </a:r>
            <a:r>
              <a:rPr lang="en-IN" dirty="0">
                <a:solidFill>
                  <a:srgbClr val="FF0000"/>
                </a:solidFill>
              </a:rPr>
              <a:t>{0, 1, 2, 3,………….., 9}                                        </a:t>
            </a:r>
            <a:r>
              <a:rPr lang="en-IN" dirty="0"/>
              <a:t>– alphabet consisting of the set of the ten decimal</a:t>
            </a:r>
          </a:p>
          <a:p>
            <a:r>
              <a:rPr lang="en-IN" dirty="0"/>
              <a:t>                                                                                      digits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077E3AEF-BF2D-448A-8BBD-B614F63FD32F}"/>
              </a:ext>
            </a:extLst>
          </p:cNvPr>
          <p:cNvSpPr txBox="1"/>
          <p:nvPr/>
        </p:nvSpPr>
        <p:spPr>
          <a:xfrm>
            <a:off x="648070" y="2265674"/>
            <a:ext cx="10415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The sets L and D are finite languages </a:t>
            </a:r>
            <a:r>
              <a:rPr lang="en-IN" dirty="0">
                <a:sym typeface="Wingdings" panose="05000000000000000000" pitchFamily="2" charset="2"/>
              </a:rPr>
              <a:t> below are the examples of new languages created</a:t>
            </a:r>
            <a:endParaRPr lang="en-IN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xmlns="" id="{55CF7BB8-7466-4062-B48A-A208BAD1B0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881157744"/>
              </p:ext>
            </p:extLst>
          </p:nvPr>
        </p:nvGraphicFramePr>
        <p:xfrm>
          <a:off x="1347566" y="2714930"/>
          <a:ext cx="10264426" cy="35599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35001">
                  <a:extLst>
                    <a:ext uri="{9D8B030D-6E8A-4147-A177-3AD203B41FA5}">
                      <a16:colId xmlns:a16="http://schemas.microsoft.com/office/drawing/2014/main" xmlns="" val="3986734505"/>
                    </a:ext>
                  </a:extLst>
                </a:gridCol>
                <a:gridCol w="6055978">
                  <a:extLst>
                    <a:ext uri="{9D8B030D-6E8A-4147-A177-3AD203B41FA5}">
                      <a16:colId xmlns:a16="http://schemas.microsoft.com/office/drawing/2014/main" xmlns="" val="1697923750"/>
                    </a:ext>
                  </a:extLst>
                </a:gridCol>
                <a:gridCol w="2673447">
                  <a:extLst>
                    <a:ext uri="{9D8B030D-6E8A-4147-A177-3AD203B41FA5}">
                      <a16:colId xmlns:a16="http://schemas.microsoft.com/office/drawing/2014/main" xmlns="" val="4172628669"/>
                    </a:ext>
                  </a:extLst>
                </a:gridCol>
              </a:tblGrid>
              <a:tr h="455952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Language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Explanation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Example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663758687"/>
                  </a:ext>
                </a:extLst>
              </a:tr>
              <a:tr h="455952">
                <a:tc>
                  <a:txBody>
                    <a:bodyPr/>
                    <a:lstStyle/>
                    <a:p>
                      <a:r>
                        <a:rPr lang="en-IN" dirty="0"/>
                        <a:t>L U 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Set of letters and digits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{A,B,C..,</a:t>
                      </a:r>
                      <a:r>
                        <a:rPr lang="en-US" dirty="0" err="1"/>
                        <a:t>a,b,c</a:t>
                      </a:r>
                      <a:r>
                        <a:rPr lang="en-US" dirty="0"/>
                        <a:t>...,0,1,2..}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122962312"/>
                  </a:ext>
                </a:extLst>
              </a:tr>
              <a:tr h="455952">
                <a:tc>
                  <a:txBody>
                    <a:bodyPr/>
                    <a:lstStyle/>
                    <a:p>
                      <a:r>
                        <a:rPr lang="en-IN" dirty="0"/>
                        <a:t>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Set of strings consisting of a letter followed by a digit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{a,1,b,2,c,3…}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707814672"/>
                  </a:ext>
                </a:extLst>
              </a:tr>
              <a:tr h="455952">
                <a:tc>
                  <a:txBody>
                    <a:bodyPr/>
                    <a:lstStyle/>
                    <a:p>
                      <a:r>
                        <a:rPr lang="en-IN" dirty="0"/>
                        <a:t>L^4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Set of all four letter strings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{</a:t>
                      </a:r>
                      <a:r>
                        <a:rPr lang="en-US" dirty="0" err="1"/>
                        <a:t>xxxx</a:t>
                      </a:r>
                      <a:r>
                        <a:rPr lang="en-US" dirty="0"/>
                        <a:t>, </a:t>
                      </a:r>
                      <a:r>
                        <a:rPr lang="en-US" dirty="0" err="1"/>
                        <a:t>xxyy</a:t>
                      </a:r>
                      <a:r>
                        <a:rPr lang="en-US" dirty="0"/>
                        <a:t>, </a:t>
                      </a:r>
                      <a:r>
                        <a:rPr lang="en-US" dirty="0" err="1"/>
                        <a:t>xyxy</a:t>
                      </a:r>
                      <a:r>
                        <a:rPr lang="en-US" dirty="0"/>
                        <a:t>,….}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77302592"/>
                  </a:ext>
                </a:extLst>
              </a:tr>
              <a:tr h="455952">
                <a:tc>
                  <a:txBody>
                    <a:bodyPr/>
                    <a:lstStyle/>
                    <a:p>
                      <a:r>
                        <a:rPr lang="en-IN" dirty="0"/>
                        <a:t>L*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Set of all strings of letters including empty string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{</a:t>
                      </a:r>
                      <a:r>
                        <a:rPr lang="el-GR" dirty="0"/>
                        <a:t>ε</a:t>
                      </a:r>
                      <a:r>
                        <a:rPr lang="en-IN" dirty="0"/>
                        <a:t>, a, b, ab, </a:t>
                      </a:r>
                      <a:r>
                        <a:rPr lang="en-IN" dirty="0" err="1"/>
                        <a:t>ba</a:t>
                      </a:r>
                      <a:r>
                        <a:rPr lang="en-IN" dirty="0"/>
                        <a:t>, aba, </a:t>
                      </a:r>
                      <a:r>
                        <a:rPr lang="en-IN" dirty="0" err="1"/>
                        <a:t>aab</a:t>
                      </a:r>
                      <a:r>
                        <a:rPr lang="en-IN" dirty="0"/>
                        <a:t>, …}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331786133"/>
                  </a:ext>
                </a:extLst>
              </a:tr>
              <a:tr h="455952">
                <a:tc>
                  <a:txBody>
                    <a:bodyPr/>
                    <a:lstStyle/>
                    <a:p>
                      <a:r>
                        <a:rPr lang="en-IN" dirty="0"/>
                        <a:t>L(L U D)*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Set of all strings of letters and digits beginning with a letter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{</a:t>
                      </a:r>
                      <a:r>
                        <a:rPr lang="el-GR" dirty="0"/>
                        <a:t>ε</a:t>
                      </a:r>
                      <a:r>
                        <a:rPr lang="en-US" dirty="0"/>
                        <a:t>, a6, A5, aab9, a954, abcd8,…}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335669241"/>
                  </a:ext>
                </a:extLst>
              </a:tr>
              <a:tr h="455952">
                <a:tc>
                  <a:txBody>
                    <a:bodyPr/>
                    <a:lstStyle/>
                    <a:p>
                      <a:r>
                        <a:rPr lang="en-IN" dirty="0"/>
                        <a:t>D+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Set of all strings of one or more digits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{1, 23, 123, 432, 4567..}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757915607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E604E3B3-134A-4556-B542-987530C0E3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530" y="5530788"/>
            <a:ext cx="877380" cy="909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87522422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xmlns="" id="{F4C7696B-EE91-486E-BC20-8ACDA9BBD0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4280032238"/>
              </p:ext>
            </p:extLst>
          </p:nvPr>
        </p:nvGraphicFramePr>
        <p:xfrm>
          <a:off x="1012054" y="736846"/>
          <a:ext cx="10076157" cy="50247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124940">
                  <a:extLst>
                    <a:ext uri="{9D8B030D-6E8A-4147-A177-3AD203B41FA5}">
                      <a16:colId xmlns:a16="http://schemas.microsoft.com/office/drawing/2014/main" xmlns="" val="4058832487"/>
                    </a:ext>
                  </a:extLst>
                </a:gridCol>
                <a:gridCol w="3592498">
                  <a:extLst>
                    <a:ext uri="{9D8B030D-6E8A-4147-A177-3AD203B41FA5}">
                      <a16:colId xmlns:a16="http://schemas.microsoft.com/office/drawing/2014/main" xmlns="" val="644129283"/>
                    </a:ext>
                  </a:extLst>
                </a:gridCol>
                <a:gridCol w="3358719">
                  <a:extLst>
                    <a:ext uri="{9D8B030D-6E8A-4147-A177-3AD203B41FA5}">
                      <a16:colId xmlns:a16="http://schemas.microsoft.com/office/drawing/2014/main" xmlns="" val="300241912"/>
                    </a:ext>
                  </a:extLst>
                </a:gridCol>
              </a:tblGrid>
              <a:tr h="83746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Operation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Equation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Example</a:t>
                      </a:r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4217059743"/>
                  </a:ext>
                </a:extLst>
              </a:tr>
              <a:tr h="83746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Concatenation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L1 = {</a:t>
                      </a:r>
                      <a:r>
                        <a:rPr lang="en-US" dirty="0" err="1"/>
                        <a:t>xy</a:t>
                      </a:r>
                      <a:r>
                        <a:rPr lang="en-US" dirty="0"/>
                        <a:t>}   L2 = {</a:t>
                      </a:r>
                      <a:r>
                        <a:rPr lang="en-US" dirty="0" err="1"/>
                        <a:t>xyy</a:t>
                      </a:r>
                      <a:r>
                        <a:rPr lang="en-US" dirty="0"/>
                        <a:t>}</a:t>
                      </a:r>
                    </a:p>
                    <a:p>
                      <a:r>
                        <a:rPr lang="en-US" dirty="0"/>
                        <a:t>L1L2 = {</a:t>
                      </a:r>
                      <a:r>
                        <a:rPr lang="en-US" dirty="0" err="1"/>
                        <a:t>xyxyy</a:t>
                      </a:r>
                      <a:r>
                        <a:rPr lang="en-US" dirty="0"/>
                        <a:t>}</a:t>
                      </a:r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653763786"/>
                  </a:ext>
                </a:extLst>
              </a:tr>
              <a:tr h="83746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Union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L1 = {</a:t>
                      </a:r>
                      <a:r>
                        <a:rPr lang="en-US" dirty="0" err="1"/>
                        <a:t>xy</a:t>
                      </a:r>
                      <a:r>
                        <a:rPr lang="en-US" dirty="0"/>
                        <a:t>}   L2 = {</a:t>
                      </a:r>
                      <a:r>
                        <a:rPr lang="en-US" dirty="0" err="1"/>
                        <a:t>xyy</a:t>
                      </a:r>
                      <a:r>
                        <a:rPr lang="en-US" dirty="0"/>
                        <a:t>}</a:t>
                      </a:r>
                    </a:p>
                    <a:p>
                      <a:r>
                        <a:rPr lang="en-US" dirty="0"/>
                        <a:t>L1L2 = {</a:t>
                      </a:r>
                      <a:r>
                        <a:rPr lang="en-US" dirty="0" err="1"/>
                        <a:t>xyxyy</a:t>
                      </a:r>
                      <a:r>
                        <a:rPr lang="en-US" dirty="0"/>
                        <a:t>}</a:t>
                      </a:r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273740355"/>
                  </a:ext>
                </a:extLst>
              </a:tr>
              <a:tr h="83746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Exponentiation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 = {</a:t>
                      </a:r>
                      <a:r>
                        <a:rPr lang="en-US" dirty="0" err="1"/>
                        <a:t>xy</a:t>
                      </a:r>
                      <a:r>
                        <a:rPr lang="en-US" dirty="0"/>
                        <a:t>}</a:t>
                      </a:r>
                    </a:p>
                    <a:p>
                      <a:r>
                        <a:rPr lang="en-US" dirty="0"/>
                        <a:t>L0 = {</a:t>
                      </a:r>
                      <a:r>
                        <a:rPr lang="el-GR" dirty="0"/>
                        <a:t>ε</a:t>
                      </a:r>
                      <a:r>
                        <a:rPr lang="en-US" dirty="0"/>
                        <a:t>} L1 = {</a:t>
                      </a:r>
                      <a:r>
                        <a:rPr lang="en-US" dirty="0" err="1"/>
                        <a:t>xy</a:t>
                      </a:r>
                      <a:r>
                        <a:rPr lang="en-US" dirty="0"/>
                        <a:t>} L2 = {</a:t>
                      </a:r>
                      <a:r>
                        <a:rPr lang="en-US" dirty="0" err="1"/>
                        <a:t>xyxy</a:t>
                      </a:r>
                      <a:r>
                        <a:rPr lang="en-US" dirty="0"/>
                        <a:t>}</a:t>
                      </a:r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563260270"/>
                  </a:ext>
                </a:extLst>
              </a:tr>
              <a:tr h="83746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Kleene Closure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 = {</a:t>
                      </a:r>
                      <a:r>
                        <a:rPr lang="en-US" dirty="0" err="1"/>
                        <a:t>xy</a:t>
                      </a:r>
                      <a:r>
                        <a:rPr lang="en-US" dirty="0"/>
                        <a:t>}  L* = L0 U L1 U L2 U …</a:t>
                      </a:r>
                    </a:p>
                    <a:p>
                      <a:r>
                        <a:rPr lang="en-US" dirty="0"/>
                        <a:t>L* = {</a:t>
                      </a:r>
                      <a:r>
                        <a:rPr lang="el-GR" dirty="0"/>
                        <a:t>ε</a:t>
                      </a:r>
                      <a:r>
                        <a:rPr lang="en-US" dirty="0"/>
                        <a:t>, </a:t>
                      </a:r>
                      <a:r>
                        <a:rPr lang="en-US" dirty="0" err="1"/>
                        <a:t>xy</a:t>
                      </a:r>
                      <a:r>
                        <a:rPr lang="en-US" dirty="0"/>
                        <a:t>, </a:t>
                      </a:r>
                      <a:r>
                        <a:rPr lang="en-US" dirty="0" err="1"/>
                        <a:t>xyxy</a:t>
                      </a:r>
                      <a:r>
                        <a:rPr lang="en-US" dirty="0"/>
                        <a:t>, </a:t>
                      </a:r>
                      <a:r>
                        <a:rPr lang="en-US" dirty="0" err="1"/>
                        <a:t>xyxyxy</a:t>
                      </a:r>
                      <a:r>
                        <a:rPr lang="en-US" dirty="0"/>
                        <a:t>, …}</a:t>
                      </a:r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82988822"/>
                  </a:ext>
                </a:extLst>
              </a:tr>
              <a:tr h="83746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Positive Closure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 = {</a:t>
                      </a:r>
                      <a:r>
                        <a:rPr lang="en-US" dirty="0" err="1"/>
                        <a:t>xy</a:t>
                      </a:r>
                      <a:r>
                        <a:rPr lang="en-US" dirty="0"/>
                        <a:t>}  L = L1 U L2 U L3 U …</a:t>
                      </a:r>
                    </a:p>
                    <a:p>
                      <a:r>
                        <a:rPr lang="en-US" dirty="0"/>
                        <a:t>L = {</a:t>
                      </a:r>
                      <a:r>
                        <a:rPr lang="en-US" dirty="0" err="1"/>
                        <a:t>xy</a:t>
                      </a:r>
                      <a:r>
                        <a:rPr lang="en-US" dirty="0"/>
                        <a:t>, </a:t>
                      </a:r>
                      <a:r>
                        <a:rPr lang="en-US" dirty="0" err="1"/>
                        <a:t>xyxy</a:t>
                      </a:r>
                      <a:r>
                        <a:rPr lang="en-US" dirty="0"/>
                        <a:t>, </a:t>
                      </a:r>
                      <a:r>
                        <a:rPr lang="en-US" dirty="0" err="1"/>
                        <a:t>xyxyxy</a:t>
                      </a:r>
                      <a:r>
                        <a:rPr lang="en-US" dirty="0"/>
                        <a:t>, …}</a:t>
                      </a:r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99659081"/>
                  </a:ext>
                </a:extLst>
              </a:tr>
            </a:tbl>
          </a:graphicData>
        </a:graphic>
      </p:graphicFrame>
      <p:graphicFrame>
        <p:nvGraphicFramePr>
          <p:cNvPr id="4" name="Object 5">
            <a:extLst>
              <a:ext uri="{FF2B5EF4-FFF2-40B4-BE49-F238E27FC236}">
                <a16:creationId xmlns:a16="http://schemas.microsoft.com/office/drawing/2014/main" xmlns="" id="{6132B1E1-3A99-46A3-8E95-48BA59AFE0E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236738073"/>
              </p:ext>
            </p:extLst>
          </p:nvPr>
        </p:nvGraphicFramePr>
        <p:xfrm>
          <a:off x="4233663" y="1779835"/>
          <a:ext cx="3405187" cy="474662"/>
        </p:xfrm>
        <a:graphic>
          <a:graphicData uri="http://schemas.openxmlformats.org/presentationml/2006/ole">
            <p:oleObj spid="_x0000_s1197" name="Equation" r:id="rId3" imgW="2019300" imgH="254000" progId="Equation.3">
              <p:embed/>
            </p:oleObj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xmlns="" id="{DD19C925-B36B-489D-8268-D709DED6A4B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1846548379"/>
              </p:ext>
            </p:extLst>
          </p:nvPr>
        </p:nvGraphicFramePr>
        <p:xfrm>
          <a:off x="4233663" y="2596780"/>
          <a:ext cx="3404402" cy="474246"/>
        </p:xfrm>
        <a:graphic>
          <a:graphicData uri="http://schemas.openxmlformats.org/presentationml/2006/ole">
            <p:oleObj spid="_x0000_s1198" name="Equation" r:id="rId4" imgW="1854200" imgH="279400" progId="Equation.3">
              <p:embed/>
            </p:oleObj>
          </a:graphicData>
        </a:graphic>
      </p:graphicFrame>
      <p:graphicFrame>
        <p:nvGraphicFramePr>
          <p:cNvPr id="8" name="Object 9">
            <a:extLst>
              <a:ext uri="{FF2B5EF4-FFF2-40B4-BE49-F238E27FC236}">
                <a16:creationId xmlns:a16="http://schemas.microsoft.com/office/drawing/2014/main" xmlns="" id="{B3AF1635-EC32-4AB9-BBB9-4EF1BACFD11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1982313920"/>
              </p:ext>
            </p:extLst>
          </p:nvPr>
        </p:nvGraphicFramePr>
        <p:xfrm>
          <a:off x="4233663" y="3429000"/>
          <a:ext cx="3404402" cy="474246"/>
        </p:xfrm>
        <a:graphic>
          <a:graphicData uri="http://schemas.openxmlformats.org/presentationml/2006/ole">
            <p:oleObj spid="_x0000_s1199" name="Equation" r:id="rId5" imgW="1854200" imgH="228600" progId="Equation.3">
              <p:embed/>
            </p:oleObj>
          </a:graphicData>
        </a:graphic>
      </p:graphicFrame>
      <p:graphicFrame>
        <p:nvGraphicFramePr>
          <p:cNvPr id="10" name="Object 4">
            <a:extLst>
              <a:ext uri="{FF2B5EF4-FFF2-40B4-BE49-F238E27FC236}">
                <a16:creationId xmlns:a16="http://schemas.microsoft.com/office/drawing/2014/main" xmlns="" id="{1E578405-0A02-4399-987D-E902399AF5E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2491770790"/>
              </p:ext>
            </p:extLst>
          </p:nvPr>
        </p:nvGraphicFramePr>
        <p:xfrm>
          <a:off x="4830964" y="4157076"/>
          <a:ext cx="2209800" cy="675350"/>
        </p:xfrm>
        <a:graphic>
          <a:graphicData uri="http://schemas.openxmlformats.org/presentationml/2006/ole">
            <p:oleObj spid="_x0000_s1200" name="Equation" r:id="rId6" imgW="609336" imgH="431613" progId="Equation.3">
              <p:embed/>
            </p:oleObj>
          </a:graphicData>
        </a:graphic>
      </p:graphicFrame>
      <p:graphicFrame>
        <p:nvGraphicFramePr>
          <p:cNvPr id="14" name="Object 10">
            <a:extLst>
              <a:ext uri="{FF2B5EF4-FFF2-40B4-BE49-F238E27FC236}">
                <a16:creationId xmlns:a16="http://schemas.microsoft.com/office/drawing/2014/main" xmlns="" id="{87B517A2-F709-45F7-A8BD-B1D780EAEC6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4078784209"/>
              </p:ext>
            </p:extLst>
          </p:nvPr>
        </p:nvGraphicFramePr>
        <p:xfrm>
          <a:off x="4886325" y="4959350"/>
          <a:ext cx="2098675" cy="676275"/>
        </p:xfrm>
        <a:graphic>
          <a:graphicData uri="http://schemas.openxmlformats.org/presentationml/2006/ole">
            <p:oleObj spid="_x0000_s1201" name="Equation" r:id="rId7" imgW="622030" imgH="431613" progId="Equation.3">
              <p:embed/>
            </p:oleObj>
          </a:graphicData>
        </a:graphic>
      </p:graphicFrame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D607B1EB-CF51-40FA-BA8A-B160490A9B7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70653" y="4959350"/>
            <a:ext cx="113120" cy="12340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D577F330-DCAA-4CA1-911E-0AAA7D6F1E3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V="1">
            <a:off x="7874906" y="5240289"/>
            <a:ext cx="127946" cy="13957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xmlns="" id="{DE6EA46E-4DC4-4A06-B493-D5406264C69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4529" y="5635624"/>
            <a:ext cx="776287" cy="805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395276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95D8EADF-D678-48E7-ACB9-EC76A1987BCA}"/>
              </a:ext>
            </a:extLst>
          </p:cNvPr>
          <p:cNvSpPr txBox="1"/>
          <p:nvPr/>
        </p:nvSpPr>
        <p:spPr>
          <a:xfrm>
            <a:off x="3827590" y="550416"/>
            <a:ext cx="45368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u="sng" dirty="0"/>
              <a:t>Definitions of operations on Languages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F6EEBBF8-8B54-450F-94E0-3DC1D2509B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502" y="919749"/>
            <a:ext cx="6330181" cy="369101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CDF405D9-B3E1-4CB7-8FC3-8598E12125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1830" y="919748"/>
            <a:ext cx="4415668" cy="2555964"/>
          </a:xfrm>
          <a:prstGeom prst="rect">
            <a:avLst/>
          </a:prstGeom>
        </p:spPr>
      </p:pic>
      <p:pic>
        <p:nvPicPr>
          <p:cNvPr id="1026" name="Picture 2" descr="Intersection of Sets, Union of Sets and Venn Diagrams - YouTube">
            <a:extLst>
              <a:ext uri="{FF2B5EF4-FFF2-40B4-BE49-F238E27FC236}">
                <a16:creationId xmlns:a16="http://schemas.microsoft.com/office/drawing/2014/main" xmlns="" id="{78A16EE5-AD0E-466D-A2CC-FCB5144153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261830" y="3541442"/>
            <a:ext cx="4415668" cy="2766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Object 5">
            <a:extLst>
              <a:ext uri="{FF2B5EF4-FFF2-40B4-BE49-F238E27FC236}">
                <a16:creationId xmlns:a16="http://schemas.microsoft.com/office/drawing/2014/main" xmlns="" id="{79DD78A2-13D4-42B0-8B22-DB27DEF45F0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2350505998"/>
              </p:ext>
            </p:extLst>
          </p:nvPr>
        </p:nvGraphicFramePr>
        <p:xfrm>
          <a:off x="1525588" y="4700588"/>
          <a:ext cx="3405187" cy="474662"/>
        </p:xfrm>
        <a:graphic>
          <a:graphicData uri="http://schemas.openxmlformats.org/presentationml/2006/ole">
            <p:oleObj spid="_x0000_s2225" name="Equation" r:id="rId6" imgW="2019300" imgH="254000" progId="Equation.3">
              <p:embed/>
            </p:oleObj>
          </a:graphicData>
        </a:graphic>
      </p:graphicFrame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xmlns="" id="{77386E59-1756-491A-B88F-35D7968BB21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3944201762"/>
              </p:ext>
            </p:extLst>
          </p:nvPr>
        </p:nvGraphicFramePr>
        <p:xfrm>
          <a:off x="1525769" y="5171305"/>
          <a:ext cx="3404402" cy="474246"/>
        </p:xfrm>
        <a:graphic>
          <a:graphicData uri="http://schemas.openxmlformats.org/presentationml/2006/ole">
            <p:oleObj spid="_x0000_s2226" name="Equation" r:id="rId7" imgW="1854200" imgH="279400" progId="Equation.3">
              <p:embed/>
            </p:oleObj>
          </a:graphicData>
        </a:graphic>
      </p:graphicFrame>
      <p:graphicFrame>
        <p:nvGraphicFramePr>
          <p:cNvPr id="9" name="Object 9">
            <a:extLst>
              <a:ext uri="{FF2B5EF4-FFF2-40B4-BE49-F238E27FC236}">
                <a16:creationId xmlns:a16="http://schemas.microsoft.com/office/drawing/2014/main" xmlns="" id="{058BEEE7-3EC3-46B9-A67A-32D77687E0B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413339768"/>
              </p:ext>
            </p:extLst>
          </p:nvPr>
        </p:nvGraphicFramePr>
        <p:xfrm>
          <a:off x="1525769" y="5614886"/>
          <a:ext cx="3404402" cy="474246"/>
        </p:xfrm>
        <a:graphic>
          <a:graphicData uri="http://schemas.openxmlformats.org/presentationml/2006/ole">
            <p:oleObj spid="_x0000_s2227" name="Equation" r:id="rId8" imgW="1854200" imgH="228600" progId="Equation.3">
              <p:embed/>
            </p:oleObj>
          </a:graphicData>
        </a:graphic>
      </p:graphicFrame>
      <p:graphicFrame>
        <p:nvGraphicFramePr>
          <p:cNvPr id="11" name="Object 4">
            <a:extLst>
              <a:ext uri="{FF2B5EF4-FFF2-40B4-BE49-F238E27FC236}">
                <a16:creationId xmlns:a16="http://schemas.microsoft.com/office/drawing/2014/main" xmlns="" id="{DD8A47D2-C8A7-4B9E-9517-86593AC65D6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105720287"/>
              </p:ext>
            </p:extLst>
          </p:nvPr>
        </p:nvGraphicFramePr>
        <p:xfrm>
          <a:off x="5053880" y="4731151"/>
          <a:ext cx="2209800" cy="675350"/>
        </p:xfrm>
        <a:graphic>
          <a:graphicData uri="http://schemas.openxmlformats.org/presentationml/2006/ole">
            <p:oleObj spid="_x0000_s2228" name="Equation" r:id="rId9" imgW="609336" imgH="431613" progId="Equation.3">
              <p:embed/>
            </p:oleObj>
          </a:graphicData>
        </a:graphic>
      </p:graphicFrame>
      <p:graphicFrame>
        <p:nvGraphicFramePr>
          <p:cNvPr id="13" name="Object 10">
            <a:extLst>
              <a:ext uri="{FF2B5EF4-FFF2-40B4-BE49-F238E27FC236}">
                <a16:creationId xmlns:a16="http://schemas.microsoft.com/office/drawing/2014/main" xmlns="" id="{ECDA8A87-C4C3-4E3F-9124-6C2BCA8A13A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478435231"/>
              </p:ext>
            </p:extLst>
          </p:nvPr>
        </p:nvGraphicFramePr>
        <p:xfrm>
          <a:off x="5053880" y="5381371"/>
          <a:ext cx="2098486" cy="675350"/>
        </p:xfrm>
        <a:graphic>
          <a:graphicData uri="http://schemas.openxmlformats.org/presentationml/2006/ole">
            <p:oleObj spid="_x0000_s2229" name="Equation" r:id="rId10" imgW="622030" imgH="431613" progId="Equation.3">
              <p:embed/>
            </p:oleObj>
          </a:graphicData>
        </a:graphic>
      </p:graphicFrame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5371A024-99C8-401B-9C84-7E378F94AE8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04529" y="5381370"/>
            <a:ext cx="1021461" cy="1059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38544316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7642C9B4-B6E0-42AA-A031-C708547642DB}"/>
              </a:ext>
            </a:extLst>
          </p:cNvPr>
          <p:cNvSpPr txBox="1"/>
          <p:nvPr/>
        </p:nvSpPr>
        <p:spPr>
          <a:xfrm>
            <a:off x="4910419" y="497149"/>
            <a:ext cx="2371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u="sng" dirty="0"/>
              <a:t>Regular Expressions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C7336E6E-8E76-4014-8A0F-816CDA549AC2}"/>
              </a:ext>
            </a:extLst>
          </p:cNvPr>
          <p:cNvSpPr txBox="1"/>
          <p:nvPr/>
        </p:nvSpPr>
        <p:spPr>
          <a:xfrm>
            <a:off x="674703" y="1278384"/>
            <a:ext cx="26260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>
                <a:solidFill>
                  <a:srgbClr val="FF0000"/>
                </a:solidFill>
              </a:rPr>
              <a:t>letter ( letter | digit ) *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xmlns="" id="{95BF7BA4-ED80-4DFE-B54F-0FC5363270D6}"/>
              </a:ext>
            </a:extLst>
          </p:cNvPr>
          <p:cNvCxnSpPr>
            <a:cxnSpLocks/>
            <a:stCxn id="3" idx="3"/>
            <a:endCxn id="6" idx="1"/>
          </p:cNvCxnSpPr>
          <p:nvPr/>
        </p:nvCxnSpPr>
        <p:spPr>
          <a:xfrm flipV="1">
            <a:off x="3300743" y="1047616"/>
            <a:ext cx="925028" cy="4154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73184D38-D3EB-4892-83D5-EB2D1A5C412B}"/>
              </a:ext>
            </a:extLst>
          </p:cNvPr>
          <p:cNvSpPr txBox="1"/>
          <p:nvPr/>
        </p:nvSpPr>
        <p:spPr>
          <a:xfrm>
            <a:off x="4225771" y="862950"/>
            <a:ext cx="3265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| - vertical bar – denotes or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xmlns="" id="{E16723C5-57EA-41ED-87F9-4DB121459740}"/>
              </a:ext>
            </a:extLst>
          </p:cNvPr>
          <p:cNvCxnSpPr>
            <a:cxnSpLocks/>
            <a:stCxn id="3" idx="3"/>
          </p:cNvCxnSpPr>
          <p:nvPr/>
        </p:nvCxnSpPr>
        <p:spPr>
          <a:xfrm>
            <a:off x="3300743" y="1463050"/>
            <a:ext cx="9250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05E5AC3E-814D-450E-BBF4-09E8307909A4}"/>
              </a:ext>
            </a:extLst>
          </p:cNvPr>
          <p:cNvSpPr txBox="1"/>
          <p:nvPr/>
        </p:nvSpPr>
        <p:spPr>
          <a:xfrm>
            <a:off x="4225771" y="1278383"/>
            <a:ext cx="46378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() – parenthesis – groups sub expressions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xmlns="" id="{6AF7CA02-9CCF-4BEE-8DDF-B6E78EEDD4EB}"/>
              </a:ext>
            </a:extLst>
          </p:cNvPr>
          <p:cNvCxnSpPr>
            <a:cxnSpLocks/>
            <a:stCxn id="3" idx="3"/>
            <a:endCxn id="15" idx="1"/>
          </p:cNvCxnSpPr>
          <p:nvPr/>
        </p:nvCxnSpPr>
        <p:spPr>
          <a:xfrm>
            <a:off x="3300743" y="1463050"/>
            <a:ext cx="925028" cy="4527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CAEDE888-644E-46C5-A398-D8A3B9BF3000}"/>
              </a:ext>
            </a:extLst>
          </p:cNvPr>
          <p:cNvSpPr txBox="1"/>
          <p:nvPr/>
        </p:nvSpPr>
        <p:spPr>
          <a:xfrm>
            <a:off x="4225771" y="1731093"/>
            <a:ext cx="6330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*  –  zero or more instances of </a:t>
            </a:r>
            <a:r>
              <a:rPr lang="en-IN" dirty="0" err="1"/>
              <a:t>paranthesized</a:t>
            </a:r>
            <a:r>
              <a:rPr lang="en-IN" dirty="0"/>
              <a:t> expression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8F9D9630-57CE-4F54-A626-1DDA1A93A478}"/>
              </a:ext>
            </a:extLst>
          </p:cNvPr>
          <p:cNvSpPr txBox="1"/>
          <p:nvPr/>
        </p:nvSpPr>
        <p:spPr>
          <a:xfrm>
            <a:off x="674703" y="2210332"/>
            <a:ext cx="10307630" cy="12861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dirty="0"/>
              <a:t>Regular expression </a:t>
            </a:r>
            <a:r>
              <a:rPr lang="en-IN" dirty="0">
                <a:sym typeface="Wingdings" panose="05000000000000000000" pitchFamily="2" charset="2"/>
              </a:rPr>
              <a:t> built up out of simpler regular expressions using set of defining rules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dirty="0">
                <a:sym typeface="Wingdings" panose="05000000000000000000" pitchFamily="2" charset="2"/>
              </a:rPr>
              <a:t>Each regular expression r  denotes a language L(r)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dirty="0">
                <a:sym typeface="Wingdings" panose="05000000000000000000" pitchFamily="2" charset="2"/>
              </a:rPr>
              <a:t>Rules – specify how L(r) is formed by combining various sub expressions. </a:t>
            </a:r>
            <a:endParaRPr lang="en-IN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A1D7FFCB-9D02-4B8B-A76D-A1549D52320C}"/>
              </a:ext>
            </a:extLst>
          </p:cNvPr>
          <p:cNvSpPr txBox="1"/>
          <p:nvPr/>
        </p:nvSpPr>
        <p:spPr>
          <a:xfrm>
            <a:off x="1322775" y="3467871"/>
            <a:ext cx="11168108" cy="29481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eaLnBrk="1" fontAlgn="auto" hangingPunct="1">
              <a:lnSpc>
                <a:spcPct val="150000"/>
              </a:lnSpc>
              <a:spcAft>
                <a:spcPts val="0"/>
              </a:spcAft>
              <a:buFont typeface="+mj-lt"/>
              <a:buAutoNum type="arabicPeriod"/>
              <a:defRPr/>
            </a:pPr>
            <a:r>
              <a:rPr lang="el-GR" dirty="0"/>
              <a:t>ε</a:t>
            </a:r>
            <a:r>
              <a:rPr lang="en-US" dirty="0">
                <a:latin typeface="+mj-lt"/>
              </a:rPr>
              <a:t> is a regular expression, L(</a:t>
            </a:r>
            <a:r>
              <a:rPr lang="el-GR" dirty="0"/>
              <a:t>ε</a:t>
            </a:r>
            <a:r>
              <a:rPr lang="en-US" dirty="0">
                <a:latin typeface="+mj-lt"/>
              </a:rPr>
              <a:t>) = {</a:t>
            </a:r>
            <a:r>
              <a:rPr lang="el-GR" dirty="0"/>
              <a:t>ε</a:t>
            </a:r>
            <a:r>
              <a:rPr lang="en-US" dirty="0">
                <a:latin typeface="+mj-lt"/>
              </a:rPr>
              <a:t>}</a:t>
            </a:r>
          </a:p>
          <a:p>
            <a:pPr marL="457200" indent="-457200" eaLnBrk="1" fontAlgn="auto" hangingPunct="1">
              <a:lnSpc>
                <a:spcPct val="150000"/>
              </a:lnSpc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dirty="0">
                <a:latin typeface="+mj-lt"/>
              </a:rPr>
              <a:t>If </a:t>
            </a:r>
            <a:r>
              <a:rPr lang="en-US" b="1" i="1" dirty="0">
                <a:latin typeface="+mj-lt"/>
              </a:rPr>
              <a:t>a</a:t>
            </a:r>
            <a:r>
              <a:rPr lang="en-US" dirty="0">
                <a:latin typeface="+mj-lt"/>
              </a:rPr>
              <a:t> is a symbol in </a:t>
            </a:r>
            <a:r>
              <a:rPr lang="en-US" dirty="0">
                <a:latin typeface="+mj-lt"/>
                <a:ea typeface="MS Mincho" pitchFamily="49" charset="-128"/>
              </a:rPr>
              <a:t>∑ then </a:t>
            </a:r>
            <a:r>
              <a:rPr lang="en-US" b="1" i="1" dirty="0">
                <a:latin typeface="+mj-lt"/>
                <a:ea typeface="MS Mincho" pitchFamily="49" charset="-128"/>
              </a:rPr>
              <a:t>a</a:t>
            </a:r>
            <a:r>
              <a:rPr lang="en-US" dirty="0">
                <a:latin typeface="+mj-lt"/>
                <a:ea typeface="MS Mincho" pitchFamily="49" charset="-128"/>
              </a:rPr>
              <a:t> is a regular expression, L(a) = {a}</a:t>
            </a:r>
          </a:p>
          <a:p>
            <a:pPr marL="457200" indent="-457200" eaLnBrk="1" fontAlgn="auto" hangingPunct="1">
              <a:lnSpc>
                <a:spcPct val="150000"/>
              </a:lnSpc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dirty="0">
                <a:latin typeface="+mj-lt"/>
                <a:ea typeface="MS Mincho" pitchFamily="49" charset="-128"/>
              </a:rPr>
              <a:t>Suppose r and s are regular expressions denoting the language </a:t>
            </a:r>
            <a:r>
              <a:rPr lang="en-US" dirty="0">
                <a:ea typeface="MS Mincho" pitchFamily="49" charset="-128"/>
              </a:rPr>
              <a:t>L(r) and L(s)</a:t>
            </a:r>
          </a:p>
          <a:p>
            <a:pPr marL="857250" lvl="1" indent="-457200" eaLnBrk="1" fontAlgn="auto" hangingPunct="1">
              <a:lnSpc>
                <a:spcPct val="150000"/>
              </a:lnSpc>
              <a:spcAft>
                <a:spcPts val="0"/>
              </a:spcAft>
              <a:buFont typeface="+mj-lt"/>
              <a:buAutoNum type="alphaLcPeriod"/>
              <a:defRPr/>
            </a:pPr>
            <a:r>
              <a:rPr lang="en-US" dirty="0">
                <a:latin typeface="+mj-lt"/>
                <a:ea typeface="MS Mincho" pitchFamily="49" charset="-128"/>
              </a:rPr>
              <a:t>(r) | (s) is a regular expression denoting the language L(r) ∪ L(s)</a:t>
            </a:r>
          </a:p>
          <a:p>
            <a:pPr marL="857250" lvl="1" indent="-457200" eaLnBrk="1" fontAlgn="auto" hangingPunct="1">
              <a:lnSpc>
                <a:spcPct val="150000"/>
              </a:lnSpc>
              <a:spcAft>
                <a:spcPts val="0"/>
              </a:spcAft>
              <a:buFont typeface="+mj-lt"/>
              <a:buAutoNum type="alphaLcPeriod"/>
              <a:defRPr/>
            </a:pPr>
            <a:r>
              <a:rPr lang="en-US" dirty="0">
                <a:latin typeface="+mj-lt"/>
                <a:ea typeface="MS Mincho" pitchFamily="49" charset="-128"/>
              </a:rPr>
              <a:t>(r)(s) is a regular expression denoting the language L(r)L(s)</a:t>
            </a:r>
          </a:p>
          <a:p>
            <a:pPr marL="857250" lvl="1" indent="-457200" eaLnBrk="1" fontAlgn="auto" hangingPunct="1">
              <a:lnSpc>
                <a:spcPct val="150000"/>
              </a:lnSpc>
              <a:spcAft>
                <a:spcPts val="0"/>
              </a:spcAft>
              <a:buFont typeface="+mj-lt"/>
              <a:buAutoNum type="alphaLcPeriod"/>
              <a:defRPr/>
            </a:pPr>
            <a:r>
              <a:rPr lang="en-US" dirty="0">
                <a:latin typeface="+mj-lt"/>
                <a:ea typeface="MS Mincho" pitchFamily="49" charset="-128"/>
              </a:rPr>
              <a:t>(r)* is a regular expression denoting (L(r))*</a:t>
            </a:r>
          </a:p>
          <a:p>
            <a:pPr marL="857250" lvl="1" indent="-457200" eaLnBrk="1" fontAlgn="auto" hangingPunct="1">
              <a:lnSpc>
                <a:spcPct val="150000"/>
              </a:lnSpc>
              <a:spcAft>
                <a:spcPts val="0"/>
              </a:spcAft>
              <a:buFont typeface="+mj-lt"/>
              <a:buAutoNum type="alphaLcPeriod"/>
              <a:defRPr/>
            </a:pPr>
            <a:r>
              <a:rPr lang="en-US" dirty="0">
                <a:latin typeface="+mj-lt"/>
                <a:ea typeface="MS Mincho" pitchFamily="49" charset="-128"/>
              </a:rPr>
              <a:t>(r) is a regular expression denoting L(r)</a:t>
            </a:r>
            <a:endParaRPr lang="en-US" dirty="0">
              <a:latin typeface="+mj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3939150D-95EE-415F-ABA0-9997F29AC5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529" y="5341088"/>
            <a:ext cx="1060305" cy="1099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10138803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0C700E39-0F6E-4CA7-8E92-9F9DD30C39FF}"/>
              </a:ext>
            </a:extLst>
          </p:cNvPr>
          <p:cNvSpPr txBox="1"/>
          <p:nvPr/>
        </p:nvSpPr>
        <p:spPr>
          <a:xfrm>
            <a:off x="726119" y="822755"/>
            <a:ext cx="10739761" cy="30777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spcBef>
                <a:spcPts val="1200"/>
              </a:spcBef>
              <a:buFont typeface="Wingdings" panose="05000000000000000000" pitchFamily="2" charset="2"/>
              <a:buChar char="Ø"/>
              <a:defRPr/>
            </a:pPr>
            <a:r>
              <a:rPr lang="en-IN" dirty="0"/>
              <a:t>Unnecessary parenthesis can be avoided in regular expression if we adopt the conventions that:</a:t>
            </a:r>
          </a:p>
          <a:p>
            <a:pPr marL="914400" lvl="1" indent="-514350" algn="just">
              <a:spcBef>
                <a:spcPts val="1200"/>
              </a:spcBef>
              <a:buFont typeface="+mj-lt"/>
              <a:buAutoNum type="arabicPeriod"/>
              <a:defRPr/>
            </a:pPr>
            <a:r>
              <a:rPr lang="en-IN" dirty="0"/>
              <a:t>The unary operator * has the higher precedence and is left associative.</a:t>
            </a:r>
          </a:p>
          <a:p>
            <a:pPr marL="914400" lvl="1" indent="-514350" algn="just">
              <a:spcBef>
                <a:spcPts val="1200"/>
              </a:spcBef>
              <a:buFont typeface="+mj-lt"/>
              <a:buAutoNum type="arabicPeriod"/>
              <a:defRPr/>
            </a:pPr>
            <a:r>
              <a:rPr lang="en-IN" dirty="0"/>
              <a:t>Concatenation has the second highest precedence and is left associative.</a:t>
            </a:r>
          </a:p>
          <a:p>
            <a:pPr marL="914400" lvl="1" indent="-514350" algn="just">
              <a:spcBef>
                <a:spcPts val="1200"/>
              </a:spcBef>
              <a:buFont typeface="+mj-lt"/>
              <a:buAutoNum type="arabicPeriod"/>
              <a:defRPr/>
            </a:pPr>
            <a:r>
              <a:rPr lang="en-IN" dirty="0"/>
              <a:t>| has the lowest precedence and is left associative.</a:t>
            </a:r>
          </a:p>
          <a:p>
            <a:pPr marL="366713" lvl="1" indent="-285750" algn="just">
              <a:spcBef>
                <a:spcPts val="1200"/>
              </a:spcBef>
              <a:buFont typeface="Wingdings" panose="05000000000000000000" pitchFamily="2" charset="2"/>
              <a:buChar char="Ø"/>
              <a:defRPr/>
            </a:pPr>
            <a:r>
              <a:rPr lang="en-IN" dirty="0"/>
              <a:t>Under these conventions </a:t>
            </a:r>
            <a:r>
              <a:rPr lang="en-IN" b="1" dirty="0"/>
              <a:t>(a)|((b)*(c)) </a:t>
            </a:r>
            <a:r>
              <a:rPr lang="en-IN" dirty="0"/>
              <a:t>is equivalent to </a:t>
            </a:r>
            <a:r>
              <a:rPr lang="en-IN" b="1" dirty="0" err="1"/>
              <a:t>a|b</a:t>
            </a:r>
            <a:r>
              <a:rPr lang="en-IN" b="1" dirty="0"/>
              <a:t>*c.</a:t>
            </a:r>
          </a:p>
          <a:p>
            <a:pPr marL="914400" lvl="1" indent="-514350" algn="just">
              <a:spcBef>
                <a:spcPts val="1200"/>
              </a:spcBef>
              <a:buFont typeface="Arial" panose="020B0604020202020204" pitchFamily="34" charset="0"/>
              <a:buChar char="•"/>
              <a:defRPr/>
            </a:pPr>
            <a:r>
              <a:rPr lang="en-IN" dirty="0"/>
              <a:t>denote the set of strings that are either a single </a:t>
            </a:r>
            <a:r>
              <a:rPr lang="en-IN" b="1" dirty="0"/>
              <a:t>a</a:t>
            </a:r>
            <a:r>
              <a:rPr lang="en-IN" dirty="0"/>
              <a:t> or zero or more </a:t>
            </a:r>
            <a:r>
              <a:rPr lang="en-IN" b="1" dirty="0"/>
              <a:t>b</a:t>
            </a:r>
            <a:r>
              <a:rPr lang="en-IN" dirty="0"/>
              <a:t>’s followed by one </a:t>
            </a:r>
            <a:r>
              <a:rPr lang="en-IN" b="1" dirty="0"/>
              <a:t>c </a:t>
            </a:r>
            <a:r>
              <a:rPr lang="en-IN" dirty="0"/>
              <a:t>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F439982D-C406-453D-A7D8-D6C778FE55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529" y="5341088"/>
            <a:ext cx="1060305" cy="1099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19193880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FAB14707-0154-4E0F-BBD2-05F201E25271}"/>
              </a:ext>
            </a:extLst>
          </p:cNvPr>
          <p:cNvSpPr txBox="1"/>
          <p:nvPr/>
        </p:nvSpPr>
        <p:spPr>
          <a:xfrm>
            <a:off x="5138045" y="506028"/>
            <a:ext cx="1915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u="sng" dirty="0"/>
              <a:t>Basic Examples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xmlns="" id="{3E3BD04E-BEBF-4A7A-9AF0-3E2C61917C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75773110"/>
              </p:ext>
            </p:extLst>
          </p:nvPr>
        </p:nvGraphicFramePr>
        <p:xfrm>
          <a:off x="1080115" y="994297"/>
          <a:ext cx="10070238" cy="42612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795895">
                  <a:extLst>
                    <a:ext uri="{9D8B030D-6E8A-4147-A177-3AD203B41FA5}">
                      <a16:colId xmlns:a16="http://schemas.microsoft.com/office/drawing/2014/main" xmlns="" val="3841061155"/>
                    </a:ext>
                  </a:extLst>
                </a:gridCol>
                <a:gridCol w="6274343">
                  <a:extLst>
                    <a:ext uri="{9D8B030D-6E8A-4147-A177-3AD203B41FA5}">
                      <a16:colId xmlns:a16="http://schemas.microsoft.com/office/drawing/2014/main" xmlns="" val="2849700672"/>
                    </a:ext>
                  </a:extLst>
                </a:gridCol>
              </a:tblGrid>
              <a:tr h="53266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Regex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Matches any string that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908374891"/>
                  </a:ext>
                </a:extLst>
              </a:tr>
              <a:tr h="532660">
                <a:tc>
                  <a:txBody>
                    <a:bodyPr/>
                    <a:lstStyle/>
                    <a:p>
                      <a:pPr algn="l"/>
                      <a:r>
                        <a:rPr lang="en-IN" dirty="0"/>
                        <a:t>hello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{hello}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961431279"/>
                  </a:ext>
                </a:extLst>
              </a:tr>
              <a:tr h="532660">
                <a:tc>
                  <a:txBody>
                    <a:bodyPr/>
                    <a:lstStyle/>
                    <a:p>
                      <a:pPr algn="l"/>
                      <a:r>
                        <a:rPr lang="en-IN" dirty="0" err="1"/>
                        <a:t>gray|grey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{</a:t>
                      </a:r>
                      <a:r>
                        <a:rPr lang="en-IN" dirty="0" err="1"/>
                        <a:t>gray</a:t>
                      </a:r>
                      <a:r>
                        <a:rPr lang="en-IN" dirty="0"/>
                        <a:t>, grey}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60662693"/>
                  </a:ext>
                </a:extLst>
              </a:tr>
              <a:tr h="532660">
                <a:tc>
                  <a:txBody>
                    <a:bodyPr/>
                    <a:lstStyle/>
                    <a:p>
                      <a:pPr algn="l"/>
                      <a:r>
                        <a:rPr lang="en-IN" dirty="0"/>
                        <a:t>gr(</a:t>
                      </a:r>
                      <a:r>
                        <a:rPr lang="en-IN" dirty="0" err="1"/>
                        <a:t>a|e</a:t>
                      </a:r>
                      <a:r>
                        <a:rPr lang="en-IN" dirty="0"/>
                        <a:t>)y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{</a:t>
                      </a:r>
                      <a:r>
                        <a:rPr lang="en-IN" dirty="0" err="1"/>
                        <a:t>gray</a:t>
                      </a:r>
                      <a:r>
                        <a:rPr lang="en-IN" dirty="0"/>
                        <a:t>, grey}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626713210"/>
                  </a:ext>
                </a:extLst>
              </a:tr>
              <a:tr h="532660">
                <a:tc>
                  <a:txBody>
                    <a:bodyPr/>
                    <a:lstStyle/>
                    <a:p>
                      <a:pPr algn="l"/>
                      <a:r>
                        <a:rPr lang="en-IN" dirty="0"/>
                        <a:t>b[</a:t>
                      </a:r>
                      <a:r>
                        <a:rPr lang="en-IN" dirty="0" err="1"/>
                        <a:t>aeiou</a:t>
                      </a:r>
                      <a:r>
                        <a:rPr lang="en-IN" dirty="0"/>
                        <a:t>]</a:t>
                      </a:r>
                      <a:r>
                        <a:rPr lang="en-IN" dirty="0" err="1"/>
                        <a:t>bble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{babble, </a:t>
                      </a:r>
                      <a:r>
                        <a:rPr lang="en-IN" dirty="0" err="1"/>
                        <a:t>bebble</a:t>
                      </a:r>
                      <a:r>
                        <a:rPr lang="en-IN" dirty="0"/>
                        <a:t>, </a:t>
                      </a:r>
                      <a:r>
                        <a:rPr lang="en-IN" dirty="0" err="1"/>
                        <a:t>bibble</a:t>
                      </a:r>
                      <a:r>
                        <a:rPr lang="en-IN" dirty="0"/>
                        <a:t>, bobble, bubble}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252327303"/>
                  </a:ext>
                </a:extLst>
              </a:tr>
              <a:tr h="532660">
                <a:tc>
                  <a:txBody>
                    <a:bodyPr/>
                    <a:lstStyle/>
                    <a:p>
                      <a:pPr algn="l"/>
                      <a:r>
                        <a:rPr lang="en-IN" dirty="0"/>
                        <a:t>go*</a:t>
                      </a:r>
                      <a:r>
                        <a:rPr lang="en-IN" dirty="0" err="1"/>
                        <a:t>gle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{</a:t>
                      </a:r>
                      <a:r>
                        <a:rPr lang="en-IN" dirty="0" err="1"/>
                        <a:t>ggle</a:t>
                      </a:r>
                      <a:r>
                        <a:rPr lang="en-IN" dirty="0"/>
                        <a:t>, </a:t>
                      </a:r>
                      <a:r>
                        <a:rPr lang="en-IN" dirty="0" err="1"/>
                        <a:t>gogle</a:t>
                      </a:r>
                      <a:r>
                        <a:rPr lang="en-IN" dirty="0"/>
                        <a:t>, google, </a:t>
                      </a:r>
                      <a:r>
                        <a:rPr lang="en-IN" dirty="0" err="1"/>
                        <a:t>gooogle</a:t>
                      </a:r>
                      <a:r>
                        <a:rPr lang="en-IN" dirty="0"/>
                        <a:t>, </a:t>
                      </a:r>
                      <a:r>
                        <a:rPr lang="en-IN" dirty="0" err="1"/>
                        <a:t>gooogle</a:t>
                      </a:r>
                      <a:r>
                        <a:rPr lang="en-IN" dirty="0"/>
                        <a:t>…}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780278341"/>
                  </a:ext>
                </a:extLst>
              </a:tr>
              <a:tr h="532660">
                <a:tc>
                  <a:txBody>
                    <a:bodyPr/>
                    <a:lstStyle/>
                    <a:p>
                      <a:pPr algn="l"/>
                      <a:r>
                        <a:rPr lang="en-IN" dirty="0" err="1"/>
                        <a:t>go+gle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{</a:t>
                      </a:r>
                      <a:r>
                        <a:rPr lang="en-IN" dirty="0" err="1"/>
                        <a:t>gogle</a:t>
                      </a:r>
                      <a:r>
                        <a:rPr lang="en-IN" dirty="0"/>
                        <a:t>, google, </a:t>
                      </a:r>
                      <a:r>
                        <a:rPr lang="en-IN" dirty="0" err="1"/>
                        <a:t>gooogle</a:t>
                      </a:r>
                      <a:r>
                        <a:rPr lang="en-IN" dirty="0"/>
                        <a:t>, </a:t>
                      </a:r>
                      <a:r>
                        <a:rPr lang="en-IN" dirty="0" err="1"/>
                        <a:t>gooogle</a:t>
                      </a:r>
                      <a:r>
                        <a:rPr lang="en-IN" dirty="0"/>
                        <a:t>…}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305191509"/>
                  </a:ext>
                </a:extLst>
              </a:tr>
              <a:tr h="532660">
                <a:tc>
                  <a:txBody>
                    <a:bodyPr/>
                    <a:lstStyle/>
                    <a:p>
                      <a:pPr algn="l"/>
                      <a:r>
                        <a:rPr lang="en-IN" dirty="0"/>
                        <a:t>g(</a:t>
                      </a:r>
                      <a:r>
                        <a:rPr lang="en-IN" dirty="0" err="1"/>
                        <a:t>oog</a:t>
                      </a:r>
                      <a:r>
                        <a:rPr lang="en-IN" dirty="0"/>
                        <a:t>)+le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{google, </a:t>
                      </a:r>
                      <a:r>
                        <a:rPr lang="en-IN" dirty="0" err="1"/>
                        <a:t>googoogle</a:t>
                      </a:r>
                      <a:r>
                        <a:rPr lang="en-IN" dirty="0"/>
                        <a:t>, </a:t>
                      </a:r>
                      <a:r>
                        <a:rPr lang="en-IN" dirty="0" err="1"/>
                        <a:t>googoogoogle</a:t>
                      </a:r>
                      <a:r>
                        <a:rPr lang="en-IN" dirty="0"/>
                        <a:t>…}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29872153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771F55B6-12B2-4B0B-89A5-A83A708BB9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529" y="5341088"/>
            <a:ext cx="1060305" cy="1099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22814582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2BA9436E-F68D-44BC-BB20-7811E870D07D}"/>
              </a:ext>
            </a:extLst>
          </p:cNvPr>
          <p:cNvSpPr txBox="1"/>
          <p:nvPr/>
        </p:nvSpPr>
        <p:spPr>
          <a:xfrm>
            <a:off x="4521690" y="532660"/>
            <a:ext cx="3188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u="sng" dirty="0"/>
              <a:t>Writing Regular Expressions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xmlns="" id="{3973B385-6F42-455B-B946-959E90EE15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407502139"/>
              </p:ext>
            </p:extLst>
          </p:nvPr>
        </p:nvGraphicFramePr>
        <p:xfrm>
          <a:off x="1719309" y="1104160"/>
          <a:ext cx="8753382" cy="46496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083727">
                  <a:extLst>
                    <a:ext uri="{9D8B030D-6E8A-4147-A177-3AD203B41FA5}">
                      <a16:colId xmlns:a16="http://schemas.microsoft.com/office/drawing/2014/main" xmlns="" val="691747734"/>
                    </a:ext>
                  </a:extLst>
                </a:gridCol>
                <a:gridCol w="4669655">
                  <a:extLst>
                    <a:ext uri="{9D8B030D-6E8A-4147-A177-3AD203B41FA5}">
                      <a16:colId xmlns:a16="http://schemas.microsoft.com/office/drawing/2014/main" xmlns="" val="3691664341"/>
                    </a:ext>
                  </a:extLst>
                </a:gridCol>
              </a:tblGrid>
              <a:tr h="464968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Regular Expression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Set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485901278"/>
                  </a:ext>
                </a:extLst>
              </a:tr>
              <a:tr h="464968">
                <a:tc>
                  <a:txBody>
                    <a:bodyPr/>
                    <a:lstStyle/>
                    <a:p>
                      <a:r>
                        <a:rPr lang="en-IN" dirty="0" err="1"/>
                        <a:t>a|b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{</a:t>
                      </a:r>
                      <a:r>
                        <a:rPr lang="en-IN" dirty="0" err="1"/>
                        <a:t>a,b</a:t>
                      </a:r>
                      <a:r>
                        <a:rPr lang="en-IN" dirty="0"/>
                        <a:t>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556946695"/>
                  </a:ext>
                </a:extLst>
              </a:tr>
              <a:tr h="464968">
                <a:tc>
                  <a:txBody>
                    <a:bodyPr/>
                    <a:lstStyle/>
                    <a:p>
                      <a:r>
                        <a:rPr lang="en-IN" dirty="0"/>
                        <a:t>(</a:t>
                      </a:r>
                      <a:r>
                        <a:rPr lang="en-IN" dirty="0" err="1"/>
                        <a:t>a|b</a:t>
                      </a:r>
                      <a:r>
                        <a:rPr lang="en-IN" dirty="0"/>
                        <a:t>)(</a:t>
                      </a:r>
                      <a:r>
                        <a:rPr lang="en-IN" dirty="0" err="1"/>
                        <a:t>a|b</a:t>
                      </a:r>
                      <a:r>
                        <a:rPr lang="en-IN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{aa, ab, </a:t>
                      </a:r>
                      <a:r>
                        <a:rPr lang="en-IN" dirty="0" err="1"/>
                        <a:t>ba</a:t>
                      </a:r>
                      <a:r>
                        <a:rPr lang="en-IN" dirty="0"/>
                        <a:t>, bb}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309921779"/>
                  </a:ext>
                </a:extLst>
              </a:tr>
              <a:tr h="464968">
                <a:tc>
                  <a:txBody>
                    <a:bodyPr/>
                    <a:lstStyle/>
                    <a:p>
                      <a:r>
                        <a:rPr lang="en-IN" dirty="0"/>
                        <a:t>a*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{</a:t>
                      </a:r>
                      <a:r>
                        <a:rPr lang="el-GR" dirty="0"/>
                        <a:t>ε</a:t>
                      </a:r>
                      <a:r>
                        <a:rPr lang="en-IN" dirty="0"/>
                        <a:t>, a, aa, </a:t>
                      </a:r>
                      <a:r>
                        <a:rPr lang="en-IN" dirty="0" err="1"/>
                        <a:t>aaa</a:t>
                      </a:r>
                      <a:r>
                        <a:rPr lang="en-IN" dirty="0"/>
                        <a:t>, …}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441808649"/>
                  </a:ext>
                </a:extLst>
              </a:tr>
              <a:tr h="464968">
                <a:tc>
                  <a:txBody>
                    <a:bodyPr/>
                    <a:lstStyle/>
                    <a:p>
                      <a:r>
                        <a:rPr lang="en-IN" dirty="0"/>
                        <a:t>(11)*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{</a:t>
                      </a:r>
                      <a:r>
                        <a:rPr lang="el-GR" dirty="0"/>
                        <a:t>ε</a:t>
                      </a:r>
                      <a:r>
                        <a:rPr lang="en-IN" dirty="0"/>
                        <a:t>, 11, 1111, 111111, …}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857621949"/>
                  </a:ext>
                </a:extLst>
              </a:tr>
              <a:tr h="464968">
                <a:tc>
                  <a:txBody>
                    <a:bodyPr/>
                    <a:lstStyle/>
                    <a:p>
                      <a:r>
                        <a:rPr lang="en-IN" dirty="0"/>
                        <a:t>(11)*.1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{1, 111, 11111, …}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838762434"/>
                  </a:ext>
                </a:extLst>
              </a:tr>
              <a:tr h="464968">
                <a:tc>
                  <a:txBody>
                    <a:bodyPr/>
                    <a:lstStyle/>
                    <a:p>
                      <a:r>
                        <a:rPr lang="en-IN" dirty="0"/>
                        <a:t>(a)(</a:t>
                      </a:r>
                      <a:r>
                        <a:rPr lang="en-IN" dirty="0" err="1"/>
                        <a:t>a|b</a:t>
                      </a:r>
                      <a:r>
                        <a:rPr lang="en-IN" dirty="0"/>
                        <a:t>)*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{a, ab, aba, </a:t>
                      </a:r>
                      <a:r>
                        <a:rPr lang="en-IN" dirty="0" err="1"/>
                        <a:t>aab</a:t>
                      </a:r>
                      <a:r>
                        <a:rPr lang="en-IN" dirty="0"/>
                        <a:t>, …}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958778573"/>
                  </a:ext>
                </a:extLst>
              </a:tr>
              <a:tr h="464968">
                <a:tc>
                  <a:txBody>
                    <a:bodyPr/>
                    <a:lstStyle/>
                    <a:p>
                      <a:r>
                        <a:rPr lang="en-IN" dirty="0"/>
                        <a:t>(</a:t>
                      </a:r>
                      <a:r>
                        <a:rPr lang="en-IN" dirty="0" err="1"/>
                        <a:t>a|ab</a:t>
                      </a:r>
                      <a:r>
                        <a:rPr lang="en-IN" dirty="0"/>
                        <a:t>)(</a:t>
                      </a:r>
                      <a:r>
                        <a:rPr lang="en-IN" dirty="0" err="1"/>
                        <a:t>a|b</a:t>
                      </a:r>
                      <a:r>
                        <a:rPr lang="en-IN" dirty="0"/>
                        <a:t>)*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{a, ab, aba, </a:t>
                      </a:r>
                      <a:r>
                        <a:rPr lang="en-IN" dirty="0" err="1"/>
                        <a:t>aab</a:t>
                      </a:r>
                      <a:r>
                        <a:rPr lang="en-IN" dirty="0"/>
                        <a:t>, …}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790591267"/>
                  </a:ext>
                </a:extLst>
              </a:tr>
              <a:tr h="464968">
                <a:tc>
                  <a:txBody>
                    <a:bodyPr/>
                    <a:lstStyle/>
                    <a:p>
                      <a:r>
                        <a:rPr lang="en-IN" dirty="0"/>
                        <a:t>(</a:t>
                      </a:r>
                      <a:r>
                        <a:rPr lang="en-IN" dirty="0" err="1"/>
                        <a:t>a|b</a:t>
                      </a:r>
                      <a:r>
                        <a:rPr lang="en-IN" dirty="0"/>
                        <a:t>)*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{</a:t>
                      </a:r>
                      <a:r>
                        <a:rPr lang="el-GR" dirty="0"/>
                        <a:t>ε</a:t>
                      </a:r>
                      <a:r>
                        <a:rPr lang="en-IN" dirty="0"/>
                        <a:t>, a, b, ab, </a:t>
                      </a:r>
                      <a:r>
                        <a:rPr lang="en-IN" dirty="0" err="1"/>
                        <a:t>ba</a:t>
                      </a:r>
                      <a:r>
                        <a:rPr lang="en-IN" dirty="0"/>
                        <a:t>, aba, </a:t>
                      </a:r>
                      <a:r>
                        <a:rPr lang="en-IN" dirty="0" err="1"/>
                        <a:t>aab</a:t>
                      </a:r>
                      <a:r>
                        <a:rPr lang="en-IN" dirty="0"/>
                        <a:t>, …}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220738141"/>
                  </a:ext>
                </a:extLst>
              </a:tr>
              <a:tr h="464968">
                <a:tc>
                  <a:txBody>
                    <a:bodyPr/>
                    <a:lstStyle/>
                    <a:p>
                      <a:r>
                        <a:rPr lang="en-IN" dirty="0"/>
                        <a:t>(</a:t>
                      </a:r>
                      <a:r>
                        <a:rPr lang="en-IN" dirty="0" err="1"/>
                        <a:t>a|b</a:t>
                      </a:r>
                      <a:r>
                        <a:rPr lang="en-IN" dirty="0"/>
                        <a:t>)*</a:t>
                      </a:r>
                      <a:r>
                        <a:rPr lang="en-IN" dirty="0" err="1"/>
                        <a:t>abb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{</a:t>
                      </a:r>
                      <a:r>
                        <a:rPr lang="en-IN" dirty="0" err="1"/>
                        <a:t>abb</a:t>
                      </a:r>
                      <a:r>
                        <a:rPr lang="en-IN" dirty="0"/>
                        <a:t>, </a:t>
                      </a:r>
                      <a:r>
                        <a:rPr lang="en-IN" dirty="0" err="1"/>
                        <a:t>aabb</a:t>
                      </a:r>
                      <a:r>
                        <a:rPr lang="en-IN" dirty="0"/>
                        <a:t>, </a:t>
                      </a:r>
                      <a:r>
                        <a:rPr lang="en-IN" dirty="0" err="1"/>
                        <a:t>babb</a:t>
                      </a:r>
                      <a:r>
                        <a:rPr lang="en-IN" dirty="0"/>
                        <a:t>, </a:t>
                      </a:r>
                      <a:r>
                        <a:rPr lang="en-IN" dirty="0" err="1"/>
                        <a:t>baabb</a:t>
                      </a:r>
                      <a:r>
                        <a:rPr lang="en-IN" dirty="0"/>
                        <a:t>, …}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429843887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3EC27B80-F15B-4F08-89DE-E698B2C9DD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529" y="5341088"/>
            <a:ext cx="1060305" cy="1099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48093909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3C834906-37A1-4140-9579-FECF65399B6F}"/>
              </a:ext>
            </a:extLst>
          </p:cNvPr>
          <p:cNvSpPr txBox="1"/>
          <p:nvPr/>
        </p:nvSpPr>
        <p:spPr>
          <a:xfrm>
            <a:off x="3691335" y="550416"/>
            <a:ext cx="4809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u="sng" dirty="0"/>
              <a:t>Algebraic Properties of regular expression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xmlns="" id="{9ECD4A16-C56B-4CB7-BC3E-FB10286103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491163645"/>
              </p:ext>
            </p:extLst>
          </p:nvPr>
        </p:nvGraphicFramePr>
        <p:xfrm>
          <a:off x="1003177" y="1119160"/>
          <a:ext cx="9631284" cy="400794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565646">
                  <a:extLst>
                    <a:ext uri="{9D8B030D-6E8A-4147-A177-3AD203B41FA5}">
                      <a16:colId xmlns:a16="http://schemas.microsoft.com/office/drawing/2014/main" xmlns="" val="1836794718"/>
                    </a:ext>
                  </a:extLst>
                </a:gridCol>
                <a:gridCol w="3524435">
                  <a:extLst>
                    <a:ext uri="{9D8B030D-6E8A-4147-A177-3AD203B41FA5}">
                      <a16:colId xmlns:a16="http://schemas.microsoft.com/office/drawing/2014/main" xmlns="" val="2283875836"/>
                    </a:ext>
                  </a:extLst>
                </a:gridCol>
                <a:gridCol w="3541203">
                  <a:extLst>
                    <a:ext uri="{9D8B030D-6E8A-4147-A177-3AD203B41FA5}">
                      <a16:colId xmlns:a16="http://schemas.microsoft.com/office/drawing/2014/main" xmlns="" val="4206525581"/>
                    </a:ext>
                  </a:extLst>
                </a:gridCol>
              </a:tblGrid>
              <a:tr h="444612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Axiom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Meaning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098253240"/>
                  </a:ext>
                </a:extLst>
              </a:tr>
              <a:tr h="504725">
                <a:tc>
                  <a:txBody>
                    <a:bodyPr/>
                    <a:lstStyle/>
                    <a:p>
                      <a:r>
                        <a:rPr lang="en-IN" dirty="0" err="1"/>
                        <a:t>r|s</a:t>
                      </a:r>
                      <a:r>
                        <a:rPr lang="en-IN" dirty="0"/>
                        <a:t> = </a:t>
                      </a:r>
                      <a:r>
                        <a:rPr lang="en-IN" dirty="0" err="1"/>
                        <a:t>s|r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| is commutative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Commutative: </a:t>
                      </a:r>
                      <a:r>
                        <a:rPr lang="en-IN" dirty="0" err="1"/>
                        <a:t>a+b</a:t>
                      </a:r>
                      <a:r>
                        <a:rPr lang="en-IN" dirty="0"/>
                        <a:t> = </a:t>
                      </a:r>
                      <a:r>
                        <a:rPr lang="en-IN" dirty="0" err="1"/>
                        <a:t>b+a</a:t>
                      </a:r>
                      <a:r>
                        <a:rPr lang="en-IN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090748545"/>
                  </a:ext>
                </a:extLst>
              </a:tr>
              <a:tr h="444612">
                <a:tc>
                  <a:txBody>
                    <a:bodyPr/>
                    <a:lstStyle/>
                    <a:p>
                      <a:r>
                        <a:rPr lang="en-IN" dirty="0"/>
                        <a:t>r| (s | t) = (r | s) | 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| is associative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Associative: a*(b*c) = (a*b)*c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560843483"/>
                  </a:ext>
                </a:extLst>
              </a:tr>
              <a:tr h="444612">
                <a:tc>
                  <a:txBody>
                    <a:bodyPr/>
                    <a:lstStyle/>
                    <a:p>
                      <a:r>
                        <a:rPr lang="en-IN" dirty="0"/>
                        <a:t>(r s) t = r (s 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Concatenation is associative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Associative: a*(b*c) = (a*b)*c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074217385"/>
                  </a:ext>
                </a:extLst>
              </a:tr>
              <a:tr h="444612">
                <a:tc>
                  <a:txBody>
                    <a:bodyPr/>
                    <a:lstStyle/>
                    <a:p>
                      <a:r>
                        <a:rPr lang="en-IN" dirty="0"/>
                        <a:t>r (s | t) = </a:t>
                      </a:r>
                      <a:r>
                        <a:rPr lang="en-IN" dirty="0" err="1"/>
                        <a:t>rs</a:t>
                      </a:r>
                      <a:r>
                        <a:rPr lang="en-IN" dirty="0"/>
                        <a:t> | rt</a:t>
                      </a:r>
                    </a:p>
                    <a:p>
                      <a:r>
                        <a:rPr lang="en-IN" dirty="0"/>
                        <a:t>(s | t) r = </a:t>
                      </a:r>
                      <a:r>
                        <a:rPr lang="en-IN" dirty="0" err="1"/>
                        <a:t>sr</a:t>
                      </a:r>
                      <a:r>
                        <a:rPr lang="en-IN" dirty="0"/>
                        <a:t> | </a:t>
                      </a:r>
                      <a:r>
                        <a:rPr lang="en-IN" dirty="0" err="1"/>
                        <a:t>st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Concatenation distributes over |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Distributive: a(b + c) = ab + ac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571072253"/>
                  </a:ext>
                </a:extLst>
              </a:tr>
              <a:tr h="610055">
                <a:tc>
                  <a:txBody>
                    <a:bodyPr/>
                    <a:lstStyle/>
                    <a:p>
                      <a:r>
                        <a:rPr lang="en-IN" dirty="0"/>
                        <a:t>r</a:t>
                      </a:r>
                      <a:r>
                        <a:rPr lang="el-GR" dirty="0"/>
                        <a:t>ε</a:t>
                      </a:r>
                      <a:r>
                        <a:rPr lang="en-IN" dirty="0"/>
                        <a:t> = r</a:t>
                      </a:r>
                    </a:p>
                    <a:p>
                      <a:r>
                        <a:rPr lang="el-GR" dirty="0"/>
                        <a:t>ε</a:t>
                      </a:r>
                      <a:r>
                        <a:rPr lang="en-IN" dirty="0"/>
                        <a:t>r = 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l-GR" dirty="0"/>
                        <a:t>ε</a:t>
                      </a:r>
                      <a:r>
                        <a:rPr lang="en-IN" dirty="0"/>
                        <a:t> - identity for concatenation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Identity: a*1 =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065017066"/>
                  </a:ext>
                </a:extLst>
              </a:tr>
              <a:tr h="444612">
                <a:tc>
                  <a:txBody>
                    <a:bodyPr/>
                    <a:lstStyle/>
                    <a:p>
                      <a:r>
                        <a:rPr lang="en-IN" dirty="0"/>
                        <a:t>(r | </a:t>
                      </a:r>
                      <a:r>
                        <a:rPr lang="el-GR" dirty="0"/>
                        <a:t>ε</a:t>
                      </a:r>
                      <a:r>
                        <a:rPr lang="en-IN" dirty="0"/>
                        <a:t>)* = r*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Relation between r and </a:t>
                      </a:r>
                      <a:r>
                        <a:rPr lang="el-GR" dirty="0"/>
                        <a:t>ε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677570851"/>
                  </a:ext>
                </a:extLst>
              </a:tr>
              <a:tr h="444612">
                <a:tc>
                  <a:txBody>
                    <a:bodyPr/>
                    <a:lstStyle/>
                    <a:p>
                      <a:r>
                        <a:rPr lang="en-IN" dirty="0"/>
                        <a:t>r** = r*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* is idempotent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90529524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8DB4A5CA-2BAE-47ED-9252-274A43E5BE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529" y="5341088"/>
            <a:ext cx="1060305" cy="1099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5168607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xmlns="" id="{6DA5CE23-7D90-458F-A999-785144BE2085}"/>
              </a:ext>
            </a:extLst>
          </p:cNvPr>
          <p:cNvSpPr/>
          <p:nvPr/>
        </p:nvSpPr>
        <p:spPr>
          <a:xfrm>
            <a:off x="4149691" y="3777448"/>
            <a:ext cx="3666478" cy="77235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Language Processors</a:t>
            </a:r>
          </a:p>
        </p:txBody>
      </p:sp>
      <p:pic>
        <p:nvPicPr>
          <p:cNvPr id="1026" name="Picture 2" descr="Software Developer Clipart , Png Download - Computer Programmer Girl Icon ,  Transparent Cartoon, Free Cliparts &amp; Silhouettes - NetClipart">
            <a:extLst>
              <a:ext uri="{FF2B5EF4-FFF2-40B4-BE49-F238E27FC236}">
                <a16:creationId xmlns:a16="http://schemas.microsoft.com/office/drawing/2014/main" xmlns="" id="{A70FA500-45B2-4826-983D-28FE3E1EEE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0495" t="8155" r="10378" b="16375"/>
          <a:stretch/>
        </p:blipFill>
        <p:spPr bwMode="auto">
          <a:xfrm>
            <a:off x="760643" y="4163628"/>
            <a:ext cx="2805345" cy="1863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ypes of computer software | Artibeus IT Support">
            <a:extLst>
              <a:ext uri="{FF2B5EF4-FFF2-40B4-BE49-F238E27FC236}">
                <a16:creationId xmlns:a16="http://schemas.microsoft.com/office/drawing/2014/main" xmlns="" id="{B02E1ED3-AF79-4FAD-9CB8-3C11A47F14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726748" y="4163627"/>
            <a:ext cx="2805345" cy="1863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xmlns="" id="{A504F966-16A0-4056-BA0F-3F8C2A1492F7}"/>
              </a:ext>
            </a:extLst>
          </p:cNvPr>
          <p:cNvSpPr/>
          <p:nvPr/>
        </p:nvSpPr>
        <p:spPr>
          <a:xfrm>
            <a:off x="3813081" y="4634144"/>
            <a:ext cx="4666573" cy="1109709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Develops code in programming lang.</a:t>
            </a:r>
          </a:p>
        </p:txBody>
      </p:sp>
      <p:sp>
        <p:nvSpPr>
          <p:cNvPr id="5" name="Thought Bubble: Cloud 4">
            <a:extLst>
              <a:ext uri="{FF2B5EF4-FFF2-40B4-BE49-F238E27FC236}">
                <a16:creationId xmlns:a16="http://schemas.microsoft.com/office/drawing/2014/main" xmlns="" id="{A13EF89A-E160-496C-B8C7-F62090229969}"/>
              </a:ext>
            </a:extLst>
          </p:cNvPr>
          <p:cNvSpPr/>
          <p:nvPr/>
        </p:nvSpPr>
        <p:spPr>
          <a:xfrm>
            <a:off x="924880" y="2130641"/>
            <a:ext cx="2476870" cy="1722268"/>
          </a:xfrm>
          <a:prstGeom prst="cloudCallou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Application  domain (like python code)</a:t>
            </a:r>
          </a:p>
        </p:txBody>
      </p:sp>
      <p:sp>
        <p:nvSpPr>
          <p:cNvPr id="8" name="Thought Bubble: Cloud 7">
            <a:extLst>
              <a:ext uri="{FF2B5EF4-FFF2-40B4-BE49-F238E27FC236}">
                <a16:creationId xmlns:a16="http://schemas.microsoft.com/office/drawing/2014/main" xmlns="" id="{A71C2301-7ACE-44D3-884D-7BAC37ACED63}"/>
              </a:ext>
            </a:extLst>
          </p:cNvPr>
          <p:cNvSpPr/>
          <p:nvPr/>
        </p:nvSpPr>
        <p:spPr>
          <a:xfrm>
            <a:off x="8877670" y="1989580"/>
            <a:ext cx="2568729" cy="1863329"/>
          </a:xfrm>
          <a:prstGeom prst="cloudCallou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Developed and executed at execution domain</a:t>
            </a:r>
          </a:p>
        </p:txBody>
      </p:sp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xmlns="" id="{73996357-2898-4825-9431-87FBB9B398CA}"/>
              </a:ext>
            </a:extLst>
          </p:cNvPr>
          <p:cNvSpPr/>
          <p:nvPr/>
        </p:nvSpPr>
        <p:spPr>
          <a:xfrm>
            <a:off x="4337481" y="874450"/>
            <a:ext cx="3517038" cy="2206102"/>
          </a:xfrm>
          <a:prstGeom prst="wedgeRectCallout">
            <a:avLst>
              <a:gd name="adj1" fmla="val 1303"/>
              <a:gd name="adj2" fmla="val 7757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Software that bridges the </a:t>
            </a:r>
            <a:r>
              <a:rPr lang="en-IN" b="1" i="1" u="sng" dirty="0">
                <a:solidFill>
                  <a:srgbClr val="FF0000"/>
                </a:solidFill>
              </a:rPr>
              <a:t>semantic gap </a:t>
            </a:r>
            <a:r>
              <a:rPr lang="en-IN" dirty="0"/>
              <a:t>between the application domain and execution domain and helps in effective communication between both.</a:t>
            </a:r>
          </a:p>
        </p:txBody>
      </p:sp>
      <p:sp>
        <p:nvSpPr>
          <p:cNvPr id="7" name="Speech Bubble: Oval 6">
            <a:extLst>
              <a:ext uri="{FF2B5EF4-FFF2-40B4-BE49-F238E27FC236}">
                <a16:creationId xmlns:a16="http://schemas.microsoft.com/office/drawing/2014/main" xmlns="" id="{6F6570BF-F038-44FC-A69B-EFDD4E9B4D2B}"/>
              </a:ext>
            </a:extLst>
          </p:cNvPr>
          <p:cNvSpPr/>
          <p:nvPr/>
        </p:nvSpPr>
        <p:spPr>
          <a:xfrm>
            <a:off x="924880" y="612562"/>
            <a:ext cx="3224811" cy="852254"/>
          </a:xfrm>
          <a:prstGeom prst="wedgeEllipseCallout">
            <a:avLst>
              <a:gd name="adj1" fmla="val 63406"/>
              <a:gd name="adj2" fmla="val 61535"/>
            </a:avLst>
          </a:prstGeom>
          <a:ln>
            <a:solidFill>
              <a:srgbClr val="FF0000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100" b="1" dirty="0"/>
              <a:t>Semantic – rules</a:t>
            </a:r>
          </a:p>
          <a:p>
            <a:pPr algn="ctr"/>
            <a:r>
              <a:rPr lang="en-IN" sz="1100" b="1" dirty="0"/>
              <a:t>Semantic gap – difference in semantics of both domain</a:t>
            </a:r>
          </a:p>
        </p:txBody>
      </p:sp>
      <p:pic>
        <p:nvPicPr>
          <p:cNvPr id="1030" name="Picture 6" descr="What is a Language Processor?">
            <a:extLst>
              <a:ext uri="{FF2B5EF4-FFF2-40B4-BE49-F238E27FC236}">
                <a16:creationId xmlns:a16="http://schemas.microsoft.com/office/drawing/2014/main" xmlns="" id="{D898039D-5DC4-41B1-88E7-4BF85ED3C4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6919" t="6912" r="13321" b="8766"/>
          <a:stretch/>
        </p:blipFill>
        <p:spPr bwMode="auto">
          <a:xfrm>
            <a:off x="8549196" y="467060"/>
            <a:ext cx="2982897" cy="1367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xmlns="" id="{D7CFC57E-A98C-4308-BD6B-E4F7A7DBF9FB}"/>
              </a:ext>
            </a:extLst>
          </p:cNvPr>
          <p:cNvCxnSpPr/>
          <p:nvPr/>
        </p:nvCxnSpPr>
        <p:spPr>
          <a:xfrm flipV="1">
            <a:off x="7816169" y="1989580"/>
            <a:ext cx="910579" cy="198761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9A980B5F-35EE-4E96-BC56-BD56932DF2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4529" y="5341088"/>
            <a:ext cx="1060305" cy="1099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68963883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54D21A37-6A51-4433-9C45-671AA246AAA9}"/>
              </a:ext>
            </a:extLst>
          </p:cNvPr>
          <p:cNvSpPr txBox="1"/>
          <p:nvPr/>
        </p:nvSpPr>
        <p:spPr>
          <a:xfrm>
            <a:off x="5019423" y="541538"/>
            <a:ext cx="2153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u="sng" dirty="0"/>
              <a:t>Regular Definition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8C48F010-9959-4E42-9F29-513E85B252EE}"/>
              </a:ext>
            </a:extLst>
          </p:cNvPr>
          <p:cNvSpPr txBox="1"/>
          <p:nvPr/>
        </p:nvSpPr>
        <p:spPr>
          <a:xfrm>
            <a:off x="648071" y="1020932"/>
            <a:ext cx="11026066" cy="46101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dirty="0"/>
              <a:t>Notational convenience </a:t>
            </a:r>
            <a:r>
              <a:rPr lang="en-IN" dirty="0">
                <a:sym typeface="Wingdings" panose="05000000000000000000" pitchFamily="2" charset="2"/>
              </a:rPr>
              <a:t> regular expressions are assigned with names and defined using it</a:t>
            </a:r>
          </a:p>
          <a:p>
            <a:pPr>
              <a:lnSpc>
                <a:spcPct val="150000"/>
              </a:lnSpc>
            </a:pPr>
            <a:r>
              <a:rPr lang="en-IN" dirty="0">
                <a:sym typeface="Wingdings" panose="05000000000000000000" pitchFamily="2" charset="2"/>
              </a:rPr>
              <a:t>                                                 as if they were symbols.</a:t>
            </a:r>
          </a:p>
          <a:p>
            <a:pPr>
              <a:lnSpc>
                <a:spcPct val="150000"/>
              </a:lnSpc>
            </a:pPr>
            <a:r>
              <a:rPr lang="en-IN" dirty="0">
                <a:sym typeface="Wingdings" panose="05000000000000000000" pitchFamily="2" charset="2"/>
              </a:rPr>
              <a:t>      - Alphabet of basic symbols</a:t>
            </a:r>
          </a:p>
          <a:p>
            <a:pPr>
              <a:lnSpc>
                <a:spcPct val="150000"/>
              </a:lnSpc>
            </a:pPr>
            <a:r>
              <a:rPr lang="en-IN" dirty="0">
                <a:sym typeface="Wingdings" panose="05000000000000000000" pitchFamily="2" charset="2"/>
              </a:rPr>
              <a:t>Regular definition – sequence of definition of the form</a:t>
            </a:r>
          </a:p>
          <a:p>
            <a:pPr>
              <a:lnSpc>
                <a:spcPct val="150000"/>
              </a:lnSpc>
            </a:pPr>
            <a:r>
              <a:rPr lang="en-IN" dirty="0">
                <a:sym typeface="Wingdings" panose="05000000000000000000" pitchFamily="2" charset="2"/>
              </a:rPr>
              <a:t>d1  r1</a:t>
            </a:r>
          </a:p>
          <a:p>
            <a:pPr>
              <a:lnSpc>
                <a:spcPct val="150000"/>
              </a:lnSpc>
            </a:pPr>
            <a:r>
              <a:rPr lang="en-IN" dirty="0">
                <a:sym typeface="Wingdings" panose="05000000000000000000" pitchFamily="2" charset="2"/>
              </a:rPr>
              <a:t>d2  r2              di – distinct name</a:t>
            </a:r>
          </a:p>
          <a:p>
            <a:pPr>
              <a:lnSpc>
                <a:spcPct val="150000"/>
              </a:lnSpc>
            </a:pPr>
            <a:r>
              <a:rPr lang="en-IN" dirty="0">
                <a:sym typeface="Wingdings" panose="05000000000000000000" pitchFamily="2" charset="2"/>
              </a:rPr>
              <a:t>…                        </a:t>
            </a:r>
            <a:r>
              <a:rPr lang="en-IN" dirty="0" err="1">
                <a:sym typeface="Wingdings" panose="05000000000000000000" pitchFamily="2" charset="2"/>
              </a:rPr>
              <a:t>ri</a:t>
            </a:r>
            <a:r>
              <a:rPr lang="en-IN" dirty="0">
                <a:sym typeface="Wingdings" panose="05000000000000000000" pitchFamily="2" charset="2"/>
              </a:rPr>
              <a:t> – regular expressions over     (basic symbols and previously defined names)                        </a:t>
            </a:r>
          </a:p>
          <a:p>
            <a:pPr>
              <a:lnSpc>
                <a:spcPct val="150000"/>
              </a:lnSpc>
            </a:pPr>
            <a:r>
              <a:rPr lang="en-IN" dirty="0" err="1">
                <a:sym typeface="Wingdings" panose="05000000000000000000" pitchFamily="2" charset="2"/>
              </a:rPr>
              <a:t>dn</a:t>
            </a:r>
            <a:r>
              <a:rPr lang="en-IN" dirty="0">
                <a:sym typeface="Wingdings" panose="05000000000000000000" pitchFamily="2" charset="2"/>
              </a:rPr>
              <a:t>  </a:t>
            </a:r>
            <a:r>
              <a:rPr lang="en-IN" dirty="0" err="1">
                <a:sym typeface="Wingdings" panose="05000000000000000000" pitchFamily="2" charset="2"/>
              </a:rPr>
              <a:t>rn</a:t>
            </a:r>
            <a:r>
              <a:rPr lang="en-IN" dirty="0">
                <a:sym typeface="Wingdings" panose="05000000000000000000" pitchFamily="2" charset="2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IN" dirty="0">
                <a:sym typeface="Wingdings" panose="05000000000000000000" pitchFamily="2" charset="2"/>
              </a:rPr>
              <a:t>By restricting reg exp(r1, r2, … </a:t>
            </a:r>
            <a:r>
              <a:rPr lang="en-IN" dirty="0" err="1">
                <a:sym typeface="Wingdings" panose="05000000000000000000" pitchFamily="2" charset="2"/>
              </a:rPr>
              <a:t>rn</a:t>
            </a:r>
            <a:r>
              <a:rPr lang="en-IN" dirty="0">
                <a:sym typeface="Wingdings" panose="05000000000000000000" pitchFamily="2" charset="2"/>
              </a:rPr>
              <a:t>) to over the symbols of     and the previously defined names  </a:t>
            </a:r>
          </a:p>
          <a:p>
            <a:pPr>
              <a:lnSpc>
                <a:spcPct val="150000"/>
              </a:lnSpc>
            </a:pPr>
            <a:r>
              <a:rPr lang="en-IN" dirty="0">
                <a:sym typeface="Wingdings" panose="05000000000000000000" pitchFamily="2" charset="2"/>
              </a:rPr>
              <a:t>Further regular expressions can be constructed by repeatedly replacing reg exp names by expressions they denote.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65FD6FC0-FA35-4725-BC64-72FB18D55D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869" y="2029469"/>
            <a:ext cx="169605" cy="192219"/>
          </a:xfrm>
          <a:prstGeom prst="rect">
            <a:avLst/>
          </a:prstGeom>
        </p:spPr>
      </p:pic>
      <p:sp>
        <p:nvSpPr>
          <p:cNvPr id="5" name="Right Brace 4">
            <a:extLst>
              <a:ext uri="{FF2B5EF4-FFF2-40B4-BE49-F238E27FC236}">
                <a16:creationId xmlns:a16="http://schemas.microsoft.com/office/drawing/2014/main" xmlns="" id="{9EF5EC1E-CA85-496A-B96A-9B011360FDEB}"/>
              </a:ext>
            </a:extLst>
          </p:cNvPr>
          <p:cNvSpPr/>
          <p:nvPr/>
        </p:nvSpPr>
        <p:spPr>
          <a:xfrm>
            <a:off x="1953087" y="2833523"/>
            <a:ext cx="253120" cy="1489904"/>
          </a:xfrm>
          <a:prstGeom prst="righ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478B7D91-BC6D-4091-B186-79F068B2E6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9944" y="3694589"/>
            <a:ext cx="169605" cy="1922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893CD4A6-47C4-4122-A01E-9C306566DA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1951" y="4495125"/>
            <a:ext cx="169605" cy="19221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DF1D4B47-1DA5-48AA-B86A-5B8D2053B9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529" y="5580476"/>
            <a:ext cx="829467" cy="860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7496983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E794DCA7-4E89-41E8-B46A-4E221855D79F}"/>
              </a:ext>
            </a:extLst>
          </p:cNvPr>
          <p:cNvSpPr txBox="1"/>
          <p:nvPr/>
        </p:nvSpPr>
        <p:spPr>
          <a:xfrm>
            <a:off x="665825" y="583847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u="sng" dirty="0"/>
              <a:t>Examples: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52B6D047-6366-4986-A7C1-AA69676582AD}"/>
              </a:ext>
            </a:extLst>
          </p:cNvPr>
          <p:cNvSpPr txBox="1"/>
          <p:nvPr/>
        </p:nvSpPr>
        <p:spPr>
          <a:xfrm>
            <a:off x="665826" y="1021844"/>
            <a:ext cx="11017188" cy="17543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dirty="0"/>
              <a:t>L </a:t>
            </a:r>
            <a:r>
              <a:rPr lang="en-IN" dirty="0">
                <a:sym typeface="Wingdings" panose="05000000000000000000" pitchFamily="2" charset="2"/>
              </a:rPr>
              <a:t></a:t>
            </a:r>
            <a:r>
              <a:rPr lang="en-IN" dirty="0"/>
              <a:t> </a:t>
            </a:r>
            <a:r>
              <a:rPr lang="en-IN" dirty="0">
                <a:solidFill>
                  <a:srgbClr val="FF0000"/>
                </a:solidFill>
              </a:rPr>
              <a:t>A|B|C|..……….|</a:t>
            </a:r>
            <a:r>
              <a:rPr lang="en-IN" dirty="0" err="1">
                <a:solidFill>
                  <a:srgbClr val="FF0000"/>
                </a:solidFill>
              </a:rPr>
              <a:t>Z|a|b|c</a:t>
            </a:r>
            <a:r>
              <a:rPr lang="en-IN" dirty="0">
                <a:solidFill>
                  <a:srgbClr val="FF0000"/>
                </a:solidFill>
              </a:rPr>
              <a:t>|…...…………|z</a:t>
            </a:r>
            <a:r>
              <a:rPr lang="en-IN" dirty="0"/>
              <a:t> – alphabet consisting of set of upper and lower </a:t>
            </a:r>
          </a:p>
          <a:p>
            <a:r>
              <a:rPr lang="en-IN" dirty="0"/>
              <a:t>                                                                                      case letters</a:t>
            </a:r>
          </a:p>
          <a:p>
            <a:r>
              <a:rPr lang="en-IN" dirty="0"/>
              <a:t>D </a:t>
            </a:r>
            <a:r>
              <a:rPr lang="en-IN" dirty="0">
                <a:sym typeface="Wingdings" panose="05000000000000000000" pitchFamily="2" charset="2"/>
              </a:rPr>
              <a:t></a:t>
            </a:r>
            <a:r>
              <a:rPr lang="en-IN" dirty="0"/>
              <a:t> </a:t>
            </a:r>
            <a:r>
              <a:rPr lang="en-IN" dirty="0">
                <a:solidFill>
                  <a:srgbClr val="FF0000"/>
                </a:solidFill>
              </a:rPr>
              <a:t>0|1|2|3|…………..|9                                    </a:t>
            </a:r>
            <a:r>
              <a:rPr lang="en-IN" dirty="0"/>
              <a:t>– alphabet consisting of the set of the ten decimal</a:t>
            </a:r>
          </a:p>
          <a:p>
            <a:r>
              <a:rPr lang="en-IN" dirty="0"/>
              <a:t>                                                                                      digits </a:t>
            </a:r>
            <a:br>
              <a:rPr lang="en-IN" dirty="0"/>
            </a:br>
            <a:endParaRPr lang="en-IN" dirty="0"/>
          </a:p>
          <a:p>
            <a:endParaRPr lang="en-IN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A8D4C098-C5F7-4488-B4DB-C1668E6238C6}"/>
              </a:ext>
            </a:extLst>
          </p:cNvPr>
          <p:cNvSpPr/>
          <p:nvPr/>
        </p:nvSpPr>
        <p:spPr>
          <a:xfrm>
            <a:off x="754602" y="2159196"/>
            <a:ext cx="3764132" cy="4882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Id </a:t>
            </a:r>
            <a:r>
              <a:rPr lang="en-IN" dirty="0">
                <a:sym typeface="Wingdings" panose="05000000000000000000" pitchFamily="2" charset="2"/>
              </a:rPr>
              <a:t> letter (letter | digit)*</a:t>
            </a:r>
            <a:endParaRPr lang="en-IN" dirty="0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xmlns="" id="{2D8A27B9-BDBC-49B8-9FB1-822BA1E602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781742589"/>
              </p:ext>
            </p:extLst>
          </p:nvPr>
        </p:nvGraphicFramePr>
        <p:xfrm>
          <a:off x="1038688" y="2844835"/>
          <a:ext cx="10644326" cy="322194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5322163">
                  <a:extLst>
                    <a:ext uri="{9D8B030D-6E8A-4147-A177-3AD203B41FA5}">
                      <a16:colId xmlns:a16="http://schemas.microsoft.com/office/drawing/2014/main" xmlns="" val="3678211514"/>
                    </a:ext>
                  </a:extLst>
                </a:gridCol>
                <a:gridCol w="5322163">
                  <a:extLst>
                    <a:ext uri="{9D8B030D-6E8A-4147-A177-3AD203B41FA5}">
                      <a16:colId xmlns:a16="http://schemas.microsoft.com/office/drawing/2014/main" xmlns="" val="1355173856"/>
                    </a:ext>
                  </a:extLst>
                </a:gridCol>
              </a:tblGrid>
              <a:tr h="41087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Regular Definition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40664277"/>
                  </a:ext>
                </a:extLst>
              </a:tr>
              <a:tr h="41087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digit </a:t>
                      </a:r>
                      <a:r>
                        <a:rPr lang="en-IN" dirty="0"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en-IN" dirty="0">
                          <a:solidFill>
                            <a:srgbClr val="FF0000"/>
                          </a:solidFill>
                        </a:rPr>
                        <a:t>0|1|2|3|…………..|9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Set of numbers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618590018"/>
                  </a:ext>
                </a:extLst>
              </a:tr>
              <a:tr h="41087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digits </a:t>
                      </a:r>
                      <a:r>
                        <a:rPr lang="en-IN" dirty="0">
                          <a:sym typeface="Wingdings" panose="05000000000000000000" pitchFamily="2" charset="2"/>
                        </a:rPr>
                        <a:t> digit digit*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At least one digit -  followed by set of numbers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231959918"/>
                  </a:ext>
                </a:extLst>
              </a:tr>
              <a:tr h="41087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 err="1">
                          <a:sym typeface="Wingdings" panose="05000000000000000000" pitchFamily="2" charset="2"/>
                        </a:rPr>
                        <a:t>optional_fraction</a:t>
                      </a:r>
                      <a:r>
                        <a:rPr lang="en-IN" dirty="0">
                          <a:sym typeface="Wingdings" panose="05000000000000000000" pitchFamily="2" charset="2"/>
                        </a:rPr>
                        <a:t>  . digits |</a:t>
                      </a:r>
                      <a:r>
                        <a:rPr lang="el-GR" dirty="0"/>
                        <a:t> ε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Decimal point – followed by digits or empty string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923572514"/>
                  </a:ext>
                </a:extLst>
              </a:tr>
              <a:tr h="41087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 err="1"/>
                        <a:t>optional_exponent</a:t>
                      </a:r>
                      <a:r>
                        <a:rPr lang="en-IN" dirty="0"/>
                        <a:t> </a:t>
                      </a:r>
                      <a:r>
                        <a:rPr lang="en-IN" dirty="0">
                          <a:sym typeface="Wingdings" panose="05000000000000000000" pitchFamily="2" charset="2"/>
                        </a:rPr>
                        <a:t> ( E ( + | - | </a:t>
                      </a:r>
                      <a:r>
                        <a:rPr lang="el-GR" dirty="0"/>
                        <a:t>ε</a:t>
                      </a:r>
                      <a:r>
                        <a:rPr lang="en-IN" dirty="0"/>
                        <a:t> ) digits ) | </a:t>
                      </a:r>
                      <a:r>
                        <a:rPr lang="el-GR" dirty="0"/>
                        <a:t>ε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E – followed by + or – sign – followed by one or more digits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361313373"/>
                  </a:ext>
                </a:extLst>
              </a:tr>
              <a:tr h="70917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 err="1"/>
                        <a:t>num</a:t>
                      </a:r>
                      <a:r>
                        <a:rPr lang="en-IN" dirty="0"/>
                        <a:t> </a:t>
                      </a:r>
                      <a:r>
                        <a:rPr lang="en-IN" dirty="0"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en-IN" dirty="0"/>
                        <a:t> digits </a:t>
                      </a:r>
                      <a:r>
                        <a:rPr lang="en-IN" dirty="0" err="1"/>
                        <a:t>optional_fraction</a:t>
                      </a:r>
                      <a:r>
                        <a:rPr lang="en-IN" dirty="0"/>
                        <a:t> </a:t>
                      </a:r>
                      <a:r>
                        <a:rPr lang="en-IN" dirty="0" err="1"/>
                        <a:t>optional_exponent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Set of digits, </a:t>
                      </a:r>
                      <a:r>
                        <a:rPr lang="en-IN" dirty="0" err="1"/>
                        <a:t>optional_fraction</a:t>
                      </a:r>
                      <a:r>
                        <a:rPr lang="en-IN" dirty="0"/>
                        <a:t> and </a:t>
                      </a:r>
                      <a:r>
                        <a:rPr lang="en-IN" dirty="0" err="1"/>
                        <a:t>optional_exponent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798325564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B995FD65-B80D-4F5D-AF82-A0EF3F82AE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529" y="5783018"/>
            <a:ext cx="634159" cy="657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75464845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BF700A37-629A-403F-AE2E-6CFEE23717B5}"/>
              </a:ext>
            </a:extLst>
          </p:cNvPr>
          <p:cNvSpPr txBox="1"/>
          <p:nvPr/>
        </p:nvSpPr>
        <p:spPr>
          <a:xfrm>
            <a:off x="4761340" y="559293"/>
            <a:ext cx="2669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u="sng" dirty="0"/>
              <a:t>Notational </a:t>
            </a:r>
            <a:r>
              <a:rPr lang="en-IN" b="1" u="sng" dirty="0" err="1"/>
              <a:t>Shorthands</a:t>
            </a:r>
            <a:endParaRPr lang="en-IN" b="1" u="sng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xmlns="" id="{7DBBC796-C67B-4F2D-98DF-C177368639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751575879"/>
              </p:ext>
            </p:extLst>
          </p:nvPr>
        </p:nvGraphicFramePr>
        <p:xfrm>
          <a:off x="755588" y="1096944"/>
          <a:ext cx="10680824" cy="4664112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2460102">
                  <a:extLst>
                    <a:ext uri="{9D8B030D-6E8A-4147-A177-3AD203B41FA5}">
                      <a16:colId xmlns:a16="http://schemas.microsoft.com/office/drawing/2014/main" xmlns="" val="2810393809"/>
                    </a:ext>
                  </a:extLst>
                </a:gridCol>
                <a:gridCol w="8220722">
                  <a:extLst>
                    <a:ext uri="{9D8B030D-6E8A-4147-A177-3AD203B41FA5}">
                      <a16:colId xmlns:a16="http://schemas.microsoft.com/office/drawing/2014/main" xmlns="" val="690429100"/>
                    </a:ext>
                  </a:extLst>
                </a:gridCol>
              </a:tblGrid>
              <a:tr h="503004">
                <a:tc rowSpan="3">
                  <a:txBody>
                    <a:bodyPr/>
                    <a:lstStyle/>
                    <a:p>
                      <a:r>
                        <a:rPr lang="en-IN" dirty="0"/>
                        <a:t>One or More Instances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b="0" dirty="0">
                          <a:solidFill>
                            <a:srgbClr val="FF0000"/>
                          </a:solidFill>
                        </a:rPr>
                        <a:t>Unary postfix operator “+”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047962845"/>
                  </a:ext>
                </a:extLst>
              </a:tr>
              <a:tr h="503004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If r denotes language L(r) </a:t>
                      </a:r>
                      <a:r>
                        <a:rPr lang="en-IN" dirty="0">
                          <a:sym typeface="Wingdings" panose="05000000000000000000" pitchFamily="2" charset="2"/>
                        </a:rPr>
                        <a:t> r+ denotes language (L(r))+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725106451"/>
                  </a:ext>
                </a:extLst>
              </a:tr>
              <a:tr h="503004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err="1"/>
                        <a:t>Eg.</a:t>
                      </a:r>
                      <a:r>
                        <a:rPr lang="en-IN" dirty="0"/>
                        <a:t> a+ </a:t>
                      </a:r>
                      <a:r>
                        <a:rPr lang="en-IN" dirty="0">
                          <a:sym typeface="Wingdings" panose="05000000000000000000" pitchFamily="2" charset="2"/>
                        </a:rPr>
                        <a:t> set of all strings of one or more a’s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023039230"/>
                  </a:ext>
                </a:extLst>
              </a:tr>
              <a:tr h="503004">
                <a:tc rowSpan="3">
                  <a:txBody>
                    <a:bodyPr/>
                    <a:lstStyle/>
                    <a:p>
                      <a:r>
                        <a:rPr lang="en-IN" b="1" dirty="0"/>
                        <a:t>Zero or one instance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IN" sz="1800" b="0" kern="1200" dirty="0">
                          <a:solidFill>
                            <a:srgbClr val="FF0000"/>
                          </a:solidFill>
                        </a:rPr>
                        <a:t>Unary postfix operator “?”</a:t>
                      </a:r>
                      <a:endParaRPr lang="en-IN" sz="1800" b="0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122718702"/>
                  </a:ext>
                </a:extLst>
              </a:tr>
              <a:tr h="503004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Shorthand for r |</a:t>
                      </a:r>
                      <a:r>
                        <a:rPr lang="el-GR" dirty="0"/>
                        <a:t>ε</a:t>
                      </a:r>
                      <a:r>
                        <a:rPr lang="en-IN" dirty="0"/>
                        <a:t> 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649035546"/>
                  </a:ext>
                </a:extLst>
              </a:tr>
              <a:tr h="503004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If r is regular expression </a:t>
                      </a:r>
                      <a:r>
                        <a:rPr lang="en-IN" dirty="0">
                          <a:sym typeface="Wingdings" panose="05000000000000000000" pitchFamily="2" charset="2"/>
                        </a:rPr>
                        <a:t> (r)? Is a regular expression that denotes the language L(r) u {</a:t>
                      </a:r>
                      <a:r>
                        <a:rPr lang="el-GR" dirty="0"/>
                        <a:t>ε</a:t>
                      </a:r>
                      <a:r>
                        <a:rPr lang="en-IN" dirty="0"/>
                        <a:t>}</a:t>
                      </a:r>
                      <a:r>
                        <a:rPr lang="en-IN" dirty="0"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IN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174894504"/>
                  </a:ext>
                </a:extLst>
              </a:tr>
              <a:tr h="503004">
                <a:tc rowSpan="3">
                  <a:txBody>
                    <a:bodyPr/>
                    <a:lstStyle/>
                    <a:p>
                      <a:r>
                        <a:rPr lang="en-IN" b="1" dirty="0"/>
                        <a:t>Character classes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IN" sz="1800" b="0" kern="1200" dirty="0">
                          <a:solidFill>
                            <a:srgbClr val="FF0000"/>
                          </a:solidFill>
                        </a:rPr>
                        <a:t>Abbreviated character class </a:t>
                      </a:r>
                      <a:endParaRPr lang="en-IN" sz="1800" b="0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300824182"/>
                  </a:ext>
                </a:extLst>
              </a:tr>
              <a:tr h="503004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Describe identifiers as strings generated by regular expressions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633096832"/>
                  </a:ext>
                </a:extLst>
              </a:tr>
              <a:tr h="503004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err="1"/>
                        <a:t>Eg.</a:t>
                      </a:r>
                      <a:r>
                        <a:rPr lang="en-IN" dirty="0"/>
                        <a:t> {</a:t>
                      </a:r>
                      <a:r>
                        <a:rPr lang="en-IN" dirty="0" err="1"/>
                        <a:t>a,b,c</a:t>
                      </a:r>
                      <a:r>
                        <a:rPr lang="en-IN" dirty="0"/>
                        <a:t>,….,z} can be denoted as |a-z|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696032865"/>
                  </a:ext>
                </a:extLst>
              </a:tr>
            </a:tbl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2B667CB6-E38B-4EC5-BC17-0933938162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530" y="5783018"/>
            <a:ext cx="634158" cy="657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26845101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46279181-241A-424B-90DA-3FE3717B6E86}"/>
              </a:ext>
            </a:extLst>
          </p:cNvPr>
          <p:cNvSpPr txBox="1"/>
          <p:nvPr/>
        </p:nvSpPr>
        <p:spPr>
          <a:xfrm>
            <a:off x="665825" y="583847"/>
            <a:ext cx="5710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u="sng" dirty="0"/>
              <a:t>Examples: (After applying Notational short hands)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15FB2BE4-70C8-43A2-B2DD-A2D5E57FBF07}"/>
              </a:ext>
            </a:extLst>
          </p:cNvPr>
          <p:cNvSpPr txBox="1"/>
          <p:nvPr/>
        </p:nvSpPr>
        <p:spPr>
          <a:xfrm>
            <a:off x="665825" y="1190520"/>
            <a:ext cx="11017188" cy="11476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dirty="0"/>
              <a:t>L </a:t>
            </a:r>
            <a:r>
              <a:rPr lang="en-IN" dirty="0">
                <a:sym typeface="Wingdings" panose="05000000000000000000" pitchFamily="2" charset="2"/>
              </a:rPr>
              <a:t></a:t>
            </a:r>
            <a:r>
              <a:rPr lang="en-IN" dirty="0"/>
              <a:t> </a:t>
            </a:r>
            <a:r>
              <a:rPr lang="en-IN" dirty="0">
                <a:solidFill>
                  <a:srgbClr val="FF0000"/>
                </a:solidFill>
              </a:rPr>
              <a:t>A|B|C|..……….|</a:t>
            </a:r>
            <a:r>
              <a:rPr lang="en-IN" dirty="0" err="1">
                <a:solidFill>
                  <a:srgbClr val="FF0000"/>
                </a:solidFill>
              </a:rPr>
              <a:t>Z|a|b|c</a:t>
            </a:r>
            <a:r>
              <a:rPr lang="en-IN" dirty="0">
                <a:solidFill>
                  <a:srgbClr val="FF0000"/>
                </a:solidFill>
              </a:rPr>
              <a:t>|…...…………|z</a:t>
            </a:r>
            <a:r>
              <a:rPr lang="en-IN" dirty="0"/>
              <a:t>            –   |A-Za-z|</a:t>
            </a:r>
          </a:p>
          <a:p>
            <a:pPr>
              <a:lnSpc>
                <a:spcPct val="150000"/>
              </a:lnSpc>
            </a:pPr>
            <a:r>
              <a:rPr lang="en-IN" dirty="0"/>
              <a:t>D </a:t>
            </a:r>
            <a:r>
              <a:rPr lang="en-IN" dirty="0">
                <a:sym typeface="Wingdings" panose="05000000000000000000" pitchFamily="2" charset="2"/>
              </a:rPr>
              <a:t></a:t>
            </a:r>
            <a:r>
              <a:rPr lang="en-IN" dirty="0"/>
              <a:t> </a:t>
            </a:r>
            <a:r>
              <a:rPr lang="en-IN" dirty="0">
                <a:solidFill>
                  <a:srgbClr val="FF0000"/>
                </a:solidFill>
              </a:rPr>
              <a:t>0|1|2|3|…………..|9                                               </a:t>
            </a:r>
            <a:r>
              <a:rPr lang="en-IN" dirty="0"/>
              <a:t>–    |0-9|</a:t>
            </a:r>
            <a:br>
              <a:rPr lang="en-IN" dirty="0"/>
            </a:br>
            <a:r>
              <a:rPr lang="en-IN" dirty="0"/>
              <a:t>Set of Alphabets followed by digits                                  –    |A-Za-z0-9</a:t>
            </a:r>
          </a:p>
        </p:txBody>
      </p:sp>
      <p:graphicFrame>
        <p:nvGraphicFramePr>
          <p:cNvPr id="8" name="Table 6">
            <a:extLst>
              <a:ext uri="{FF2B5EF4-FFF2-40B4-BE49-F238E27FC236}">
                <a16:creationId xmlns:a16="http://schemas.microsoft.com/office/drawing/2014/main" xmlns="" id="{86C92591-2FBA-4911-84BA-8C3CBC2E55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870753945"/>
              </p:ext>
            </p:extLst>
          </p:nvPr>
        </p:nvGraphicFramePr>
        <p:xfrm>
          <a:off x="773837" y="2575547"/>
          <a:ext cx="10644326" cy="276352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5322163">
                  <a:extLst>
                    <a:ext uri="{9D8B030D-6E8A-4147-A177-3AD203B41FA5}">
                      <a16:colId xmlns:a16="http://schemas.microsoft.com/office/drawing/2014/main" xmlns="" val="3678211514"/>
                    </a:ext>
                  </a:extLst>
                </a:gridCol>
                <a:gridCol w="5322163">
                  <a:extLst>
                    <a:ext uri="{9D8B030D-6E8A-4147-A177-3AD203B41FA5}">
                      <a16:colId xmlns:a16="http://schemas.microsoft.com/office/drawing/2014/main" xmlns="" val="1355173856"/>
                    </a:ext>
                  </a:extLst>
                </a:gridCol>
              </a:tblGrid>
              <a:tr h="41087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Regular Definition (Before using shorthand)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Regular Definition (After using shorthand)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40664277"/>
                  </a:ext>
                </a:extLst>
              </a:tr>
              <a:tr h="41087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digit </a:t>
                      </a:r>
                      <a:r>
                        <a:rPr lang="en-IN" dirty="0"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en-IN" dirty="0">
                          <a:solidFill>
                            <a:srgbClr val="FF0000"/>
                          </a:solidFill>
                        </a:rPr>
                        <a:t>0|1|2|3|…………..|9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digit </a:t>
                      </a:r>
                      <a:r>
                        <a:rPr lang="en-IN" dirty="0"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en-IN" dirty="0">
                          <a:solidFill>
                            <a:srgbClr val="FF0000"/>
                          </a:solidFill>
                        </a:rPr>
                        <a:t>|0-9|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618590018"/>
                  </a:ext>
                </a:extLst>
              </a:tr>
              <a:tr h="41087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digits </a:t>
                      </a:r>
                      <a:r>
                        <a:rPr lang="en-IN" dirty="0">
                          <a:sym typeface="Wingdings" panose="05000000000000000000" pitchFamily="2" charset="2"/>
                        </a:rPr>
                        <a:t> digit digit*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digits </a:t>
                      </a:r>
                      <a:r>
                        <a:rPr lang="en-IN" dirty="0">
                          <a:sym typeface="Wingdings" panose="05000000000000000000" pitchFamily="2" charset="2"/>
                        </a:rPr>
                        <a:t> digit+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231959918"/>
                  </a:ext>
                </a:extLst>
              </a:tr>
              <a:tr h="41087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 err="1">
                          <a:sym typeface="Wingdings" panose="05000000000000000000" pitchFamily="2" charset="2"/>
                        </a:rPr>
                        <a:t>optional_fraction</a:t>
                      </a:r>
                      <a:r>
                        <a:rPr lang="en-IN" dirty="0">
                          <a:sym typeface="Wingdings" panose="05000000000000000000" pitchFamily="2" charset="2"/>
                        </a:rPr>
                        <a:t>  . digits |</a:t>
                      </a:r>
                      <a:r>
                        <a:rPr lang="el-GR" dirty="0"/>
                        <a:t> ε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 err="1">
                          <a:sym typeface="Wingdings" panose="05000000000000000000" pitchFamily="2" charset="2"/>
                        </a:rPr>
                        <a:t>optional_fraction</a:t>
                      </a:r>
                      <a:r>
                        <a:rPr lang="en-IN" dirty="0">
                          <a:sym typeface="Wingdings" panose="05000000000000000000" pitchFamily="2" charset="2"/>
                        </a:rPr>
                        <a:t>  (. digits)? 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923572514"/>
                  </a:ext>
                </a:extLst>
              </a:tr>
              <a:tr h="41087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 err="1"/>
                        <a:t>optional_exponent</a:t>
                      </a:r>
                      <a:r>
                        <a:rPr lang="en-IN" dirty="0"/>
                        <a:t> </a:t>
                      </a:r>
                      <a:r>
                        <a:rPr lang="en-IN" dirty="0">
                          <a:sym typeface="Wingdings" panose="05000000000000000000" pitchFamily="2" charset="2"/>
                        </a:rPr>
                        <a:t> ( E ( + | - | </a:t>
                      </a:r>
                      <a:r>
                        <a:rPr lang="el-GR" dirty="0"/>
                        <a:t>ε</a:t>
                      </a:r>
                      <a:r>
                        <a:rPr lang="en-IN" dirty="0"/>
                        <a:t> ) digits ) | </a:t>
                      </a:r>
                      <a:r>
                        <a:rPr lang="el-GR" dirty="0"/>
                        <a:t>ε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 err="1"/>
                        <a:t>optional_exponent</a:t>
                      </a:r>
                      <a:r>
                        <a:rPr lang="en-IN" dirty="0"/>
                        <a:t> </a:t>
                      </a:r>
                      <a:r>
                        <a:rPr lang="en-IN" dirty="0">
                          <a:sym typeface="Wingdings" panose="05000000000000000000" pitchFamily="2" charset="2"/>
                        </a:rPr>
                        <a:t> ( E ( + | - </a:t>
                      </a:r>
                      <a:r>
                        <a:rPr lang="en-IN" dirty="0"/>
                        <a:t>)? digits )?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361313373"/>
                  </a:ext>
                </a:extLst>
              </a:tr>
              <a:tr h="70917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 err="1"/>
                        <a:t>num</a:t>
                      </a:r>
                      <a:r>
                        <a:rPr lang="en-IN" dirty="0"/>
                        <a:t> </a:t>
                      </a:r>
                      <a:r>
                        <a:rPr lang="en-IN" dirty="0"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en-IN" dirty="0"/>
                        <a:t> digits </a:t>
                      </a:r>
                      <a:r>
                        <a:rPr lang="en-IN" dirty="0" err="1"/>
                        <a:t>optional_fraction</a:t>
                      </a:r>
                      <a:r>
                        <a:rPr lang="en-IN" dirty="0"/>
                        <a:t> </a:t>
                      </a:r>
                      <a:r>
                        <a:rPr lang="en-IN" dirty="0" err="1"/>
                        <a:t>optional_exponent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 err="1"/>
                        <a:t>num</a:t>
                      </a:r>
                      <a:r>
                        <a:rPr lang="en-IN" dirty="0"/>
                        <a:t> </a:t>
                      </a:r>
                      <a:r>
                        <a:rPr lang="en-IN" dirty="0"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en-IN" dirty="0"/>
                        <a:t> digits </a:t>
                      </a:r>
                      <a:r>
                        <a:rPr lang="en-IN" dirty="0" err="1"/>
                        <a:t>optional_fraction</a:t>
                      </a:r>
                      <a:r>
                        <a:rPr lang="en-IN" dirty="0"/>
                        <a:t> </a:t>
                      </a:r>
                      <a:r>
                        <a:rPr lang="en-IN" dirty="0" err="1"/>
                        <a:t>optional_exponent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798325564"/>
                  </a:ext>
                </a:extLst>
              </a:tr>
            </a:tbl>
          </a:graphicData>
        </a:graphic>
      </p:graphicFrame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xmlns="" id="{65E6A49A-54A8-4806-AAA1-5E249BB4386B}"/>
              </a:ext>
            </a:extLst>
          </p:cNvPr>
          <p:cNvSpPr/>
          <p:nvPr/>
        </p:nvSpPr>
        <p:spPr>
          <a:xfrm>
            <a:off x="4483222" y="5576409"/>
            <a:ext cx="6871317" cy="743365"/>
          </a:xfrm>
          <a:prstGeom prst="wedgeRectCallout">
            <a:avLst>
              <a:gd name="adj1" fmla="val -21364"/>
              <a:gd name="adj2" fmla="val -73645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Relation between Kleene and positive closure operators:</a:t>
            </a:r>
          </a:p>
          <a:p>
            <a:pPr algn="ctr"/>
            <a:r>
              <a:rPr lang="en-IN" dirty="0">
                <a:solidFill>
                  <a:srgbClr val="FFFF00"/>
                </a:solidFill>
              </a:rPr>
              <a:t>r* = r + </a:t>
            </a:r>
            <a:r>
              <a:rPr lang="el-GR" dirty="0">
                <a:solidFill>
                  <a:srgbClr val="FFFF00"/>
                </a:solidFill>
              </a:rPr>
              <a:t>ε</a:t>
            </a:r>
            <a:r>
              <a:rPr lang="en-IN" dirty="0">
                <a:solidFill>
                  <a:srgbClr val="FFFF00"/>
                </a:solidFill>
              </a:rPr>
              <a:t> and r+ = </a:t>
            </a:r>
            <a:r>
              <a:rPr lang="en-IN" dirty="0" err="1">
                <a:solidFill>
                  <a:srgbClr val="FFFF00"/>
                </a:solidFill>
              </a:rPr>
              <a:t>rr</a:t>
            </a:r>
            <a:r>
              <a:rPr lang="en-IN" dirty="0">
                <a:solidFill>
                  <a:srgbClr val="FFFF00"/>
                </a:solidFill>
              </a:rPr>
              <a:t>*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6A3F8C8F-60DC-4221-8D35-F1B7BE6DC1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529" y="5580476"/>
            <a:ext cx="829467" cy="860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7261531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33B048D1-0C29-43C8-A6E0-B5A30227F124}"/>
              </a:ext>
            </a:extLst>
          </p:cNvPr>
          <p:cNvSpPr txBox="1"/>
          <p:nvPr/>
        </p:nvSpPr>
        <p:spPr>
          <a:xfrm>
            <a:off x="4790194" y="532660"/>
            <a:ext cx="2611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u="sng" dirty="0"/>
              <a:t>Recognition of tokens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7852E7D7-D05C-4E2B-8F4E-24F99802762F}"/>
              </a:ext>
            </a:extLst>
          </p:cNvPr>
          <p:cNvSpPr txBox="1"/>
          <p:nvPr/>
        </p:nvSpPr>
        <p:spPr>
          <a:xfrm>
            <a:off x="754602" y="1225118"/>
            <a:ext cx="45031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Consider the below fragment of code: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xmlns="" id="{D7A576A2-F143-4CF5-BE28-64921AEAE3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480800074"/>
              </p:ext>
            </p:extLst>
          </p:nvPr>
        </p:nvGraphicFramePr>
        <p:xfrm>
          <a:off x="754602" y="1997475"/>
          <a:ext cx="3960427" cy="3204264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3960427">
                  <a:extLst>
                    <a:ext uri="{9D8B030D-6E8A-4147-A177-3AD203B41FA5}">
                      <a16:colId xmlns:a16="http://schemas.microsoft.com/office/drawing/2014/main" xmlns="" val="3005097342"/>
                    </a:ext>
                  </a:extLst>
                </a:gridCol>
              </a:tblGrid>
              <a:tr h="1335110">
                <a:tc>
                  <a:txBody>
                    <a:bodyPr/>
                    <a:lstStyle/>
                    <a:p>
                      <a:r>
                        <a:rPr lang="en-IN" b="0" dirty="0" err="1"/>
                        <a:t>Stmt</a:t>
                      </a:r>
                      <a:r>
                        <a:rPr lang="en-IN" b="0" dirty="0"/>
                        <a:t> </a:t>
                      </a:r>
                      <a:r>
                        <a:rPr lang="en-IN" b="0" dirty="0">
                          <a:sym typeface="Wingdings" panose="05000000000000000000" pitchFamily="2" charset="2"/>
                        </a:rPr>
                        <a:t> if expr then </a:t>
                      </a:r>
                      <a:r>
                        <a:rPr lang="en-IN" b="0" dirty="0" err="1">
                          <a:sym typeface="Wingdings" panose="05000000000000000000" pitchFamily="2" charset="2"/>
                        </a:rPr>
                        <a:t>stmt</a:t>
                      </a:r>
                      <a:endParaRPr lang="en-IN" b="0" dirty="0">
                        <a:sym typeface="Wingdings" panose="05000000000000000000" pitchFamily="2" charset="2"/>
                      </a:endParaRPr>
                    </a:p>
                    <a:p>
                      <a:r>
                        <a:rPr lang="en-IN" b="0" dirty="0">
                          <a:sym typeface="Wingdings" panose="05000000000000000000" pitchFamily="2" charset="2"/>
                        </a:rPr>
                        <a:t>          | if expr then </a:t>
                      </a:r>
                      <a:r>
                        <a:rPr lang="en-IN" b="0" dirty="0" err="1">
                          <a:sym typeface="Wingdings" panose="05000000000000000000" pitchFamily="2" charset="2"/>
                        </a:rPr>
                        <a:t>stmt</a:t>
                      </a:r>
                      <a:r>
                        <a:rPr lang="en-IN" b="0" dirty="0">
                          <a:sym typeface="Wingdings" panose="05000000000000000000" pitchFamily="2" charset="2"/>
                        </a:rPr>
                        <a:t> else </a:t>
                      </a:r>
                      <a:r>
                        <a:rPr lang="en-IN" b="0" dirty="0" err="1">
                          <a:sym typeface="Wingdings" panose="05000000000000000000" pitchFamily="2" charset="2"/>
                        </a:rPr>
                        <a:t>stmt</a:t>
                      </a:r>
                      <a:endParaRPr lang="en-IN" b="0" dirty="0">
                        <a:sym typeface="Wingdings" panose="05000000000000000000" pitchFamily="2" charset="2"/>
                      </a:endParaRPr>
                    </a:p>
                    <a:p>
                      <a:r>
                        <a:rPr lang="en-IN" b="0" dirty="0">
                          <a:sym typeface="Wingdings" panose="05000000000000000000" pitchFamily="2" charset="2"/>
                        </a:rPr>
                        <a:t>          | </a:t>
                      </a:r>
                      <a:endParaRPr lang="en-IN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473393614"/>
                  </a:ext>
                </a:extLst>
              </a:tr>
              <a:tr h="934577">
                <a:tc>
                  <a:txBody>
                    <a:bodyPr/>
                    <a:lstStyle/>
                    <a:p>
                      <a:r>
                        <a:rPr lang="en-IN" dirty="0"/>
                        <a:t>Expr </a:t>
                      </a:r>
                      <a:r>
                        <a:rPr lang="en-IN" dirty="0">
                          <a:sym typeface="Wingdings" panose="05000000000000000000" pitchFamily="2" charset="2"/>
                        </a:rPr>
                        <a:t>  term </a:t>
                      </a:r>
                      <a:r>
                        <a:rPr lang="en-IN" dirty="0" err="1">
                          <a:sym typeface="Wingdings" panose="05000000000000000000" pitchFamily="2" charset="2"/>
                        </a:rPr>
                        <a:t>relop</a:t>
                      </a:r>
                      <a:r>
                        <a:rPr lang="en-IN" dirty="0">
                          <a:sym typeface="Wingdings" panose="05000000000000000000" pitchFamily="2" charset="2"/>
                        </a:rPr>
                        <a:t> term</a:t>
                      </a:r>
                    </a:p>
                    <a:p>
                      <a:r>
                        <a:rPr lang="en-IN" dirty="0">
                          <a:sym typeface="Wingdings" panose="05000000000000000000" pitchFamily="2" charset="2"/>
                        </a:rPr>
                        <a:t>          | term</a:t>
                      </a:r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22292352"/>
                  </a:ext>
                </a:extLst>
              </a:tr>
              <a:tr h="934577">
                <a:tc>
                  <a:txBody>
                    <a:bodyPr/>
                    <a:lstStyle/>
                    <a:p>
                      <a:r>
                        <a:rPr lang="en-IN" dirty="0"/>
                        <a:t>Term </a:t>
                      </a:r>
                      <a:r>
                        <a:rPr lang="en-IN" dirty="0">
                          <a:sym typeface="Wingdings" panose="05000000000000000000" pitchFamily="2" charset="2"/>
                        </a:rPr>
                        <a:t> id</a:t>
                      </a:r>
                    </a:p>
                    <a:p>
                      <a:r>
                        <a:rPr lang="en-IN" dirty="0">
                          <a:sym typeface="Wingdings" panose="05000000000000000000" pitchFamily="2" charset="2"/>
                        </a:rPr>
                        <a:t>          | </a:t>
                      </a:r>
                      <a:r>
                        <a:rPr lang="en-IN" dirty="0" err="1">
                          <a:sym typeface="Wingdings" panose="05000000000000000000" pitchFamily="2" charset="2"/>
                        </a:rPr>
                        <a:t>num</a:t>
                      </a:r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183633208"/>
                  </a:ext>
                </a:extLst>
              </a:tr>
            </a:tbl>
          </a:graphicData>
        </a:graphic>
      </p:graphicFrame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xmlns="" id="{3909FB10-E22D-47E0-B792-F05B448A47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13949231"/>
              </p:ext>
            </p:extLst>
          </p:nvPr>
        </p:nvGraphicFramePr>
        <p:xfrm>
          <a:off x="5657252" y="1997475"/>
          <a:ext cx="5780145" cy="3738308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525688">
                  <a:extLst>
                    <a:ext uri="{9D8B030D-6E8A-4147-A177-3AD203B41FA5}">
                      <a16:colId xmlns:a16="http://schemas.microsoft.com/office/drawing/2014/main" xmlns="" val="1035356377"/>
                    </a:ext>
                  </a:extLst>
                </a:gridCol>
                <a:gridCol w="4254457">
                  <a:extLst>
                    <a:ext uri="{9D8B030D-6E8A-4147-A177-3AD203B41FA5}">
                      <a16:colId xmlns:a16="http://schemas.microsoft.com/office/drawing/2014/main" xmlns="" val="1279183999"/>
                    </a:ext>
                  </a:extLst>
                </a:gridCol>
              </a:tblGrid>
              <a:tr h="534044">
                <a:tc>
                  <a:txBody>
                    <a:bodyPr/>
                    <a:lstStyle/>
                    <a:p>
                      <a:r>
                        <a:rPr lang="en-IN" b="1" dirty="0"/>
                        <a:t>token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b="1" dirty="0"/>
                        <a:t>generated regular expression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978149460"/>
                  </a:ext>
                </a:extLst>
              </a:tr>
              <a:tr h="534044">
                <a:tc>
                  <a:txBody>
                    <a:bodyPr/>
                    <a:lstStyle/>
                    <a:p>
                      <a:r>
                        <a:rPr lang="en-IN" b="0" dirty="0"/>
                        <a:t>if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b="0" dirty="0"/>
                        <a:t>if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62976016"/>
                  </a:ext>
                </a:extLst>
              </a:tr>
              <a:tr h="534044">
                <a:tc>
                  <a:txBody>
                    <a:bodyPr/>
                    <a:lstStyle/>
                    <a:p>
                      <a:r>
                        <a:rPr lang="en-IN" dirty="0"/>
                        <a:t>then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then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600459465"/>
                  </a:ext>
                </a:extLst>
              </a:tr>
              <a:tr h="534044">
                <a:tc>
                  <a:txBody>
                    <a:bodyPr/>
                    <a:lstStyle/>
                    <a:p>
                      <a:r>
                        <a:rPr lang="en-IN" dirty="0"/>
                        <a:t>else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else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498882249"/>
                  </a:ext>
                </a:extLst>
              </a:tr>
              <a:tr h="534044">
                <a:tc>
                  <a:txBody>
                    <a:bodyPr/>
                    <a:lstStyle/>
                    <a:p>
                      <a:r>
                        <a:rPr lang="en-IN" dirty="0" err="1"/>
                        <a:t>relop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&lt; | &lt;= | + | &lt;&gt; | &gt; | &gt;=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432490419"/>
                  </a:ext>
                </a:extLst>
              </a:tr>
              <a:tr h="534044">
                <a:tc>
                  <a:txBody>
                    <a:bodyPr/>
                    <a:lstStyle/>
                    <a:p>
                      <a:r>
                        <a:rPr lang="en-IN" dirty="0"/>
                        <a:t>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letter ( letter | digit )*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706558899"/>
                  </a:ext>
                </a:extLst>
              </a:tr>
              <a:tr h="534044">
                <a:tc>
                  <a:txBody>
                    <a:bodyPr/>
                    <a:lstStyle/>
                    <a:p>
                      <a:r>
                        <a:rPr lang="en-IN" dirty="0" err="1"/>
                        <a:t>num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digit+ (. digit+) ? (E ( + | - )? digit+ )?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298021689"/>
                  </a:ext>
                </a:extLst>
              </a:tr>
            </a:tbl>
          </a:graphicData>
        </a:graphic>
      </p:graphicFrame>
      <p:sp>
        <p:nvSpPr>
          <p:cNvPr id="6" name="Arrow: Right 5">
            <a:extLst>
              <a:ext uri="{FF2B5EF4-FFF2-40B4-BE49-F238E27FC236}">
                <a16:creationId xmlns:a16="http://schemas.microsoft.com/office/drawing/2014/main" xmlns="" id="{CDC9A0CD-925D-47DE-9A13-BBC73EA37DD0}"/>
              </a:ext>
            </a:extLst>
          </p:cNvPr>
          <p:cNvSpPr/>
          <p:nvPr/>
        </p:nvSpPr>
        <p:spPr>
          <a:xfrm>
            <a:off x="4790194" y="3177918"/>
            <a:ext cx="767227" cy="84337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7F0966E7-0DB7-453B-AECC-18CC029082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529" y="5580476"/>
            <a:ext cx="829467" cy="860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12081365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62A83015-E4C3-4168-892D-949E9CEBE44F}"/>
              </a:ext>
            </a:extLst>
          </p:cNvPr>
          <p:cNvSpPr txBox="1"/>
          <p:nvPr/>
        </p:nvSpPr>
        <p:spPr>
          <a:xfrm>
            <a:off x="1310875" y="727969"/>
            <a:ext cx="9692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i="1" u="sng" dirty="0"/>
              <a:t>For the language format given, the lexical analysis will recognize the following tokens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xmlns="" id="{05B36F66-C82A-4030-9D1A-7209ACC655AD}"/>
              </a:ext>
            </a:extLst>
          </p:cNvPr>
          <p:cNvCxnSpPr/>
          <p:nvPr/>
        </p:nvCxnSpPr>
        <p:spPr>
          <a:xfrm>
            <a:off x="7386221" y="1097301"/>
            <a:ext cx="0" cy="2165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xmlns="" id="{7160BEFD-39DA-4528-83CF-35D1DB585CA1}"/>
              </a:ext>
            </a:extLst>
          </p:cNvPr>
          <p:cNvCxnSpPr/>
          <p:nvPr/>
        </p:nvCxnSpPr>
        <p:spPr>
          <a:xfrm flipH="1">
            <a:off x="6720395" y="1313895"/>
            <a:ext cx="665825" cy="3284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xmlns="" id="{EDEFC8C1-9D11-44A7-92F2-7437B8FED9A5}"/>
              </a:ext>
            </a:extLst>
          </p:cNvPr>
          <p:cNvCxnSpPr>
            <a:cxnSpLocks/>
          </p:cNvCxnSpPr>
          <p:nvPr/>
        </p:nvCxnSpPr>
        <p:spPr>
          <a:xfrm>
            <a:off x="7386221" y="1313895"/>
            <a:ext cx="675562" cy="3817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38C64158-249E-4868-9A2C-9CA1BC330A69}"/>
              </a:ext>
            </a:extLst>
          </p:cNvPr>
          <p:cNvSpPr txBox="1"/>
          <p:nvPr/>
        </p:nvSpPr>
        <p:spPr>
          <a:xfrm>
            <a:off x="5974673" y="1674297"/>
            <a:ext cx="1234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keywords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2DA3E377-EADA-4EC1-927D-9D9430AC629A}"/>
              </a:ext>
            </a:extLst>
          </p:cNvPr>
          <p:cNvSpPr txBox="1"/>
          <p:nvPr/>
        </p:nvSpPr>
        <p:spPr>
          <a:xfrm>
            <a:off x="7386220" y="1672532"/>
            <a:ext cx="1099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lexemes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xmlns="" id="{1DB15506-18E4-4EF8-A7C9-41D98FE776A7}"/>
              </a:ext>
            </a:extLst>
          </p:cNvPr>
          <p:cNvCxnSpPr>
            <a:stCxn id="13" idx="1"/>
          </p:cNvCxnSpPr>
          <p:nvPr/>
        </p:nvCxnSpPr>
        <p:spPr>
          <a:xfrm flipH="1" flipV="1">
            <a:off x="5619565" y="1857198"/>
            <a:ext cx="355108" cy="17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xmlns="" id="{F34F0B0E-580E-4559-8876-D66DD21F3838}"/>
              </a:ext>
            </a:extLst>
          </p:cNvPr>
          <p:cNvCxnSpPr>
            <a:stCxn id="15" idx="3"/>
          </p:cNvCxnSpPr>
          <p:nvPr/>
        </p:nvCxnSpPr>
        <p:spPr>
          <a:xfrm>
            <a:off x="8486201" y="1857198"/>
            <a:ext cx="3293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1CA14F02-2E08-4330-8716-8A61E63483A0}"/>
              </a:ext>
            </a:extLst>
          </p:cNvPr>
          <p:cNvSpPr txBox="1"/>
          <p:nvPr/>
        </p:nvSpPr>
        <p:spPr>
          <a:xfrm>
            <a:off x="3589841" y="1672532"/>
            <a:ext cx="2029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if, then and else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3C27BE0C-71CC-42BE-A8E9-FCEF856C548E}"/>
              </a:ext>
            </a:extLst>
          </p:cNvPr>
          <p:cNvSpPr txBox="1"/>
          <p:nvPr/>
        </p:nvSpPr>
        <p:spPr>
          <a:xfrm>
            <a:off x="8950179" y="1672532"/>
            <a:ext cx="2239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err="1"/>
              <a:t>relop</a:t>
            </a:r>
            <a:r>
              <a:rPr lang="en-IN" dirty="0"/>
              <a:t>, id and </a:t>
            </a:r>
            <a:r>
              <a:rPr lang="en-IN" dirty="0" err="1"/>
              <a:t>num</a:t>
            </a:r>
            <a:r>
              <a:rPr lang="en-IN" dirty="0"/>
              <a:t>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0E533A47-7E2B-4587-A862-958139948237}"/>
              </a:ext>
            </a:extLst>
          </p:cNvPr>
          <p:cNvSpPr txBox="1"/>
          <p:nvPr/>
        </p:nvSpPr>
        <p:spPr>
          <a:xfrm>
            <a:off x="580264" y="1313895"/>
            <a:ext cx="10854171" cy="21171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b="1" dirty="0"/>
              <a:t>For simplification,</a:t>
            </a:r>
          </a:p>
          <a:p>
            <a:pPr>
              <a:lnSpc>
                <a:spcPct val="150000"/>
              </a:lnSpc>
            </a:pPr>
            <a:r>
              <a:rPr lang="en-IN" b="1" dirty="0"/>
              <a:t>the </a:t>
            </a:r>
            <a:r>
              <a:rPr lang="en-IN" b="1" dirty="0" err="1"/>
              <a:t>foll</a:t>
            </a:r>
            <a:r>
              <a:rPr lang="en-IN" b="1" dirty="0"/>
              <a:t> assumptions</a:t>
            </a:r>
          </a:p>
          <a:p>
            <a:pPr>
              <a:lnSpc>
                <a:spcPct val="150000"/>
              </a:lnSpc>
            </a:pPr>
            <a:r>
              <a:rPr lang="en-IN" b="1" dirty="0"/>
              <a:t>are made:</a:t>
            </a:r>
          </a:p>
          <a:p>
            <a:pPr>
              <a:lnSpc>
                <a:spcPct val="150000"/>
              </a:lnSpc>
            </a:pPr>
            <a:r>
              <a:rPr lang="en-IN" dirty="0"/>
              <a:t> 1) keywords are reserved and cannot be used as identifiers</a:t>
            </a:r>
          </a:p>
          <a:p>
            <a:pPr>
              <a:lnSpc>
                <a:spcPct val="150000"/>
              </a:lnSpc>
            </a:pPr>
            <a:r>
              <a:rPr lang="en-IN" dirty="0"/>
              <a:t> 2) lexemes are separated by white space (nonnull sequences of blanks, tabs and newlines)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B4198401-AD42-4929-846F-14433CD3130E}"/>
              </a:ext>
            </a:extLst>
          </p:cNvPr>
          <p:cNvSpPr txBox="1"/>
          <p:nvPr/>
        </p:nvSpPr>
        <p:spPr>
          <a:xfrm>
            <a:off x="704640" y="3501864"/>
            <a:ext cx="10828605" cy="29481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dirty="0"/>
              <a:t>Lexical Analyzer will strip out white space by comparing a string against the regular definition</a:t>
            </a:r>
          </a:p>
          <a:p>
            <a:pPr>
              <a:lnSpc>
                <a:spcPct val="150000"/>
              </a:lnSpc>
            </a:pPr>
            <a:endParaRPr lang="en-IN" dirty="0"/>
          </a:p>
          <a:p>
            <a:pPr>
              <a:lnSpc>
                <a:spcPct val="150000"/>
              </a:lnSpc>
            </a:pPr>
            <a:endParaRPr lang="en-IN" dirty="0"/>
          </a:p>
          <a:p>
            <a:pPr>
              <a:lnSpc>
                <a:spcPct val="150000"/>
              </a:lnSpc>
            </a:pPr>
            <a:endParaRPr lang="en-IN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dirty="0"/>
              <a:t>Whenever a match for </a:t>
            </a:r>
            <a:r>
              <a:rPr lang="en-IN" dirty="0" err="1"/>
              <a:t>ws</a:t>
            </a:r>
            <a:r>
              <a:rPr lang="en-IN" dirty="0"/>
              <a:t> is found, Lexical analyser does not return a token to the parser.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dirty="0"/>
              <a:t>Rather, it proceeds to find a token following the white space and returns that to the parser.</a:t>
            </a:r>
          </a:p>
          <a:p>
            <a:pPr>
              <a:lnSpc>
                <a:spcPct val="150000"/>
              </a:lnSpc>
            </a:pPr>
            <a:endParaRPr lang="en-IN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xmlns="" id="{BDDA7829-F5D8-465E-B335-BA8E975F8618}"/>
              </a:ext>
            </a:extLst>
          </p:cNvPr>
          <p:cNvSpPr/>
          <p:nvPr/>
        </p:nvSpPr>
        <p:spPr>
          <a:xfrm>
            <a:off x="2769833" y="4101483"/>
            <a:ext cx="5530788" cy="87889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/>
              <a:t>delim</a:t>
            </a:r>
            <a:r>
              <a:rPr lang="en-IN" dirty="0"/>
              <a:t> </a:t>
            </a:r>
            <a:r>
              <a:rPr lang="en-IN" dirty="0">
                <a:sym typeface="Wingdings" panose="05000000000000000000" pitchFamily="2" charset="2"/>
              </a:rPr>
              <a:t> blank | tab | newline</a:t>
            </a:r>
          </a:p>
          <a:p>
            <a:pPr algn="ctr"/>
            <a:r>
              <a:rPr lang="en-IN" dirty="0" err="1">
                <a:sym typeface="Wingdings" panose="05000000000000000000" pitchFamily="2" charset="2"/>
              </a:rPr>
              <a:t>ws</a:t>
            </a:r>
            <a:r>
              <a:rPr lang="en-IN" dirty="0">
                <a:sym typeface="Wingdings" panose="05000000000000000000" pitchFamily="2" charset="2"/>
              </a:rPr>
              <a:t> </a:t>
            </a:r>
            <a:r>
              <a:rPr lang="en-IN" dirty="0"/>
              <a:t> </a:t>
            </a:r>
            <a:r>
              <a:rPr lang="en-IN" dirty="0" err="1"/>
              <a:t>delim</a:t>
            </a:r>
            <a:r>
              <a:rPr lang="en-IN" dirty="0"/>
              <a:t>+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6667FBAD-8ABD-443C-8305-9009B76D58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529" y="5921116"/>
            <a:ext cx="500993" cy="519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93397016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6454A7E2-4B22-4BBB-B0C6-EA4743D633C3}"/>
              </a:ext>
            </a:extLst>
          </p:cNvPr>
          <p:cNvSpPr txBox="1"/>
          <p:nvPr/>
        </p:nvSpPr>
        <p:spPr>
          <a:xfrm>
            <a:off x="710214" y="328474"/>
            <a:ext cx="10576934" cy="16324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en-IN" b="1" dirty="0"/>
              <a:t>Goal :</a:t>
            </a:r>
            <a:r>
              <a:rPr lang="en-IN" dirty="0"/>
              <a:t> Construct a lexical analyser that will isolate the lexeme for the next token in the input</a:t>
            </a:r>
          </a:p>
          <a:p>
            <a:pPr algn="just">
              <a:lnSpc>
                <a:spcPct val="150000"/>
              </a:lnSpc>
            </a:pPr>
            <a:r>
              <a:rPr lang="en-IN" dirty="0"/>
              <a:t>            buffer and produce as output pair consisting of appropriate token and attribute value</a:t>
            </a:r>
          </a:p>
          <a:p>
            <a:pPr algn="just">
              <a:lnSpc>
                <a:spcPct val="150000"/>
              </a:lnSpc>
            </a:pPr>
            <a:r>
              <a:rPr lang="en-IN" dirty="0"/>
              <a:t>            using translation table.</a:t>
            </a:r>
          </a:p>
          <a:p>
            <a:pPr algn="just">
              <a:lnSpc>
                <a:spcPct val="150000"/>
              </a:lnSpc>
            </a:pPr>
            <a:r>
              <a:rPr lang="en-IN" dirty="0"/>
              <a:t>            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xmlns="" id="{C0304C2A-2077-4DC2-A4A4-B62D5C289C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902096241"/>
              </p:ext>
            </p:extLst>
          </p:nvPr>
        </p:nvGraphicFramePr>
        <p:xfrm>
          <a:off x="2032000" y="1545288"/>
          <a:ext cx="8127999" cy="482092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xmlns="" val="822461564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xmlns="" val="3536758378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xmlns="" val="3196201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Regular Expression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Token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Attribute 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6517845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 err="1"/>
                        <a:t>ws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4772091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if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if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6707236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then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then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3089415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else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else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190844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pointer to table entry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1144298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 err="1"/>
                        <a:t>num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err="1"/>
                        <a:t>num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pointer to table entry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2334777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&lt;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err="1"/>
                        <a:t>relop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LT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467913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&lt;=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err="1"/>
                        <a:t>relop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798815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err="1"/>
                        <a:t>relop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EQ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2622455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&lt;&gt;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err="1"/>
                        <a:t>relop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4827157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err="1"/>
                        <a:t>relop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GT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0769344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&gt;=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err="1"/>
                        <a:t>relop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659124930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40AAF8A9-0848-4B25-A6D5-703B5342B4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529" y="5580476"/>
            <a:ext cx="829467" cy="860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83313570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980CD67A-4BF7-48FC-A425-3AFB7BD74235}"/>
              </a:ext>
            </a:extLst>
          </p:cNvPr>
          <p:cNvSpPr txBox="1"/>
          <p:nvPr/>
        </p:nvSpPr>
        <p:spPr>
          <a:xfrm>
            <a:off x="4976142" y="577049"/>
            <a:ext cx="2239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u="sng" dirty="0"/>
              <a:t>Transition Diagram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C85AC910-555F-4251-AD1C-42648B01516F}"/>
              </a:ext>
            </a:extLst>
          </p:cNvPr>
          <p:cNvSpPr txBox="1"/>
          <p:nvPr/>
        </p:nvSpPr>
        <p:spPr>
          <a:xfrm>
            <a:off x="5034651" y="1180730"/>
            <a:ext cx="2122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Stylized flowchart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xmlns="" id="{5F8D07C9-37DD-4C2A-8956-C15110EDE84F}"/>
              </a:ext>
            </a:extLst>
          </p:cNvPr>
          <p:cNvCxnSpPr>
            <a:stCxn id="2" idx="2"/>
            <a:endCxn id="4" idx="0"/>
          </p:cNvCxnSpPr>
          <p:nvPr/>
        </p:nvCxnSpPr>
        <p:spPr>
          <a:xfrm>
            <a:off x="6096000" y="946381"/>
            <a:ext cx="0" cy="2343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91614A61-825E-42E9-AD99-1E05ACDACDA6}"/>
              </a:ext>
            </a:extLst>
          </p:cNvPr>
          <p:cNvSpPr txBox="1"/>
          <p:nvPr/>
        </p:nvSpPr>
        <p:spPr>
          <a:xfrm>
            <a:off x="597538" y="1784411"/>
            <a:ext cx="1078211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                                                                                                                  </a:t>
            </a:r>
          </a:p>
          <a:p>
            <a:r>
              <a:rPr lang="en-IN" dirty="0"/>
              <a:t>                                                                                                                 </a:t>
            </a:r>
            <a:r>
              <a:rPr lang="en-IN" dirty="0">
                <a:sym typeface="Wingdings" panose="05000000000000000000" pitchFamily="2" charset="2"/>
              </a:rPr>
              <a:t>depict the actions that take</a:t>
            </a:r>
            <a:endParaRPr lang="en-IN" dirty="0"/>
          </a:p>
          <a:p>
            <a:r>
              <a:rPr lang="en-IN" dirty="0"/>
              <a:t>                                                                           </a:t>
            </a:r>
            <a:r>
              <a:rPr lang="en-IN" dirty="0">
                <a:solidFill>
                  <a:srgbClr val="FF0000"/>
                </a:solidFill>
              </a:rPr>
              <a:t>Transition diagram </a:t>
            </a:r>
            <a:r>
              <a:rPr lang="en-IN" dirty="0">
                <a:sym typeface="Wingdings" panose="05000000000000000000" pitchFamily="2" charset="2"/>
              </a:rPr>
              <a:t>  place when lexical </a:t>
            </a:r>
            <a:r>
              <a:rPr lang="en-IN" dirty="0" err="1">
                <a:sym typeface="Wingdings" panose="05000000000000000000" pitchFamily="2" charset="2"/>
              </a:rPr>
              <a:t>analyzer</a:t>
            </a:r>
            <a:r>
              <a:rPr lang="en-IN" dirty="0">
                <a:sym typeface="Wingdings" panose="05000000000000000000" pitchFamily="2" charset="2"/>
              </a:rPr>
              <a:t> is</a:t>
            </a:r>
          </a:p>
          <a:p>
            <a:r>
              <a:rPr lang="en-IN" dirty="0">
                <a:sym typeface="Wingdings" panose="05000000000000000000" pitchFamily="2" charset="2"/>
              </a:rPr>
              <a:t>                                                                                                                 called by parser to get the</a:t>
            </a:r>
          </a:p>
          <a:p>
            <a:r>
              <a:rPr lang="en-IN" dirty="0">
                <a:sym typeface="Wingdings" panose="05000000000000000000" pitchFamily="2" charset="2"/>
              </a:rPr>
              <a:t>                                                                                                                 next token.</a:t>
            </a:r>
          </a:p>
          <a:p>
            <a:r>
              <a:rPr lang="en-IN" dirty="0">
                <a:sym typeface="Wingdings" panose="05000000000000000000" pitchFamily="2" charset="2"/>
              </a:rPr>
              <a:t>                                                                                                                 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xmlns="" id="{1C5BB892-A06E-4F46-A004-7606F99E72A8}"/>
              </a:ext>
            </a:extLst>
          </p:cNvPr>
          <p:cNvCxnSpPr/>
          <p:nvPr/>
        </p:nvCxnSpPr>
        <p:spPr>
          <a:xfrm flipH="1" flipV="1">
            <a:off x="4509856" y="2086252"/>
            <a:ext cx="896645" cy="4172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xmlns="" id="{C2F05E2D-0063-4C4A-9FCB-0E51840CE164}"/>
              </a:ext>
            </a:extLst>
          </p:cNvPr>
          <p:cNvCxnSpPr/>
          <p:nvPr/>
        </p:nvCxnSpPr>
        <p:spPr>
          <a:xfrm flipH="1">
            <a:off x="4554245" y="2503503"/>
            <a:ext cx="852256" cy="4971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xmlns="" id="{639139D5-EC58-4143-8DBE-ECB0E4940CAF}"/>
              </a:ext>
            </a:extLst>
          </p:cNvPr>
          <p:cNvSpPr/>
          <p:nvPr/>
        </p:nvSpPr>
        <p:spPr>
          <a:xfrm>
            <a:off x="3062796" y="1877626"/>
            <a:ext cx="1447060" cy="41725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states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xmlns="" id="{C4A67D83-04B3-4380-BBDA-B1403704B25B}"/>
              </a:ext>
            </a:extLst>
          </p:cNvPr>
          <p:cNvSpPr/>
          <p:nvPr/>
        </p:nvSpPr>
        <p:spPr>
          <a:xfrm>
            <a:off x="3107185" y="2792985"/>
            <a:ext cx="1447060" cy="41725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edges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xmlns="" id="{3593F4D2-33B0-4B43-A60F-E838512598F4}"/>
              </a:ext>
            </a:extLst>
          </p:cNvPr>
          <p:cNvCxnSpPr/>
          <p:nvPr/>
        </p:nvCxnSpPr>
        <p:spPr>
          <a:xfrm flipH="1">
            <a:off x="2672179" y="2086251"/>
            <a:ext cx="39061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xmlns="" id="{1093D739-7970-451C-A51F-27A09C492117}"/>
              </a:ext>
            </a:extLst>
          </p:cNvPr>
          <p:cNvCxnSpPr/>
          <p:nvPr/>
        </p:nvCxnSpPr>
        <p:spPr>
          <a:xfrm flipH="1">
            <a:off x="2716568" y="3000652"/>
            <a:ext cx="39061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04257C2F-5F6D-4D42-8F0E-69A3EF3790A2}"/>
              </a:ext>
            </a:extLst>
          </p:cNvPr>
          <p:cNvSpPr/>
          <p:nvPr/>
        </p:nvSpPr>
        <p:spPr>
          <a:xfrm>
            <a:off x="701336" y="1746680"/>
            <a:ext cx="1970843" cy="67914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Position drawn as circles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6F149911-0F62-4B9E-AA41-9AAE4BFF567F}"/>
              </a:ext>
            </a:extLst>
          </p:cNvPr>
          <p:cNvSpPr/>
          <p:nvPr/>
        </p:nvSpPr>
        <p:spPr>
          <a:xfrm>
            <a:off x="701337" y="2542340"/>
            <a:ext cx="2015232" cy="91662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States connected by arrows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xmlns="" id="{1D24FDFF-39D3-4F2F-B3C8-6BB3DA7C5D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6606" y="3697626"/>
            <a:ext cx="4847208" cy="2181806"/>
          </a:xfrm>
          <a:prstGeom prst="rect">
            <a:avLst/>
          </a:prstGeom>
        </p:spPr>
      </p:pic>
      <p:graphicFrame>
        <p:nvGraphicFramePr>
          <p:cNvPr id="22" name="Table 22">
            <a:extLst>
              <a:ext uri="{FF2B5EF4-FFF2-40B4-BE49-F238E27FC236}">
                <a16:creationId xmlns:a16="http://schemas.microsoft.com/office/drawing/2014/main" xmlns="" id="{D46D02AD-6670-4905-9224-46CDB6DCFB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987028712"/>
              </p:ext>
            </p:extLst>
          </p:nvPr>
        </p:nvGraphicFramePr>
        <p:xfrm>
          <a:off x="7004480" y="3724334"/>
          <a:ext cx="4731800" cy="2357708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766658">
                  <a:extLst>
                    <a:ext uri="{9D8B030D-6E8A-4147-A177-3AD203B41FA5}">
                      <a16:colId xmlns:a16="http://schemas.microsoft.com/office/drawing/2014/main" xmlns="" val="3730447489"/>
                    </a:ext>
                  </a:extLst>
                </a:gridCol>
                <a:gridCol w="2965142">
                  <a:extLst>
                    <a:ext uri="{9D8B030D-6E8A-4147-A177-3AD203B41FA5}">
                      <a16:colId xmlns:a16="http://schemas.microsoft.com/office/drawing/2014/main" xmlns="" val="4255737278"/>
                    </a:ext>
                  </a:extLst>
                </a:gridCol>
              </a:tblGrid>
              <a:tr h="538774">
                <a:tc>
                  <a:txBody>
                    <a:bodyPr/>
                    <a:lstStyle/>
                    <a:p>
                      <a:pPr algn="ctr"/>
                      <a:r>
                        <a:rPr lang="en-IN" b="0" dirty="0"/>
                        <a:t>0 6 7 8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0" dirty="0"/>
                        <a:t>States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38245390"/>
                  </a:ext>
                </a:extLst>
              </a:tr>
              <a:tr h="538774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&gt; = other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Edges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333886678"/>
                  </a:ext>
                </a:extLst>
              </a:tr>
              <a:tr h="538774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Double circle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Accepting state where token is found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297530649"/>
                  </a:ext>
                </a:extLst>
              </a:tr>
              <a:tr h="538774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Input retraction must take place.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322217112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34ED9ED0-6995-4B78-9277-B4D7E65A65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529" y="5589354"/>
            <a:ext cx="829467" cy="860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22137625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1448F05E-F610-4BC3-8390-4B85A8C9B18D}"/>
              </a:ext>
            </a:extLst>
          </p:cNvPr>
          <p:cNvSpPr txBox="1"/>
          <p:nvPr/>
        </p:nvSpPr>
        <p:spPr>
          <a:xfrm>
            <a:off x="5141251" y="532660"/>
            <a:ext cx="19094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u="sng" dirty="0"/>
              <a:t>Input retraction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E1E32C0B-613D-43A2-A13F-C58C63062BC3}"/>
              </a:ext>
            </a:extLst>
          </p:cNvPr>
          <p:cNvSpPr txBox="1"/>
          <p:nvPr/>
        </p:nvSpPr>
        <p:spPr>
          <a:xfrm>
            <a:off x="630315" y="1100831"/>
            <a:ext cx="10214656" cy="8715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dirty="0"/>
              <a:t>In general, there will be many transition diagrams </a:t>
            </a:r>
            <a:r>
              <a:rPr lang="en-IN" dirty="0">
                <a:sym typeface="Wingdings" panose="05000000000000000000" pitchFamily="2" charset="2"/>
              </a:rPr>
              <a:t> each</a:t>
            </a:r>
            <a:r>
              <a:rPr lang="en-IN" dirty="0"/>
              <a:t> specifying a group of tokens.</a:t>
            </a:r>
          </a:p>
          <a:p>
            <a:pPr>
              <a:lnSpc>
                <a:spcPct val="150000"/>
              </a:lnSpc>
            </a:pPr>
            <a:r>
              <a:rPr lang="en-IN" b="1" i="1" dirty="0"/>
              <a:t>On account of failure while following single transition diagram </a:t>
            </a:r>
            <a:r>
              <a:rPr lang="en-IN" b="1" i="1" dirty="0">
                <a:sym typeface="Wingdings" panose="05000000000000000000" pitchFamily="2" charset="2"/>
              </a:rPr>
              <a:t> 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xmlns="" id="{9138AFF0-B24F-483A-8EEE-6D29F4866C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466148491"/>
              </p:ext>
            </p:extLst>
          </p:nvPr>
        </p:nvGraphicFramePr>
        <p:xfrm>
          <a:off x="798990" y="2104005"/>
          <a:ext cx="9383697" cy="153584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9383697">
                  <a:extLst>
                    <a:ext uri="{9D8B030D-6E8A-4147-A177-3AD203B41FA5}">
                      <a16:colId xmlns:a16="http://schemas.microsoft.com/office/drawing/2014/main" xmlns="" val="981234130"/>
                    </a:ext>
                  </a:extLst>
                </a:gridCol>
              </a:tblGrid>
              <a:tr h="767920">
                <a:tc>
                  <a:txBody>
                    <a:bodyPr/>
                    <a:lstStyle/>
                    <a:p>
                      <a:r>
                        <a:rPr lang="en-IN" b="0" dirty="0">
                          <a:sym typeface="Wingdings" panose="05000000000000000000" pitchFamily="2" charset="2"/>
                        </a:rPr>
                        <a:t>1) Forward pointer is retracted to the starting point where it was in start state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463932075"/>
                  </a:ext>
                </a:extLst>
              </a:tr>
              <a:tr h="7679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b="0" dirty="0">
                          <a:sym typeface="Wingdings" panose="05000000000000000000" pitchFamily="2" charset="2"/>
                        </a:rPr>
                        <a:t>2) Activate next transition diagram </a:t>
                      </a:r>
                      <a:endParaRPr lang="en-IN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989473570"/>
                  </a:ext>
                </a:extLst>
              </a:tr>
            </a:tbl>
          </a:graphicData>
        </a:graphic>
      </p:graphicFrame>
      <p:sp>
        <p:nvSpPr>
          <p:cNvPr id="5" name="Right Brace 4">
            <a:extLst>
              <a:ext uri="{FF2B5EF4-FFF2-40B4-BE49-F238E27FC236}">
                <a16:creationId xmlns:a16="http://schemas.microsoft.com/office/drawing/2014/main" xmlns="" id="{3382F214-FDFB-4881-B44E-D734A8CC791E}"/>
              </a:ext>
            </a:extLst>
          </p:cNvPr>
          <p:cNvSpPr/>
          <p:nvPr/>
        </p:nvSpPr>
        <p:spPr>
          <a:xfrm>
            <a:off x="10258588" y="2086251"/>
            <a:ext cx="222822" cy="1553593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xmlns="" id="{EAD5B4B7-6227-4BA0-B985-6276EE46D967}"/>
              </a:ext>
            </a:extLst>
          </p:cNvPr>
          <p:cNvSpPr/>
          <p:nvPr/>
        </p:nvSpPr>
        <p:spPr>
          <a:xfrm>
            <a:off x="10481410" y="2073858"/>
            <a:ext cx="1254870" cy="1553593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Input </a:t>
            </a:r>
            <a:r>
              <a:rPr lang="en-IN" dirty="0" err="1"/>
              <a:t>retrac</a:t>
            </a:r>
            <a:r>
              <a:rPr lang="en-IN" dirty="0"/>
              <a:t>-</a:t>
            </a:r>
          </a:p>
          <a:p>
            <a:pPr algn="ctr"/>
            <a:r>
              <a:rPr lang="en-IN" dirty="0"/>
              <a:t>-</a:t>
            </a:r>
            <a:r>
              <a:rPr lang="en-IN" dirty="0" err="1"/>
              <a:t>tion</a:t>
            </a:r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857CC3BC-ABE4-43BF-8DFA-D42768C11467}"/>
              </a:ext>
            </a:extLst>
          </p:cNvPr>
          <p:cNvSpPr txBox="1"/>
          <p:nvPr/>
        </p:nvSpPr>
        <p:spPr>
          <a:xfrm>
            <a:off x="733793" y="3844031"/>
            <a:ext cx="10724411" cy="17016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dirty="0"/>
              <a:t>Lexeme beginning and forward pointers marked the same position in the start state of the </a:t>
            </a:r>
          </a:p>
          <a:p>
            <a:pPr>
              <a:lnSpc>
                <a:spcPct val="150000"/>
              </a:lnSpc>
            </a:pPr>
            <a:r>
              <a:rPr lang="en-IN" dirty="0"/>
              <a:t>diagram, the forward pointer is retracted to the position marked by lexeme-beginning pointer.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dirty="0"/>
              <a:t>If failure occurs in all transition diagrams, then a lexical error has been detected and error </a:t>
            </a:r>
          </a:p>
          <a:p>
            <a:pPr>
              <a:lnSpc>
                <a:spcPct val="150000"/>
              </a:lnSpc>
            </a:pPr>
            <a:r>
              <a:rPr lang="en-IN" dirty="0"/>
              <a:t>recovery technique is invoked.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3822CD93-EEFF-4995-80EB-15FCFEE8ED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529" y="5580476"/>
            <a:ext cx="829467" cy="860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26089558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83DA2A35-38F7-44C9-990C-369DD74B76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14" y="1158632"/>
            <a:ext cx="5913632" cy="374174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CEF3FFA6-C740-41C5-9BF2-24569E681DE7}"/>
              </a:ext>
            </a:extLst>
          </p:cNvPr>
          <p:cNvSpPr txBox="1"/>
          <p:nvPr/>
        </p:nvSpPr>
        <p:spPr>
          <a:xfrm>
            <a:off x="5516354" y="506027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u="sng" dirty="0"/>
              <a:t>Example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xmlns="" id="{394A323F-E94F-494E-A545-8175BD72B3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590538637"/>
              </p:ext>
            </p:extLst>
          </p:nvPr>
        </p:nvGraphicFramePr>
        <p:xfrm>
          <a:off x="6862437" y="1163166"/>
          <a:ext cx="4838332" cy="373721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2419166">
                  <a:extLst>
                    <a:ext uri="{9D8B030D-6E8A-4147-A177-3AD203B41FA5}">
                      <a16:colId xmlns:a16="http://schemas.microsoft.com/office/drawing/2014/main" xmlns="" val="3894791640"/>
                    </a:ext>
                  </a:extLst>
                </a:gridCol>
                <a:gridCol w="2419166">
                  <a:extLst>
                    <a:ext uri="{9D8B030D-6E8A-4147-A177-3AD203B41FA5}">
                      <a16:colId xmlns:a16="http://schemas.microsoft.com/office/drawing/2014/main" xmlns="" val="210108161"/>
                    </a:ext>
                  </a:extLst>
                </a:gridCol>
              </a:tblGrid>
              <a:tr h="575898">
                <a:tc>
                  <a:txBody>
                    <a:bodyPr/>
                    <a:lstStyle/>
                    <a:p>
                      <a:pPr algn="ctr"/>
                      <a:r>
                        <a:rPr lang="en-IN" b="0" dirty="0"/>
                        <a:t>0 1 2 3 4 5 6 7 8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0" dirty="0"/>
                        <a:t>States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283875251"/>
                  </a:ext>
                </a:extLst>
              </a:tr>
              <a:tr h="493043">
                <a:tc>
                  <a:txBody>
                    <a:bodyPr/>
                    <a:lstStyle/>
                    <a:p>
                      <a:pPr algn="ctr"/>
                      <a:r>
                        <a:rPr lang="en-IN" b="0" dirty="0"/>
                        <a:t>&lt; = &gt; other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0" dirty="0"/>
                        <a:t>edges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419412889"/>
                  </a:ext>
                </a:extLst>
              </a:tr>
              <a:tr h="266826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IN" b="0" dirty="0"/>
                        <a:t>return(</a:t>
                      </a:r>
                      <a:r>
                        <a:rPr lang="en-IN" b="0" dirty="0" err="1"/>
                        <a:t>relop</a:t>
                      </a:r>
                      <a:r>
                        <a:rPr lang="en-IN" b="0" dirty="0"/>
                        <a:t>, LE)</a:t>
                      </a: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IN" b="0" dirty="0"/>
                        <a:t>return(</a:t>
                      </a:r>
                      <a:r>
                        <a:rPr lang="en-IN" b="0" dirty="0" err="1"/>
                        <a:t>relop</a:t>
                      </a:r>
                      <a:r>
                        <a:rPr lang="en-IN" b="0" dirty="0"/>
                        <a:t>, NE)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b="0" dirty="0"/>
                        <a:t>return(</a:t>
                      </a:r>
                      <a:r>
                        <a:rPr lang="en-IN" b="0" dirty="0" err="1"/>
                        <a:t>relop</a:t>
                      </a:r>
                      <a:r>
                        <a:rPr lang="en-IN" b="0" dirty="0"/>
                        <a:t>, LT)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b="0" dirty="0"/>
                        <a:t>return(</a:t>
                      </a:r>
                      <a:r>
                        <a:rPr lang="en-IN" b="0" dirty="0" err="1"/>
                        <a:t>relop</a:t>
                      </a:r>
                      <a:r>
                        <a:rPr lang="en-IN" b="0" dirty="0"/>
                        <a:t>, EQ)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b="0" dirty="0"/>
                        <a:t>return(</a:t>
                      </a:r>
                      <a:r>
                        <a:rPr lang="en-IN" b="0" dirty="0" err="1"/>
                        <a:t>relop</a:t>
                      </a:r>
                      <a:r>
                        <a:rPr lang="en-IN" b="0" dirty="0"/>
                        <a:t>, GE)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b="0" dirty="0"/>
                        <a:t>return(</a:t>
                      </a:r>
                      <a:r>
                        <a:rPr lang="en-IN" b="0" dirty="0" err="1"/>
                        <a:t>relop</a:t>
                      </a:r>
                      <a:r>
                        <a:rPr lang="en-IN" b="0" dirty="0"/>
                        <a:t>, GT)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IN" b="0" dirty="0"/>
                        <a:t>returns &lt;= operator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b="0" dirty="0"/>
                        <a:t>returns &lt;&gt; operator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b="0" dirty="0"/>
                        <a:t>returns &lt; operator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b="0" dirty="0"/>
                        <a:t>returns = operator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b="0" dirty="0"/>
                        <a:t>returns &gt;= operator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b="0" dirty="0"/>
                        <a:t>returns &gt; operator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315607114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1641A16C-6003-4F82-982C-E4721387D9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529" y="5580476"/>
            <a:ext cx="829467" cy="860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4976847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3EEB4794-DF37-421B-B646-044EB92F2F8E}"/>
              </a:ext>
            </a:extLst>
          </p:cNvPr>
          <p:cNvSpPr txBox="1"/>
          <p:nvPr/>
        </p:nvSpPr>
        <p:spPr>
          <a:xfrm>
            <a:off x="3216045" y="683581"/>
            <a:ext cx="5759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u="sng" dirty="0"/>
              <a:t>Roles and responsibilities of a Language Processor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68B51094-5B0C-4AE5-9EF3-C50026DDB296}"/>
              </a:ext>
            </a:extLst>
          </p:cNvPr>
          <p:cNvSpPr/>
          <p:nvPr/>
        </p:nvSpPr>
        <p:spPr>
          <a:xfrm>
            <a:off x="4696287" y="1553592"/>
            <a:ext cx="2467992" cy="10209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Language </a:t>
            </a:r>
          </a:p>
          <a:p>
            <a:pPr algn="ctr"/>
            <a:r>
              <a:rPr lang="en-IN" dirty="0"/>
              <a:t>Processor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D360B741-341F-4BA8-BCCE-269664EC885C}"/>
              </a:ext>
            </a:extLst>
          </p:cNvPr>
          <p:cNvSpPr txBox="1"/>
          <p:nvPr/>
        </p:nvSpPr>
        <p:spPr>
          <a:xfrm>
            <a:off x="1109709" y="1602393"/>
            <a:ext cx="224933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Source Program</a:t>
            </a:r>
          </a:p>
          <a:p>
            <a:r>
              <a:rPr lang="en-IN" dirty="0"/>
              <a:t>(</a:t>
            </a:r>
            <a:r>
              <a:rPr lang="en-IN" dirty="0" err="1"/>
              <a:t>Eg.</a:t>
            </a:r>
            <a:r>
              <a:rPr lang="en-IN" dirty="0"/>
              <a:t> Python code, </a:t>
            </a:r>
          </a:p>
          <a:p>
            <a:r>
              <a:rPr lang="en-IN" dirty="0"/>
              <a:t>C++ code..)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xmlns="" id="{8C7B48D8-E020-4CFC-9891-FB546AE5AE24}"/>
              </a:ext>
            </a:extLst>
          </p:cNvPr>
          <p:cNvSpPr/>
          <p:nvPr/>
        </p:nvSpPr>
        <p:spPr>
          <a:xfrm>
            <a:off x="3359043" y="2109776"/>
            <a:ext cx="1266223" cy="9188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19D21574-53C1-4ED9-92AD-DE89ACF96491}"/>
              </a:ext>
            </a:extLst>
          </p:cNvPr>
          <p:cNvSpPr txBox="1"/>
          <p:nvPr/>
        </p:nvSpPr>
        <p:spPr>
          <a:xfrm>
            <a:off x="3635892" y="1847941"/>
            <a:ext cx="7835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1" dirty="0"/>
              <a:t>Input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xmlns="" id="{83DC11CD-CE9F-4BBF-826C-35A46312BFA7}"/>
              </a:ext>
            </a:extLst>
          </p:cNvPr>
          <p:cNvSpPr/>
          <p:nvPr/>
        </p:nvSpPr>
        <p:spPr>
          <a:xfrm>
            <a:off x="7337718" y="2109776"/>
            <a:ext cx="1266223" cy="9188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636D5B4F-DB73-4A70-B161-B13A7C6754A1}"/>
              </a:ext>
            </a:extLst>
          </p:cNvPr>
          <p:cNvSpPr txBox="1"/>
          <p:nvPr/>
        </p:nvSpPr>
        <p:spPr>
          <a:xfrm>
            <a:off x="7614567" y="1847941"/>
            <a:ext cx="7835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1" dirty="0"/>
              <a:t>Output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79026407-6724-48D5-A663-2F0CC541DEE7}"/>
              </a:ext>
            </a:extLst>
          </p:cNvPr>
          <p:cNvSpPr txBox="1"/>
          <p:nvPr/>
        </p:nvSpPr>
        <p:spPr>
          <a:xfrm>
            <a:off x="8880790" y="1648111"/>
            <a:ext cx="22349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Target Program</a:t>
            </a:r>
          </a:p>
          <a:p>
            <a:r>
              <a:rPr lang="en-IN" dirty="0"/>
              <a:t>(</a:t>
            </a:r>
            <a:r>
              <a:rPr lang="en-IN" dirty="0" err="1"/>
              <a:t>Eg.</a:t>
            </a:r>
            <a:r>
              <a:rPr lang="en-IN" dirty="0"/>
              <a:t> Machine </a:t>
            </a:r>
          </a:p>
          <a:p>
            <a:r>
              <a:rPr lang="en-IN" dirty="0"/>
              <a:t>executable code)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E3B11764-E93D-4543-BBC5-0E2297122D1A}"/>
              </a:ext>
            </a:extLst>
          </p:cNvPr>
          <p:cNvSpPr txBox="1"/>
          <p:nvPr/>
        </p:nvSpPr>
        <p:spPr>
          <a:xfrm>
            <a:off x="941032" y="3133817"/>
            <a:ext cx="10404629" cy="29481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/>
              <a:t>Source program is written in source language i.e., programming language.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/>
              <a:t>Target program is of the target language form which should be understood by the machine.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/>
              <a:t>In case of presence of error in source language code while executing it, language processor never takes it.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/>
              <a:t>Basically, language processor translates normal programming code into code that can be read and understood by the machine.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D6F024E1-767C-4DCB-86A4-5A8AFA2941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529" y="5341088"/>
            <a:ext cx="1060305" cy="1099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25715393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1E85969E-AC8E-4161-9212-3BC908E2A3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789" y="664586"/>
            <a:ext cx="5090601" cy="1486029"/>
          </a:xfrm>
          <a:prstGeom prst="rect">
            <a:avLst/>
          </a:prstGeom>
        </p:spPr>
      </p:pic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xmlns="" id="{8A174A94-7986-44EA-9824-5B6EB13191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139929538"/>
              </p:ext>
            </p:extLst>
          </p:nvPr>
        </p:nvGraphicFramePr>
        <p:xfrm>
          <a:off x="6095999" y="664585"/>
          <a:ext cx="5090600" cy="1630766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2879325">
                  <a:extLst>
                    <a:ext uri="{9D8B030D-6E8A-4147-A177-3AD203B41FA5}">
                      <a16:colId xmlns:a16="http://schemas.microsoft.com/office/drawing/2014/main" xmlns="" val="1126491882"/>
                    </a:ext>
                  </a:extLst>
                </a:gridCol>
                <a:gridCol w="2211275">
                  <a:extLst>
                    <a:ext uri="{9D8B030D-6E8A-4147-A177-3AD203B41FA5}">
                      <a16:colId xmlns:a16="http://schemas.microsoft.com/office/drawing/2014/main" xmlns="" val="2510105675"/>
                    </a:ext>
                  </a:extLst>
                </a:gridCol>
              </a:tblGrid>
              <a:tr h="495343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9 10 11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States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334755862"/>
                  </a:ext>
                </a:extLst>
              </a:tr>
              <a:tr h="495343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letter letter or digit other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edges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553800167"/>
                  </a:ext>
                </a:extLst>
              </a:tr>
              <a:tr h="495343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return(</a:t>
                      </a:r>
                      <a:r>
                        <a:rPr lang="en-IN" dirty="0" err="1"/>
                        <a:t>gettoken</a:t>
                      </a:r>
                      <a:r>
                        <a:rPr lang="en-IN" dirty="0"/>
                        <a:t>(), </a:t>
                      </a:r>
                      <a:r>
                        <a:rPr lang="en-IN" dirty="0" err="1"/>
                        <a:t>install_id</a:t>
                      </a:r>
                      <a:r>
                        <a:rPr lang="en-IN" dirty="0"/>
                        <a:t>())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token and attribute value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565341612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8457DC43-B856-493A-A107-F74F8BAC539F}"/>
              </a:ext>
            </a:extLst>
          </p:cNvPr>
          <p:cNvSpPr txBox="1"/>
          <p:nvPr/>
        </p:nvSpPr>
        <p:spPr>
          <a:xfrm>
            <a:off x="732789" y="2286473"/>
            <a:ext cx="11258210" cy="37791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dirty="0"/>
              <a:t>To separate keywords from identifiers </a:t>
            </a:r>
            <a:r>
              <a:rPr lang="en-IN" dirty="0">
                <a:sym typeface="Wingdings" panose="05000000000000000000" pitchFamily="2" charset="2"/>
              </a:rPr>
              <a:t> initialize symbol table in which the information about </a:t>
            </a:r>
          </a:p>
          <a:p>
            <a:pPr>
              <a:lnSpc>
                <a:spcPct val="150000"/>
              </a:lnSpc>
            </a:pPr>
            <a:r>
              <a:rPr lang="en-IN" dirty="0">
                <a:sym typeface="Wingdings" panose="05000000000000000000" pitchFamily="2" charset="2"/>
              </a:rPr>
              <a:t>                                                                      identifier is stored.</a:t>
            </a:r>
          </a:p>
          <a:p>
            <a:pPr>
              <a:lnSpc>
                <a:spcPct val="150000"/>
              </a:lnSpc>
            </a:pPr>
            <a:r>
              <a:rPr lang="en-IN" dirty="0" err="1">
                <a:sym typeface="Wingdings" panose="05000000000000000000" pitchFamily="2" charset="2"/>
              </a:rPr>
              <a:t>gettoken</a:t>
            </a:r>
            <a:r>
              <a:rPr lang="en-IN" dirty="0">
                <a:sym typeface="Wingdings" panose="05000000000000000000" pitchFamily="2" charset="2"/>
              </a:rPr>
              <a:t>()  returns token  looks for lexeme in the symbol table (keyword or id is returned)</a:t>
            </a:r>
          </a:p>
          <a:p>
            <a:pPr>
              <a:lnSpc>
                <a:spcPct val="150000"/>
              </a:lnSpc>
            </a:pPr>
            <a:r>
              <a:rPr lang="en-IN" dirty="0" err="1">
                <a:sym typeface="Wingdings" panose="05000000000000000000" pitchFamily="2" charset="2"/>
              </a:rPr>
              <a:t>install_id</a:t>
            </a:r>
            <a:r>
              <a:rPr lang="en-IN" dirty="0">
                <a:sym typeface="Wingdings" panose="05000000000000000000" pitchFamily="2" charset="2"/>
              </a:rPr>
              <a:t>()   returns attribute value of the token from the symbol table</a:t>
            </a:r>
          </a:p>
          <a:p>
            <a:pPr>
              <a:lnSpc>
                <a:spcPct val="150000"/>
              </a:lnSpc>
            </a:pPr>
            <a:r>
              <a:rPr lang="en-IN" dirty="0">
                <a:sym typeface="Wingdings" panose="05000000000000000000" pitchFamily="2" charset="2"/>
              </a:rPr>
              <a:t>                        has access to the buffer where the identifier lexeme has been located</a:t>
            </a:r>
          </a:p>
          <a:p>
            <a:pPr>
              <a:lnSpc>
                <a:spcPct val="150000"/>
              </a:lnSpc>
            </a:pPr>
            <a:r>
              <a:rPr lang="en-IN" dirty="0">
                <a:sym typeface="Wingdings" panose="05000000000000000000" pitchFamily="2" charset="2"/>
              </a:rPr>
              <a:t>                                if lexeme is identified as </a:t>
            </a:r>
            <a:r>
              <a:rPr lang="en-IN" b="1" dirty="0">
                <a:sym typeface="Wingdings" panose="05000000000000000000" pitchFamily="2" charset="2"/>
              </a:rPr>
              <a:t>keyword </a:t>
            </a:r>
            <a:r>
              <a:rPr lang="en-IN" dirty="0">
                <a:sym typeface="Wingdings" panose="05000000000000000000" pitchFamily="2" charset="2"/>
              </a:rPr>
              <a:t> </a:t>
            </a:r>
            <a:r>
              <a:rPr lang="en-IN" dirty="0">
                <a:solidFill>
                  <a:srgbClr val="FF0000"/>
                </a:solidFill>
                <a:sym typeface="Wingdings" panose="05000000000000000000" pitchFamily="2" charset="2"/>
              </a:rPr>
              <a:t>returns zero</a:t>
            </a:r>
          </a:p>
          <a:p>
            <a:pPr>
              <a:lnSpc>
                <a:spcPct val="150000"/>
              </a:lnSpc>
            </a:pPr>
            <a:r>
              <a:rPr lang="en-IN" dirty="0" err="1">
                <a:solidFill>
                  <a:srgbClr val="FF0000"/>
                </a:solidFill>
                <a:sym typeface="Wingdings" panose="05000000000000000000" pitchFamily="2" charset="2"/>
              </a:rPr>
              <a:t>install_id</a:t>
            </a:r>
            <a:r>
              <a:rPr lang="en-IN" dirty="0">
                <a:solidFill>
                  <a:srgbClr val="FF0000"/>
                </a:solidFill>
                <a:sym typeface="Wingdings" panose="05000000000000000000" pitchFamily="2" charset="2"/>
              </a:rPr>
              <a:t>()</a:t>
            </a:r>
          </a:p>
          <a:p>
            <a:pPr>
              <a:lnSpc>
                <a:spcPct val="150000"/>
              </a:lnSpc>
            </a:pPr>
            <a:r>
              <a:rPr lang="en-IN" dirty="0">
                <a:sym typeface="Wingdings" panose="05000000000000000000" pitchFamily="2" charset="2"/>
              </a:rPr>
              <a:t>                                if lexeme is identified as </a:t>
            </a:r>
            <a:r>
              <a:rPr lang="en-IN" b="1" dirty="0">
                <a:sym typeface="Wingdings" panose="05000000000000000000" pitchFamily="2" charset="2"/>
              </a:rPr>
              <a:t>program variable </a:t>
            </a:r>
            <a:r>
              <a:rPr lang="en-IN" dirty="0">
                <a:sym typeface="Wingdings" panose="05000000000000000000" pitchFamily="2" charset="2"/>
              </a:rPr>
              <a:t> </a:t>
            </a:r>
            <a:r>
              <a:rPr lang="en-IN" dirty="0">
                <a:solidFill>
                  <a:srgbClr val="FF0000"/>
                </a:solidFill>
                <a:sym typeface="Wingdings" panose="05000000000000000000" pitchFamily="2" charset="2"/>
              </a:rPr>
              <a:t>returns pointer to symbol table entry</a:t>
            </a:r>
          </a:p>
          <a:p>
            <a:pPr>
              <a:lnSpc>
                <a:spcPct val="150000"/>
              </a:lnSpc>
            </a:pPr>
            <a:endParaRPr lang="en-IN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xmlns="" id="{74140E28-326A-4FC6-879B-D3818CE31B47}"/>
              </a:ext>
            </a:extLst>
          </p:cNvPr>
          <p:cNvCxnSpPr>
            <a:cxnSpLocks/>
          </p:cNvCxnSpPr>
          <p:nvPr/>
        </p:nvCxnSpPr>
        <p:spPr>
          <a:xfrm flipV="1">
            <a:off x="1970841" y="4614298"/>
            <a:ext cx="852258" cy="3356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xmlns="" id="{883CD075-8A4E-449A-9A51-D64974E6E0F3}"/>
              </a:ext>
            </a:extLst>
          </p:cNvPr>
          <p:cNvCxnSpPr>
            <a:cxnSpLocks/>
          </p:cNvCxnSpPr>
          <p:nvPr/>
        </p:nvCxnSpPr>
        <p:spPr>
          <a:xfrm>
            <a:off x="1970841" y="5085801"/>
            <a:ext cx="790113" cy="3812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46FF692F-F620-4636-A470-5FB913297F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529" y="5580476"/>
            <a:ext cx="829467" cy="860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14406596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D99676E4-49C0-4663-A766-8DC245F2B164}"/>
              </a:ext>
            </a:extLst>
          </p:cNvPr>
          <p:cNvSpPr txBox="1"/>
          <p:nvPr/>
        </p:nvSpPr>
        <p:spPr>
          <a:xfrm>
            <a:off x="5499717" y="682752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/>
              <a:t>digits </a:t>
            </a:r>
            <a:r>
              <a:rPr lang="en-IN" b="1" dirty="0">
                <a:sym typeface="Wingdings" panose="05000000000000000000" pitchFamily="2" charset="2"/>
              </a:rPr>
              <a:t> digit+</a:t>
            </a:r>
            <a:endParaRPr lang="en-IN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DA02F7B2-A781-497D-9D8D-5FB598AFFF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261" y="1259587"/>
            <a:ext cx="5067739" cy="98306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AB258F09-12FA-4CB0-9C01-D805CC1066B9}"/>
              </a:ext>
            </a:extLst>
          </p:cNvPr>
          <p:cNvSpPr txBox="1"/>
          <p:nvPr/>
        </p:nvSpPr>
        <p:spPr>
          <a:xfrm>
            <a:off x="4753253" y="2584255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b="1" dirty="0" err="1">
                <a:sym typeface="Wingdings" panose="05000000000000000000" pitchFamily="2" charset="2"/>
              </a:rPr>
              <a:t>optional_fraction</a:t>
            </a:r>
            <a:r>
              <a:rPr lang="en-IN" b="1" dirty="0">
                <a:sym typeface="Wingdings" panose="05000000000000000000" pitchFamily="2" charset="2"/>
              </a:rPr>
              <a:t>  . digits |</a:t>
            </a:r>
            <a:r>
              <a:rPr lang="el-GR" b="1" dirty="0"/>
              <a:t> ε</a:t>
            </a:r>
            <a:endParaRPr lang="en-IN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4150821A-98D9-4FFD-B22A-5BB81B9F15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308" r="2062"/>
          <a:stretch/>
        </p:blipFill>
        <p:spPr>
          <a:xfrm>
            <a:off x="1028261" y="3285462"/>
            <a:ext cx="5067739" cy="98306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A622B6DC-A01F-43E5-BFDE-8F5B63E13128}"/>
              </a:ext>
            </a:extLst>
          </p:cNvPr>
          <p:cNvSpPr txBox="1"/>
          <p:nvPr/>
        </p:nvSpPr>
        <p:spPr>
          <a:xfrm>
            <a:off x="3668697" y="4458274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b="1" dirty="0" err="1"/>
              <a:t>num</a:t>
            </a:r>
            <a:r>
              <a:rPr lang="en-IN" b="1" dirty="0"/>
              <a:t> </a:t>
            </a:r>
            <a:r>
              <a:rPr lang="en-IN" b="1" dirty="0">
                <a:sym typeface="Wingdings" panose="05000000000000000000" pitchFamily="2" charset="2"/>
              </a:rPr>
              <a:t></a:t>
            </a:r>
            <a:r>
              <a:rPr lang="en-IN" b="1" dirty="0"/>
              <a:t> digits </a:t>
            </a:r>
            <a:r>
              <a:rPr lang="en-IN" b="1" dirty="0" err="1"/>
              <a:t>optional_fraction</a:t>
            </a:r>
            <a:r>
              <a:rPr lang="en-IN" b="1" dirty="0"/>
              <a:t> </a:t>
            </a:r>
            <a:r>
              <a:rPr lang="en-IN" b="1" dirty="0" err="1"/>
              <a:t>optional_exponent</a:t>
            </a:r>
            <a:endParaRPr lang="en-IN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70AD9CCA-40EE-4EB3-8C3F-8B2BCC30C5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8261" y="5106560"/>
            <a:ext cx="5067739" cy="1135478"/>
          </a:xfrm>
          <a:prstGeom prst="rect">
            <a:avLst/>
          </a:prstGeom>
        </p:spPr>
      </p:pic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xmlns="" id="{0F68E2A5-53FA-4455-B241-EB5EB85863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101270519"/>
              </p:ext>
            </p:extLst>
          </p:nvPr>
        </p:nvGraphicFramePr>
        <p:xfrm>
          <a:off x="6948995" y="1259587"/>
          <a:ext cx="4423300" cy="983064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2211650">
                  <a:extLst>
                    <a:ext uri="{9D8B030D-6E8A-4147-A177-3AD203B41FA5}">
                      <a16:colId xmlns:a16="http://schemas.microsoft.com/office/drawing/2014/main" xmlns="" val="3709771233"/>
                    </a:ext>
                  </a:extLst>
                </a:gridCol>
                <a:gridCol w="2211650">
                  <a:extLst>
                    <a:ext uri="{9D8B030D-6E8A-4147-A177-3AD203B41FA5}">
                      <a16:colId xmlns:a16="http://schemas.microsoft.com/office/drawing/2014/main" xmlns="" val="3852048969"/>
                    </a:ext>
                  </a:extLst>
                </a:gridCol>
              </a:tblGrid>
              <a:tr h="529631">
                <a:tc>
                  <a:txBody>
                    <a:bodyPr/>
                    <a:lstStyle/>
                    <a:p>
                      <a:pPr algn="ctr"/>
                      <a:r>
                        <a:rPr lang="en-IN" b="0" dirty="0"/>
                        <a:t>25 26 27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0" dirty="0"/>
                        <a:t>States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513241186"/>
                  </a:ext>
                </a:extLst>
              </a:tr>
              <a:tr h="453433">
                <a:tc>
                  <a:txBody>
                    <a:bodyPr/>
                    <a:lstStyle/>
                    <a:p>
                      <a:pPr algn="ctr"/>
                      <a:r>
                        <a:rPr lang="en-IN" b="0" dirty="0"/>
                        <a:t>digit other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0" dirty="0"/>
                        <a:t>edges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547944006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xmlns="" id="{955B8DDD-2434-4251-85BC-924A55B24E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958443444"/>
              </p:ext>
            </p:extLst>
          </p:nvPr>
        </p:nvGraphicFramePr>
        <p:xfrm>
          <a:off x="6948996" y="3267707"/>
          <a:ext cx="4423300" cy="983064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2211650">
                  <a:extLst>
                    <a:ext uri="{9D8B030D-6E8A-4147-A177-3AD203B41FA5}">
                      <a16:colId xmlns:a16="http://schemas.microsoft.com/office/drawing/2014/main" xmlns="" val="3709771233"/>
                    </a:ext>
                  </a:extLst>
                </a:gridCol>
                <a:gridCol w="2211650">
                  <a:extLst>
                    <a:ext uri="{9D8B030D-6E8A-4147-A177-3AD203B41FA5}">
                      <a16:colId xmlns:a16="http://schemas.microsoft.com/office/drawing/2014/main" xmlns="" val="3852048969"/>
                    </a:ext>
                  </a:extLst>
                </a:gridCol>
              </a:tblGrid>
              <a:tr h="529631">
                <a:tc>
                  <a:txBody>
                    <a:bodyPr/>
                    <a:lstStyle/>
                    <a:p>
                      <a:pPr algn="ctr"/>
                      <a:r>
                        <a:rPr lang="en-IN" b="0" dirty="0"/>
                        <a:t>20 21 22 23 24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0" dirty="0"/>
                        <a:t>States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513241186"/>
                  </a:ext>
                </a:extLst>
              </a:tr>
              <a:tr h="453433">
                <a:tc>
                  <a:txBody>
                    <a:bodyPr/>
                    <a:lstStyle/>
                    <a:p>
                      <a:pPr algn="ctr"/>
                      <a:r>
                        <a:rPr lang="en-IN" b="0" dirty="0"/>
                        <a:t>digit . other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0" dirty="0"/>
                        <a:t>edges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547944006"/>
                  </a:ext>
                </a:extLst>
              </a:tr>
            </a:tbl>
          </a:graphicData>
        </a:graphic>
      </p:graphicFrame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xmlns="" id="{AF2CD40F-D2F9-4595-975F-905BB89A4D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39100638"/>
              </p:ext>
            </p:extLst>
          </p:nvPr>
        </p:nvGraphicFramePr>
        <p:xfrm>
          <a:off x="6948994" y="5106560"/>
          <a:ext cx="4423300" cy="1135478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2487969">
                  <a:extLst>
                    <a:ext uri="{9D8B030D-6E8A-4147-A177-3AD203B41FA5}">
                      <a16:colId xmlns:a16="http://schemas.microsoft.com/office/drawing/2014/main" xmlns="" val="3709771233"/>
                    </a:ext>
                  </a:extLst>
                </a:gridCol>
                <a:gridCol w="1935331">
                  <a:extLst>
                    <a:ext uri="{9D8B030D-6E8A-4147-A177-3AD203B41FA5}">
                      <a16:colId xmlns:a16="http://schemas.microsoft.com/office/drawing/2014/main" xmlns="" val="3852048969"/>
                    </a:ext>
                  </a:extLst>
                </a:gridCol>
              </a:tblGrid>
              <a:tr h="611745">
                <a:tc>
                  <a:txBody>
                    <a:bodyPr/>
                    <a:lstStyle/>
                    <a:p>
                      <a:pPr algn="ctr"/>
                      <a:r>
                        <a:rPr lang="en-IN" b="0" dirty="0"/>
                        <a:t>12 13 14 15 17 18 19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0" dirty="0"/>
                        <a:t>States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513241186"/>
                  </a:ext>
                </a:extLst>
              </a:tr>
              <a:tr h="523733">
                <a:tc>
                  <a:txBody>
                    <a:bodyPr/>
                    <a:lstStyle/>
                    <a:p>
                      <a:pPr algn="ctr"/>
                      <a:r>
                        <a:rPr lang="en-IN" b="0" dirty="0"/>
                        <a:t>digit . other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0" dirty="0"/>
                        <a:t>edges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547944006"/>
                  </a:ext>
                </a:extLst>
              </a:tr>
            </a:tbl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16DFBA3C-F3DA-4278-92A9-D052933A9D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4530" y="5793830"/>
            <a:ext cx="623732" cy="646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90088568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4C7E464D-FE42-45E0-9451-B384298FEDDE}"/>
              </a:ext>
            </a:extLst>
          </p:cNvPr>
          <p:cNvSpPr txBox="1"/>
          <p:nvPr/>
        </p:nvSpPr>
        <p:spPr>
          <a:xfrm>
            <a:off x="4587413" y="603681"/>
            <a:ext cx="3017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u="sng" dirty="0"/>
              <a:t>Dealing with white space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2C160520-6B61-4F91-BD11-01D99425C0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24143" y="1275425"/>
            <a:ext cx="57150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xmlns="" id="{6E3A555C-11F6-4FFC-9F6C-CDEA926D35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592182159"/>
              </p:ext>
            </p:extLst>
          </p:nvPr>
        </p:nvGraphicFramePr>
        <p:xfrm>
          <a:off x="6948995" y="1259587"/>
          <a:ext cx="4418862" cy="137160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2209431">
                  <a:extLst>
                    <a:ext uri="{9D8B030D-6E8A-4147-A177-3AD203B41FA5}">
                      <a16:colId xmlns:a16="http://schemas.microsoft.com/office/drawing/2014/main" xmlns="" val="3709771233"/>
                    </a:ext>
                  </a:extLst>
                </a:gridCol>
                <a:gridCol w="2209431">
                  <a:extLst>
                    <a:ext uri="{9D8B030D-6E8A-4147-A177-3AD203B41FA5}">
                      <a16:colId xmlns:a16="http://schemas.microsoft.com/office/drawing/2014/main" xmlns="" val="3852048969"/>
                    </a:ext>
                  </a:extLst>
                </a:gridCol>
              </a:tblGrid>
              <a:tr h="738957">
                <a:tc>
                  <a:txBody>
                    <a:bodyPr/>
                    <a:lstStyle/>
                    <a:p>
                      <a:pPr algn="ctr"/>
                      <a:r>
                        <a:rPr lang="en-IN" b="0" dirty="0"/>
                        <a:t>28 29 30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0" dirty="0"/>
                        <a:t>States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513241186"/>
                  </a:ext>
                </a:extLst>
              </a:tr>
              <a:tr h="632643">
                <a:tc>
                  <a:txBody>
                    <a:bodyPr/>
                    <a:lstStyle/>
                    <a:p>
                      <a:pPr algn="ctr"/>
                      <a:r>
                        <a:rPr lang="en-IN" b="0" dirty="0" err="1"/>
                        <a:t>delim</a:t>
                      </a:r>
                      <a:r>
                        <a:rPr lang="en-IN" b="0" dirty="0"/>
                        <a:t> other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0" dirty="0"/>
                        <a:t>edges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547944006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4A02F95D-E26C-4C34-A9E7-A78E59D6ED29}"/>
              </a:ext>
            </a:extLst>
          </p:cNvPr>
          <p:cNvSpPr txBox="1"/>
          <p:nvPr/>
        </p:nvSpPr>
        <p:spPr>
          <a:xfrm>
            <a:off x="824143" y="3010647"/>
            <a:ext cx="10543714" cy="12861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altLang="en-US" sz="1800" dirty="0"/>
              <a:t>There’s nothing to return when whitespace is found in the input.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altLang="en-US" sz="1800" dirty="0"/>
              <a:t>Nothing is returned when the accepting state is reached.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altLang="en-US" sz="1800" dirty="0"/>
              <a:t>Goes back to first transition diagram to look for another pattern.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5323ACCC-64EF-4CEB-8242-EDEE2195E1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529" y="5580476"/>
            <a:ext cx="829467" cy="860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9540320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021463FE-1CD8-4A95-9A7F-D90D6F5C9C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284" y="514256"/>
            <a:ext cx="4206605" cy="217188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021CB33A-6D19-4B4B-89AE-AEE7101085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5889" y="1878354"/>
            <a:ext cx="4351397" cy="8077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BD751F73-37E7-4E92-829F-018D0D9678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9786" y="3313149"/>
            <a:ext cx="5067739" cy="113547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462EEFD0-92A3-4355-BD70-B674020C997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308" r="2062"/>
          <a:stretch/>
        </p:blipFill>
        <p:spPr>
          <a:xfrm>
            <a:off x="6327525" y="3389476"/>
            <a:ext cx="5067739" cy="98306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19860A30-F170-4A90-9A6D-4A18D152D9A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59664"/>
          <a:stretch/>
        </p:blipFill>
        <p:spPr>
          <a:xfrm>
            <a:off x="2914833" y="5075753"/>
            <a:ext cx="2044119" cy="98306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79C1ECB4-0A61-4C10-835D-6BA6F47A0A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873787" y="5075874"/>
            <a:ext cx="4095599" cy="9829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7" name="Connector: Curved 16">
            <a:extLst>
              <a:ext uri="{FF2B5EF4-FFF2-40B4-BE49-F238E27FC236}">
                <a16:creationId xmlns:a16="http://schemas.microsoft.com/office/drawing/2014/main" xmlns="" id="{F2DE3CF9-AB3E-4CE6-B283-0BEF6C855C3F}"/>
              </a:ext>
            </a:extLst>
          </p:cNvPr>
          <p:cNvCxnSpPr>
            <a:cxnSpLocks/>
            <a:stCxn id="3" idx="3"/>
            <a:endCxn id="5" idx="1"/>
          </p:cNvCxnSpPr>
          <p:nvPr/>
        </p:nvCxnSpPr>
        <p:spPr>
          <a:xfrm flipH="1">
            <a:off x="1259786" y="2282249"/>
            <a:ext cx="7837500" cy="1598639"/>
          </a:xfrm>
          <a:prstGeom prst="curvedConnector5">
            <a:avLst>
              <a:gd name="adj1" fmla="val -24325"/>
              <a:gd name="adj2" fmla="val 45430"/>
              <a:gd name="adj3" fmla="val 109827"/>
            </a:avLst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Connector: Curved 26">
            <a:extLst>
              <a:ext uri="{FF2B5EF4-FFF2-40B4-BE49-F238E27FC236}">
                <a16:creationId xmlns:a16="http://schemas.microsoft.com/office/drawing/2014/main" xmlns="" id="{A1F3AD3B-A4D9-4643-B1BA-230B9D8CCE37}"/>
              </a:ext>
            </a:extLst>
          </p:cNvPr>
          <p:cNvCxnSpPr>
            <a:cxnSpLocks/>
          </p:cNvCxnSpPr>
          <p:nvPr/>
        </p:nvCxnSpPr>
        <p:spPr>
          <a:xfrm flipH="1">
            <a:off x="3557764" y="3935171"/>
            <a:ext cx="7837500" cy="1598639"/>
          </a:xfrm>
          <a:prstGeom prst="curvedConnector5">
            <a:avLst>
              <a:gd name="adj1" fmla="val -4049"/>
              <a:gd name="adj2" fmla="val 54871"/>
              <a:gd name="adj3" fmla="val 137805"/>
            </a:avLst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D8171708-85AB-4CF5-B597-97F10051AAF0}"/>
              </a:ext>
            </a:extLst>
          </p:cNvPr>
          <p:cNvSpPr txBox="1"/>
          <p:nvPr/>
        </p:nvSpPr>
        <p:spPr>
          <a:xfrm>
            <a:off x="8753383" y="533273"/>
            <a:ext cx="162095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>
                <a:solidFill>
                  <a:srgbClr val="FF0000"/>
                </a:solidFill>
              </a:rPr>
              <a:t>if(x&gt;=10)</a:t>
            </a:r>
          </a:p>
          <a:p>
            <a:r>
              <a:rPr lang="en-IN" b="1" dirty="0">
                <a:solidFill>
                  <a:srgbClr val="FF0000"/>
                </a:solidFill>
              </a:rPr>
              <a:t>         x=x-19;</a:t>
            </a:r>
          </a:p>
          <a:p>
            <a:r>
              <a:rPr lang="en-IN" b="1" dirty="0">
                <a:solidFill>
                  <a:srgbClr val="FF0000"/>
                </a:solidFill>
              </a:rPr>
              <a:t>else</a:t>
            </a:r>
          </a:p>
          <a:p>
            <a:r>
              <a:rPr lang="en-IN" b="1" dirty="0">
                <a:solidFill>
                  <a:srgbClr val="FF0000"/>
                </a:solidFill>
              </a:rPr>
              <a:t>         x=x+19;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1251C766-47A1-47E1-9EFB-DF7D2FEE3741}"/>
              </a:ext>
            </a:extLst>
          </p:cNvPr>
          <p:cNvSpPr txBox="1"/>
          <p:nvPr/>
        </p:nvSpPr>
        <p:spPr>
          <a:xfrm>
            <a:off x="6327525" y="900314"/>
            <a:ext cx="1883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u="sng" dirty="0"/>
              <a:t>Example code: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1F212FBC-A1CA-4D0C-8029-9938D55B7DA3}"/>
              </a:ext>
            </a:extLst>
          </p:cNvPr>
          <p:cNvSpPr txBox="1"/>
          <p:nvPr/>
        </p:nvSpPr>
        <p:spPr>
          <a:xfrm>
            <a:off x="4850008" y="1570577"/>
            <a:ext cx="6158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b="1" dirty="0">
                <a:solidFill>
                  <a:srgbClr val="FF0000"/>
                </a:solidFill>
              </a:rPr>
              <a:t>(1) if 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39A91BEA-330E-461A-B70A-2368942A8213}"/>
              </a:ext>
            </a:extLst>
          </p:cNvPr>
          <p:cNvSpPr txBox="1"/>
          <p:nvPr/>
        </p:nvSpPr>
        <p:spPr>
          <a:xfrm>
            <a:off x="5570001" y="1570577"/>
            <a:ext cx="6238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b="1" dirty="0">
                <a:solidFill>
                  <a:srgbClr val="FF0000"/>
                </a:solidFill>
              </a:rPr>
              <a:t>(2) x 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2B56C794-FBE5-4713-8D6A-D76DE4A8CA80}"/>
              </a:ext>
            </a:extLst>
          </p:cNvPr>
          <p:cNvSpPr txBox="1"/>
          <p:nvPr/>
        </p:nvSpPr>
        <p:spPr>
          <a:xfrm>
            <a:off x="642051" y="1269646"/>
            <a:ext cx="7377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b="1" dirty="0">
                <a:solidFill>
                  <a:srgbClr val="FF0000"/>
                </a:solidFill>
              </a:rPr>
              <a:t>(3) &gt;= 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916A0BE6-5B6C-432B-9C2E-59D9C0C1CDF2}"/>
              </a:ext>
            </a:extLst>
          </p:cNvPr>
          <p:cNvSpPr txBox="1"/>
          <p:nvPr/>
        </p:nvSpPr>
        <p:spPr>
          <a:xfrm>
            <a:off x="4257301" y="5083334"/>
            <a:ext cx="7248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b="1" dirty="0">
                <a:solidFill>
                  <a:srgbClr val="FF0000"/>
                </a:solidFill>
              </a:rPr>
              <a:t>(4) 10 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D128FC24-59EA-4E9C-AC51-56115E94D46B}"/>
              </a:ext>
            </a:extLst>
          </p:cNvPr>
          <p:cNvSpPr txBox="1"/>
          <p:nvPr/>
        </p:nvSpPr>
        <p:spPr>
          <a:xfrm>
            <a:off x="6293690" y="1579713"/>
            <a:ext cx="8755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b="1" dirty="0">
                <a:solidFill>
                  <a:srgbClr val="FF0000"/>
                </a:solidFill>
              </a:rPr>
              <a:t>(5) else 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87856DBB-0B71-4B9E-9DC3-06A4814CED82}"/>
              </a:ext>
            </a:extLst>
          </p:cNvPr>
          <p:cNvSpPr txBox="1"/>
          <p:nvPr/>
        </p:nvSpPr>
        <p:spPr>
          <a:xfrm>
            <a:off x="4209037" y="5778210"/>
            <a:ext cx="7248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b="1" dirty="0">
                <a:solidFill>
                  <a:srgbClr val="FF0000"/>
                </a:solidFill>
              </a:rPr>
              <a:t>(6) 19 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BFEFC6AA-E8F3-42CB-9010-C2A960379606}"/>
              </a:ext>
            </a:extLst>
          </p:cNvPr>
          <p:cNvSpPr txBox="1"/>
          <p:nvPr/>
        </p:nvSpPr>
        <p:spPr>
          <a:xfrm>
            <a:off x="6052181" y="5151959"/>
            <a:ext cx="12634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b="1" dirty="0">
                <a:solidFill>
                  <a:srgbClr val="FF0000"/>
                </a:solidFill>
              </a:rPr>
              <a:t>White space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B6010D24-F0F7-4B20-9D8D-B55B2E7DC22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4529" y="5580476"/>
            <a:ext cx="829467" cy="860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6949612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3921A0CA-5EEB-499F-8F0C-A3598FB44F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284" y="514256"/>
            <a:ext cx="4206605" cy="217188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071A2105-5B59-4B1E-B238-39700A0F54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5889" y="1878354"/>
            <a:ext cx="4351397" cy="80779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09ECCFDE-6C63-475C-A65F-D732B08829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9786" y="3313149"/>
            <a:ext cx="5067739" cy="11354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D1414A2C-E6F4-4D72-AD51-C2431FEE8CE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308" r="2062"/>
          <a:stretch/>
        </p:blipFill>
        <p:spPr>
          <a:xfrm>
            <a:off x="6327525" y="3389476"/>
            <a:ext cx="5067739" cy="9830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CFD6A19E-9E74-4705-9794-3990E009970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59664"/>
          <a:stretch/>
        </p:blipFill>
        <p:spPr>
          <a:xfrm>
            <a:off x="2914833" y="5075753"/>
            <a:ext cx="2044119" cy="9830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21174907-218A-46E2-A7D9-6EEFBD02E7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873787" y="5075874"/>
            <a:ext cx="4095599" cy="9829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Connector: Curved 7">
            <a:extLst>
              <a:ext uri="{FF2B5EF4-FFF2-40B4-BE49-F238E27FC236}">
                <a16:creationId xmlns:a16="http://schemas.microsoft.com/office/drawing/2014/main" xmlns="" id="{6F632210-2849-431A-8F55-A580E3EF915F}"/>
              </a:ext>
            </a:extLst>
          </p:cNvPr>
          <p:cNvCxnSpPr>
            <a:cxnSpLocks/>
            <a:stCxn id="3" idx="3"/>
            <a:endCxn id="4" idx="1"/>
          </p:cNvCxnSpPr>
          <p:nvPr/>
        </p:nvCxnSpPr>
        <p:spPr>
          <a:xfrm flipH="1">
            <a:off x="1259786" y="2282249"/>
            <a:ext cx="7837500" cy="1598639"/>
          </a:xfrm>
          <a:prstGeom prst="curvedConnector5">
            <a:avLst>
              <a:gd name="adj1" fmla="val -24325"/>
              <a:gd name="adj2" fmla="val 45430"/>
              <a:gd name="adj3" fmla="val 109827"/>
            </a:avLst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Connector: Curved 8">
            <a:extLst>
              <a:ext uri="{FF2B5EF4-FFF2-40B4-BE49-F238E27FC236}">
                <a16:creationId xmlns:a16="http://schemas.microsoft.com/office/drawing/2014/main" xmlns="" id="{E5DEA619-449F-40E4-A91D-E66BE69D80F0}"/>
              </a:ext>
            </a:extLst>
          </p:cNvPr>
          <p:cNvCxnSpPr>
            <a:cxnSpLocks/>
          </p:cNvCxnSpPr>
          <p:nvPr/>
        </p:nvCxnSpPr>
        <p:spPr>
          <a:xfrm flipH="1">
            <a:off x="2914833" y="3924767"/>
            <a:ext cx="7837500" cy="1598639"/>
          </a:xfrm>
          <a:prstGeom prst="curvedConnector5">
            <a:avLst>
              <a:gd name="adj1" fmla="val -11865"/>
              <a:gd name="adj2" fmla="val 54871"/>
              <a:gd name="adj3" fmla="val 130556"/>
            </a:avLst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65FBFCD1-CA22-45F3-B68A-CECFBCEEEF1E}"/>
              </a:ext>
            </a:extLst>
          </p:cNvPr>
          <p:cNvSpPr txBox="1"/>
          <p:nvPr/>
        </p:nvSpPr>
        <p:spPr>
          <a:xfrm>
            <a:off x="8558075" y="550378"/>
            <a:ext cx="297389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>
                <a:solidFill>
                  <a:srgbClr val="FF0000"/>
                </a:solidFill>
              </a:rPr>
              <a:t>while(radius &gt; 0)</a:t>
            </a:r>
          </a:p>
          <a:p>
            <a:r>
              <a:rPr lang="en-IN" b="1" dirty="0">
                <a:solidFill>
                  <a:srgbClr val="FF0000"/>
                </a:solidFill>
              </a:rPr>
              <a:t>          area = 3.14 * radius</a:t>
            </a:r>
          </a:p>
          <a:p>
            <a:r>
              <a:rPr lang="en-IN" b="1" dirty="0">
                <a:solidFill>
                  <a:srgbClr val="FF0000"/>
                </a:solidFill>
              </a:rPr>
              <a:t>                       *radius;</a:t>
            </a:r>
          </a:p>
          <a:p>
            <a:r>
              <a:rPr lang="en-IN" b="1" dirty="0">
                <a:solidFill>
                  <a:srgbClr val="FF0000"/>
                </a:solidFill>
              </a:rPr>
              <a:t>          return area;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B5D1EC71-56DF-4EAC-8A53-6D7D84BF7E33}"/>
              </a:ext>
            </a:extLst>
          </p:cNvPr>
          <p:cNvSpPr txBox="1"/>
          <p:nvPr/>
        </p:nvSpPr>
        <p:spPr>
          <a:xfrm>
            <a:off x="6327525" y="900314"/>
            <a:ext cx="1883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u="sng" dirty="0"/>
              <a:t>Example code: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77D7FB12-C6B5-4BC6-B058-08D5A8435FA3}"/>
              </a:ext>
            </a:extLst>
          </p:cNvPr>
          <p:cNvSpPr txBox="1"/>
          <p:nvPr/>
        </p:nvSpPr>
        <p:spPr>
          <a:xfrm>
            <a:off x="4850008" y="1570577"/>
            <a:ext cx="9765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b="1" dirty="0">
                <a:solidFill>
                  <a:srgbClr val="FF0000"/>
                </a:solidFill>
              </a:rPr>
              <a:t>(1) while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8A2261A1-ACD0-47AA-A7A6-7DBEAA918924}"/>
              </a:ext>
            </a:extLst>
          </p:cNvPr>
          <p:cNvSpPr txBox="1"/>
          <p:nvPr/>
        </p:nvSpPr>
        <p:spPr>
          <a:xfrm>
            <a:off x="5826557" y="1570577"/>
            <a:ext cx="10470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b="1" dirty="0">
                <a:solidFill>
                  <a:srgbClr val="FF0000"/>
                </a:solidFill>
              </a:rPr>
              <a:t>(2) radius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4F135D77-EA63-4FEE-806B-97B7452ABECC}"/>
              </a:ext>
            </a:extLst>
          </p:cNvPr>
          <p:cNvSpPr txBox="1"/>
          <p:nvPr/>
        </p:nvSpPr>
        <p:spPr>
          <a:xfrm>
            <a:off x="6974627" y="1570516"/>
            <a:ext cx="9332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b="1" dirty="0">
                <a:solidFill>
                  <a:srgbClr val="FF0000"/>
                </a:solidFill>
              </a:rPr>
              <a:t>(4) area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C7DCC426-826C-4266-94C4-053735E8566B}"/>
              </a:ext>
            </a:extLst>
          </p:cNvPr>
          <p:cNvSpPr txBox="1"/>
          <p:nvPr/>
        </p:nvSpPr>
        <p:spPr>
          <a:xfrm>
            <a:off x="861488" y="2000766"/>
            <a:ext cx="6303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b="1" dirty="0">
                <a:solidFill>
                  <a:srgbClr val="FF0000"/>
                </a:solidFill>
              </a:rPr>
              <a:t>(3) &gt;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8EA43E9F-D601-47A7-A3EE-4833A19FEFBA}"/>
              </a:ext>
            </a:extLst>
          </p:cNvPr>
          <p:cNvSpPr txBox="1"/>
          <p:nvPr/>
        </p:nvSpPr>
        <p:spPr>
          <a:xfrm>
            <a:off x="861488" y="2343455"/>
            <a:ext cx="6303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b="1" dirty="0">
                <a:solidFill>
                  <a:srgbClr val="FF0000"/>
                </a:solidFill>
              </a:rPr>
              <a:t>(5) =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9ADD3B6B-968E-4C57-8FFA-6223476CD6B9}"/>
              </a:ext>
            </a:extLst>
          </p:cNvPr>
          <p:cNvSpPr txBox="1"/>
          <p:nvPr/>
        </p:nvSpPr>
        <p:spPr>
          <a:xfrm>
            <a:off x="9733075" y="3748939"/>
            <a:ext cx="8755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b="1" dirty="0">
                <a:solidFill>
                  <a:srgbClr val="FF0000"/>
                </a:solidFill>
              </a:rPr>
              <a:t>(6) 3.14 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DF8F7FF1-342B-4EBC-92DF-9E4922484066}"/>
              </a:ext>
            </a:extLst>
          </p:cNvPr>
          <p:cNvSpPr txBox="1"/>
          <p:nvPr/>
        </p:nvSpPr>
        <p:spPr>
          <a:xfrm>
            <a:off x="8008884" y="1570516"/>
            <a:ext cx="10230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b="1" dirty="0">
                <a:solidFill>
                  <a:srgbClr val="FF0000"/>
                </a:solidFill>
              </a:rPr>
              <a:t>(7) return 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5BC6A3E0-BEF0-4E38-8FDF-90752E4FB2C6}"/>
              </a:ext>
            </a:extLst>
          </p:cNvPr>
          <p:cNvSpPr txBox="1"/>
          <p:nvPr/>
        </p:nvSpPr>
        <p:spPr>
          <a:xfrm>
            <a:off x="6138166" y="5133534"/>
            <a:ext cx="12634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b="1" dirty="0">
                <a:solidFill>
                  <a:srgbClr val="FF0000"/>
                </a:solidFill>
              </a:rPr>
              <a:t>White space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4EB25C88-EB18-4288-AD23-6C835592182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4529" y="5580476"/>
            <a:ext cx="829467" cy="860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88182710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9DBFCFDB-71C4-4954-907B-EF0B465C9C9C}"/>
              </a:ext>
            </a:extLst>
          </p:cNvPr>
          <p:cNvSpPr txBox="1"/>
          <p:nvPr/>
        </p:nvSpPr>
        <p:spPr>
          <a:xfrm>
            <a:off x="3981478" y="577049"/>
            <a:ext cx="4229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u="sng" dirty="0"/>
              <a:t>Transition Diagram - Implementation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C466C44C-E222-49BB-A208-5E37BF75336C}"/>
              </a:ext>
            </a:extLst>
          </p:cNvPr>
          <p:cNvSpPr txBox="1"/>
          <p:nvPr/>
        </p:nvSpPr>
        <p:spPr>
          <a:xfrm>
            <a:off x="557084" y="1074197"/>
            <a:ext cx="10948831" cy="17016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dirty="0"/>
              <a:t>Sequence of transition diagram </a:t>
            </a:r>
            <a:r>
              <a:rPr lang="en-IN" dirty="0">
                <a:sym typeface="Wingdings" panose="05000000000000000000" pitchFamily="2" charset="2"/>
              </a:rPr>
              <a:t> converted into program to look for tokens specified by the </a:t>
            </a:r>
          </a:p>
          <a:p>
            <a:pPr>
              <a:lnSpc>
                <a:spcPct val="150000"/>
              </a:lnSpc>
            </a:pPr>
            <a:r>
              <a:rPr lang="en-IN" dirty="0">
                <a:sym typeface="Wingdings" panose="05000000000000000000" pitchFamily="2" charset="2"/>
              </a:rPr>
              <a:t>                                                                 program.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dirty="0">
                <a:sym typeface="Wingdings" panose="05000000000000000000" pitchFamily="2" charset="2"/>
              </a:rPr>
              <a:t>Each state gets a segment of code.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dirty="0">
                <a:sym typeface="Wingdings" panose="05000000000000000000" pitchFamily="2" charset="2"/>
              </a:rPr>
              <a:t>For edges leaving a state, code reads a character and selects an edge to follow.</a:t>
            </a:r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781D95A4-5821-49F5-82DB-41BD45357F4B}"/>
              </a:ext>
            </a:extLst>
          </p:cNvPr>
          <p:cNvSpPr txBox="1"/>
          <p:nvPr/>
        </p:nvSpPr>
        <p:spPr>
          <a:xfrm>
            <a:off x="557084" y="3244334"/>
            <a:ext cx="1382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 err="1"/>
              <a:t>Nextchar</a:t>
            </a:r>
            <a:r>
              <a:rPr lang="en-IN" b="1" dirty="0"/>
              <a:t>()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xmlns="" id="{2EFF2217-3B6C-4A85-9371-830A1413DD9F}"/>
              </a:ext>
            </a:extLst>
          </p:cNvPr>
          <p:cNvCxnSpPr>
            <a:stCxn id="5" idx="3"/>
          </p:cNvCxnSpPr>
          <p:nvPr/>
        </p:nvCxnSpPr>
        <p:spPr>
          <a:xfrm flipV="1">
            <a:off x="1939194" y="3027285"/>
            <a:ext cx="901660" cy="4017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xmlns="" id="{F5AA82AF-8BCF-434A-93A5-BBEE3686CE6B}"/>
              </a:ext>
            </a:extLst>
          </p:cNvPr>
          <p:cNvCxnSpPr>
            <a:stCxn id="5" idx="3"/>
          </p:cNvCxnSpPr>
          <p:nvPr/>
        </p:nvCxnSpPr>
        <p:spPr>
          <a:xfrm>
            <a:off x="1939194" y="3429000"/>
            <a:ext cx="9016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xmlns="" id="{C03909B3-1A23-4049-B622-B9AF99A5A13E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1939194" y="3429000"/>
            <a:ext cx="901660" cy="4684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439FC748-C3CB-486C-A38E-37002251BB84}"/>
              </a:ext>
            </a:extLst>
          </p:cNvPr>
          <p:cNvSpPr txBox="1"/>
          <p:nvPr/>
        </p:nvSpPr>
        <p:spPr>
          <a:xfrm>
            <a:off x="2965141" y="2825441"/>
            <a:ext cx="53158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Read the next character from the input buffer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18657BC3-13D0-4273-AD5B-FE92F79E5C4F}"/>
              </a:ext>
            </a:extLst>
          </p:cNvPr>
          <p:cNvSpPr txBox="1"/>
          <p:nvPr/>
        </p:nvSpPr>
        <p:spPr>
          <a:xfrm>
            <a:off x="2965141" y="3244334"/>
            <a:ext cx="48910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Advance the forward pointer at each call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497BB4A1-1EDF-4432-99A0-5D8E28FCBB21}"/>
              </a:ext>
            </a:extLst>
          </p:cNvPr>
          <p:cNvSpPr txBox="1"/>
          <p:nvPr/>
        </p:nvSpPr>
        <p:spPr>
          <a:xfrm>
            <a:off x="2965141" y="3712787"/>
            <a:ext cx="3187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Return the character read.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930C1E33-E379-415B-B828-F1476DA0CC7A}"/>
              </a:ext>
            </a:extLst>
          </p:cNvPr>
          <p:cNvSpPr txBox="1"/>
          <p:nvPr/>
        </p:nvSpPr>
        <p:spPr>
          <a:xfrm>
            <a:off x="5591047" y="4763779"/>
            <a:ext cx="764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State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xmlns="" id="{06AA8CE4-2E2C-4898-8A2B-D2807CDBC1FD}"/>
              </a:ext>
            </a:extLst>
          </p:cNvPr>
          <p:cNvCxnSpPr>
            <a:cxnSpLocks/>
          </p:cNvCxnSpPr>
          <p:nvPr/>
        </p:nvCxnSpPr>
        <p:spPr>
          <a:xfrm>
            <a:off x="6356000" y="4948445"/>
            <a:ext cx="424654" cy="17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E8533D9E-1612-4E17-BC4F-2A62063D6FF4}"/>
              </a:ext>
            </a:extLst>
          </p:cNvPr>
          <p:cNvSpPr txBox="1"/>
          <p:nvPr/>
        </p:nvSpPr>
        <p:spPr>
          <a:xfrm>
            <a:off x="6705588" y="4308882"/>
            <a:ext cx="5152373" cy="12861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dirty="0">
                <a:solidFill>
                  <a:srgbClr val="FF0000"/>
                </a:solidFill>
              </a:rPr>
              <a:t>Edge labelled </a:t>
            </a:r>
            <a:r>
              <a:rPr lang="en-IN" dirty="0"/>
              <a:t>with character </a:t>
            </a:r>
            <a:r>
              <a:rPr lang="en-IN" dirty="0">
                <a:solidFill>
                  <a:srgbClr val="FF0000"/>
                </a:solidFill>
              </a:rPr>
              <a:t>read</a:t>
            </a:r>
          </a:p>
          <a:p>
            <a:pPr>
              <a:lnSpc>
                <a:spcPct val="150000"/>
              </a:lnSpc>
            </a:pPr>
            <a:r>
              <a:rPr lang="en-IN" dirty="0"/>
              <a:t>Control transferred to the code for the state </a:t>
            </a:r>
          </a:p>
          <a:p>
            <a:pPr>
              <a:lnSpc>
                <a:spcPct val="150000"/>
              </a:lnSpc>
            </a:pPr>
            <a:r>
              <a:rPr lang="en-IN" dirty="0"/>
              <a:t>Pointed by that edge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A147638F-BBCB-4CD0-AE38-BC19CA3D9BED}"/>
              </a:ext>
            </a:extLst>
          </p:cNvPr>
          <p:cNvSpPr txBox="1"/>
          <p:nvPr/>
        </p:nvSpPr>
        <p:spPr>
          <a:xfrm>
            <a:off x="1012949" y="4308882"/>
            <a:ext cx="4054315" cy="17016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dirty="0">
                <a:solidFill>
                  <a:srgbClr val="FF0000"/>
                </a:solidFill>
              </a:rPr>
              <a:t>No such edge </a:t>
            </a:r>
            <a:r>
              <a:rPr lang="en-IN" dirty="0">
                <a:sym typeface="Wingdings" panose="05000000000000000000" pitchFamily="2" charset="2"/>
              </a:rPr>
              <a:t> indicates there’s</a:t>
            </a:r>
          </a:p>
          <a:p>
            <a:pPr>
              <a:lnSpc>
                <a:spcPct val="150000"/>
              </a:lnSpc>
            </a:pPr>
            <a:r>
              <a:rPr lang="en-IN" dirty="0">
                <a:sym typeface="Wingdings" panose="05000000000000000000" pitchFamily="2" charset="2"/>
              </a:rPr>
              <a:t>no token found, so routine </a:t>
            </a:r>
            <a:r>
              <a:rPr lang="en-IN" dirty="0">
                <a:solidFill>
                  <a:srgbClr val="FF0000"/>
                </a:solidFill>
                <a:sym typeface="Wingdings" panose="05000000000000000000" pitchFamily="2" charset="2"/>
              </a:rPr>
              <a:t>fail() </a:t>
            </a:r>
            <a:r>
              <a:rPr lang="en-IN" dirty="0">
                <a:sym typeface="Wingdings" panose="05000000000000000000" pitchFamily="2" charset="2"/>
              </a:rPr>
              <a:t>is</a:t>
            </a:r>
          </a:p>
          <a:p>
            <a:pPr>
              <a:lnSpc>
                <a:spcPct val="150000"/>
              </a:lnSpc>
            </a:pPr>
            <a:r>
              <a:rPr lang="en-IN" dirty="0">
                <a:sym typeface="Wingdings" panose="05000000000000000000" pitchFamily="2" charset="2"/>
              </a:rPr>
              <a:t>invoked to retract the forward poi-</a:t>
            </a:r>
          </a:p>
          <a:p>
            <a:pPr>
              <a:lnSpc>
                <a:spcPct val="150000"/>
              </a:lnSpc>
            </a:pPr>
            <a:r>
              <a:rPr lang="en-IN" dirty="0">
                <a:sym typeface="Wingdings" panose="05000000000000000000" pitchFamily="2" charset="2"/>
              </a:rPr>
              <a:t>-</a:t>
            </a:r>
            <a:r>
              <a:rPr lang="en-IN" dirty="0" err="1">
                <a:sym typeface="Wingdings" panose="05000000000000000000" pitchFamily="2" charset="2"/>
              </a:rPr>
              <a:t>nter</a:t>
            </a:r>
            <a:r>
              <a:rPr lang="en-IN" dirty="0">
                <a:sym typeface="Wingdings" panose="05000000000000000000" pitchFamily="2" charset="2"/>
              </a:rPr>
              <a:t> to the beginning. </a:t>
            </a:r>
            <a:endParaRPr lang="en-IN" dirty="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xmlns="" id="{1DF2F2FA-E79D-40AF-9ADB-E002052F3277}"/>
              </a:ext>
            </a:extLst>
          </p:cNvPr>
          <p:cNvCxnSpPr>
            <a:cxnSpLocks/>
            <a:stCxn id="18" idx="1"/>
          </p:cNvCxnSpPr>
          <p:nvPr/>
        </p:nvCxnSpPr>
        <p:spPr>
          <a:xfrm flipH="1">
            <a:off x="5067264" y="4948445"/>
            <a:ext cx="52378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A7781887-5368-446A-B0B5-828129188373}"/>
              </a:ext>
            </a:extLst>
          </p:cNvPr>
          <p:cNvSpPr txBox="1"/>
          <p:nvPr/>
        </p:nvSpPr>
        <p:spPr>
          <a:xfrm>
            <a:off x="8010019" y="3084499"/>
            <a:ext cx="243368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b="1" dirty="0"/>
              <a:t>Global variable </a:t>
            </a:r>
          </a:p>
          <a:p>
            <a:pPr algn="ctr"/>
            <a:r>
              <a:rPr lang="en-IN" b="1" dirty="0" err="1"/>
              <a:t>lexical_value</a:t>
            </a:r>
            <a:r>
              <a:rPr lang="en-IN" b="1" dirty="0"/>
              <a:t> –</a:t>
            </a:r>
          </a:p>
          <a:p>
            <a:pPr algn="ctr"/>
            <a:r>
              <a:rPr lang="en-IN" b="1" dirty="0"/>
              <a:t>Assigned pointers to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xmlns="" id="{1BB69E6C-5F6E-4E91-875C-4F938EAA833B}"/>
              </a:ext>
            </a:extLst>
          </p:cNvPr>
          <p:cNvCxnSpPr>
            <a:stCxn id="28" idx="3"/>
          </p:cNvCxnSpPr>
          <p:nvPr/>
        </p:nvCxnSpPr>
        <p:spPr>
          <a:xfrm flipV="1">
            <a:off x="10443699" y="3244333"/>
            <a:ext cx="218383" cy="3018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xmlns="" id="{1048E853-B2B4-443A-879C-16A25D87E009}"/>
              </a:ext>
            </a:extLst>
          </p:cNvPr>
          <p:cNvCxnSpPr>
            <a:stCxn id="28" idx="3"/>
          </p:cNvCxnSpPr>
          <p:nvPr/>
        </p:nvCxnSpPr>
        <p:spPr>
          <a:xfrm>
            <a:off x="10443699" y="3546164"/>
            <a:ext cx="245016" cy="2641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566A7B5C-3165-474F-B5F0-F62B243B8891}"/>
              </a:ext>
            </a:extLst>
          </p:cNvPr>
          <p:cNvSpPr txBox="1"/>
          <p:nvPr/>
        </p:nvSpPr>
        <p:spPr>
          <a:xfrm>
            <a:off x="10622862" y="3031268"/>
            <a:ext cx="11128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b="1" dirty="0" err="1"/>
              <a:t>install_id</a:t>
            </a:r>
            <a:r>
              <a:rPr lang="en-IN" sz="1400" b="1" dirty="0"/>
              <a:t>() 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5CCAFA5E-C131-4A89-A638-23B23E4B2C64}"/>
              </a:ext>
            </a:extLst>
          </p:cNvPr>
          <p:cNvSpPr txBox="1"/>
          <p:nvPr/>
        </p:nvSpPr>
        <p:spPr>
          <a:xfrm>
            <a:off x="10622862" y="3625693"/>
            <a:ext cx="13340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b="1" dirty="0" err="1"/>
              <a:t>install_num</a:t>
            </a:r>
            <a:r>
              <a:rPr lang="en-IN" sz="1400" b="1" dirty="0"/>
              <a:t>()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C7952798-6DEF-4075-BA0C-11EDA261A3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529" y="5736986"/>
            <a:ext cx="678547" cy="703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99411025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D2EF4475-AA02-4E76-872B-B633F7F732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59292" y="552972"/>
            <a:ext cx="5536708" cy="56100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xmlns="" id="{3D66EAB2-CE5E-4E9B-86B3-96690009F4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096000" y="552972"/>
            <a:ext cx="5536708" cy="56100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5E4D6ABC-508B-490E-89BA-EFC28A419B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530" y="5718572"/>
            <a:ext cx="696302" cy="722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03190267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7494DF1C-4940-4E75-A837-EDDB258DB1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38912" y="452096"/>
            <a:ext cx="5431536" cy="59538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xmlns="" id="{50F9361C-CEB6-4B91-813E-216F859F7E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870448" y="452096"/>
            <a:ext cx="5882640" cy="59538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7A3DD7DD-C89B-4003-AF3F-64A9C1DD04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530" y="5770484"/>
            <a:ext cx="646244" cy="670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38949752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1A2FBCF0-8642-4631-90DA-901795935096}"/>
              </a:ext>
            </a:extLst>
          </p:cNvPr>
          <p:cNvSpPr txBox="1"/>
          <p:nvPr/>
        </p:nvSpPr>
        <p:spPr>
          <a:xfrm>
            <a:off x="5108389" y="541538"/>
            <a:ext cx="1975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u="sng" dirty="0"/>
              <a:t>Finite Automata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E360F4F5-C658-4FA9-8F49-A41572733146}"/>
              </a:ext>
            </a:extLst>
          </p:cNvPr>
          <p:cNvSpPr/>
          <p:nvPr/>
        </p:nvSpPr>
        <p:spPr>
          <a:xfrm>
            <a:off x="2050742" y="1145220"/>
            <a:ext cx="1846555" cy="126063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Recognizer for a language - program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xmlns="" id="{148D80B5-8A7B-4F07-AA8E-87AAAA731D02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1260629" y="1775535"/>
            <a:ext cx="7901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xmlns="" id="{34D79B4A-0D3D-40B9-AA22-2232FA931F77}"/>
              </a:ext>
            </a:extLst>
          </p:cNvPr>
          <p:cNvCxnSpPr>
            <a:cxnSpLocks/>
            <a:stCxn id="3" idx="3"/>
          </p:cNvCxnSpPr>
          <p:nvPr/>
        </p:nvCxnSpPr>
        <p:spPr>
          <a:xfrm>
            <a:off x="3897297" y="1775535"/>
            <a:ext cx="63031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xmlns="" id="{A6DED736-A317-4CF7-86D1-05638FBDD952}"/>
              </a:ext>
            </a:extLst>
          </p:cNvPr>
          <p:cNvCxnSpPr>
            <a:stCxn id="3" idx="2"/>
          </p:cNvCxnSpPr>
          <p:nvPr/>
        </p:nvCxnSpPr>
        <p:spPr>
          <a:xfrm flipH="1">
            <a:off x="2974019" y="2405850"/>
            <a:ext cx="1" cy="3195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DD2D3A49-BEAD-4C1D-BAC6-E95C96DD2D2F}"/>
              </a:ext>
            </a:extLst>
          </p:cNvPr>
          <p:cNvSpPr txBox="1"/>
          <p:nvPr/>
        </p:nvSpPr>
        <p:spPr>
          <a:xfrm>
            <a:off x="1345343" y="1467758"/>
            <a:ext cx="6206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b="1" dirty="0"/>
              <a:t>input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5E0C7E6D-FE9F-4BBE-A4D5-165A6A997D67}"/>
              </a:ext>
            </a:extLst>
          </p:cNvPr>
          <p:cNvSpPr txBox="1"/>
          <p:nvPr/>
        </p:nvSpPr>
        <p:spPr>
          <a:xfrm>
            <a:off x="3892480" y="1473668"/>
            <a:ext cx="7425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b="1" dirty="0"/>
              <a:t>output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4B4E12C5-173C-4F13-99F4-EB0EC41FAA76}"/>
              </a:ext>
            </a:extLst>
          </p:cNvPr>
          <p:cNvSpPr txBox="1"/>
          <p:nvPr/>
        </p:nvSpPr>
        <p:spPr>
          <a:xfrm>
            <a:off x="2971612" y="2405850"/>
            <a:ext cx="7425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b="1" dirty="0"/>
              <a:t>output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7ACABCF0-FA71-46BB-9D7E-A981C40FE366}"/>
              </a:ext>
            </a:extLst>
          </p:cNvPr>
          <p:cNvSpPr txBox="1"/>
          <p:nvPr/>
        </p:nvSpPr>
        <p:spPr>
          <a:xfrm>
            <a:off x="421392" y="1313870"/>
            <a:ext cx="8819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dirty="0"/>
              <a:t>Some </a:t>
            </a:r>
          </a:p>
          <a:p>
            <a:pPr algn="ctr"/>
            <a:r>
              <a:rPr lang="en-IN" dirty="0"/>
              <a:t>string </a:t>
            </a:r>
          </a:p>
          <a:p>
            <a:pPr algn="ctr"/>
            <a:r>
              <a:rPr lang="en-IN" dirty="0"/>
              <a:t>“x”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B8A6A5A8-0B93-49C9-84FA-38A2AF86FBF6}"/>
              </a:ext>
            </a:extLst>
          </p:cNvPr>
          <p:cNvSpPr txBox="1"/>
          <p:nvPr/>
        </p:nvSpPr>
        <p:spPr>
          <a:xfrm>
            <a:off x="4527612" y="1313870"/>
            <a:ext cx="12362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dirty="0"/>
              <a:t>“x” is a</a:t>
            </a:r>
          </a:p>
          <a:p>
            <a:pPr algn="ctr"/>
            <a:r>
              <a:rPr lang="en-IN" dirty="0"/>
              <a:t>sentence</a:t>
            </a:r>
          </a:p>
          <a:p>
            <a:pPr algn="ctr"/>
            <a:r>
              <a:rPr lang="en-IN" dirty="0"/>
              <a:t>of a </a:t>
            </a:r>
            <a:r>
              <a:rPr lang="en-IN" dirty="0" err="1"/>
              <a:t>lang</a:t>
            </a:r>
            <a:endParaRPr lang="en-IN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AB5942DD-5334-4F39-BFEE-0C589E447D3A}"/>
              </a:ext>
            </a:extLst>
          </p:cNvPr>
          <p:cNvSpPr txBox="1"/>
          <p:nvPr/>
        </p:nvSpPr>
        <p:spPr>
          <a:xfrm>
            <a:off x="2282160" y="2746092"/>
            <a:ext cx="137890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dirty="0"/>
              <a:t>“x” is not a</a:t>
            </a:r>
          </a:p>
          <a:p>
            <a:pPr algn="ctr"/>
            <a:r>
              <a:rPr lang="en-IN" dirty="0"/>
              <a:t>sentence</a:t>
            </a:r>
          </a:p>
          <a:p>
            <a:pPr algn="ctr"/>
            <a:r>
              <a:rPr lang="en-IN" dirty="0"/>
              <a:t>of a </a:t>
            </a:r>
            <a:r>
              <a:rPr lang="en-IN" dirty="0" err="1"/>
              <a:t>lang</a:t>
            </a:r>
            <a:endParaRPr lang="en-IN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257BB32C-A0F7-49B9-AA3B-10FDA5089102}"/>
              </a:ext>
            </a:extLst>
          </p:cNvPr>
          <p:cNvSpPr txBox="1"/>
          <p:nvPr/>
        </p:nvSpPr>
        <p:spPr>
          <a:xfrm>
            <a:off x="5763848" y="1122170"/>
            <a:ext cx="6094520" cy="12861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G</a:t>
            </a:r>
            <a:r>
              <a:rPr lang="en-US" sz="1800" dirty="0"/>
              <a:t>eneralized transition diagram to compile regular expression into a recognizer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800" dirty="0"/>
              <a:t>A machine that accepts Regular Language</a:t>
            </a:r>
            <a:endParaRPr lang="en-IN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9D320FE8-13AC-4559-992B-AC083D1181DF}"/>
              </a:ext>
            </a:extLst>
          </p:cNvPr>
          <p:cNvSpPr txBox="1"/>
          <p:nvPr/>
        </p:nvSpPr>
        <p:spPr>
          <a:xfrm>
            <a:off x="5763848" y="2553829"/>
            <a:ext cx="6094520" cy="17016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eaLnBrk="1" fontAlgn="auto" hangingPunct="1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en-IN" dirty="0"/>
              <a:t>Applications:</a:t>
            </a:r>
          </a:p>
          <a:p>
            <a:pPr marL="800100" lvl="1" indent="-342900" eaLnBrk="1" fontAlgn="auto" hangingPunct="1">
              <a:lnSpc>
                <a:spcPct val="150000"/>
              </a:lnSpc>
              <a:spcAft>
                <a:spcPts val="0"/>
              </a:spcAft>
              <a:buFont typeface="+mj-lt"/>
              <a:buAutoNum type="arabicParenR"/>
              <a:defRPr/>
            </a:pPr>
            <a:r>
              <a:rPr lang="en-IN" dirty="0"/>
              <a:t>Compliers</a:t>
            </a:r>
          </a:p>
          <a:p>
            <a:pPr marL="800100" lvl="1" indent="-342900" eaLnBrk="1" fontAlgn="auto" hangingPunct="1">
              <a:lnSpc>
                <a:spcPct val="150000"/>
              </a:lnSpc>
              <a:spcAft>
                <a:spcPts val="0"/>
              </a:spcAft>
              <a:buFont typeface="+mj-lt"/>
              <a:buAutoNum type="arabicParenR"/>
              <a:defRPr/>
            </a:pPr>
            <a:r>
              <a:rPr lang="en-US" dirty="0"/>
              <a:t>Text processing</a:t>
            </a:r>
          </a:p>
          <a:p>
            <a:pPr marL="800100" lvl="1" indent="-342900" eaLnBrk="1" fontAlgn="auto" hangingPunct="1">
              <a:lnSpc>
                <a:spcPct val="150000"/>
              </a:lnSpc>
              <a:spcAft>
                <a:spcPts val="0"/>
              </a:spcAft>
              <a:buFont typeface="+mj-lt"/>
              <a:buAutoNum type="arabicParenR"/>
              <a:defRPr/>
            </a:pPr>
            <a:r>
              <a:rPr lang="en-US" dirty="0"/>
              <a:t>Hardware design</a:t>
            </a:r>
            <a:endParaRPr lang="en-IN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xmlns="" id="{C011F71C-C166-4F68-A2D3-F9D10992C637}"/>
              </a:ext>
            </a:extLst>
          </p:cNvPr>
          <p:cNvSpPr/>
          <p:nvPr/>
        </p:nvSpPr>
        <p:spPr>
          <a:xfrm>
            <a:off x="4212454" y="4620801"/>
            <a:ext cx="2774272" cy="104756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Types of</a:t>
            </a:r>
          </a:p>
          <a:p>
            <a:pPr algn="ctr"/>
            <a:r>
              <a:rPr lang="en-IN" dirty="0"/>
              <a:t>Finite Automata</a:t>
            </a:r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xmlns="" id="{233961E3-2AEC-40F7-A404-49B66A7C03B8}"/>
              </a:ext>
            </a:extLst>
          </p:cNvPr>
          <p:cNvSpPr/>
          <p:nvPr/>
        </p:nvSpPr>
        <p:spPr>
          <a:xfrm>
            <a:off x="6986726" y="5052360"/>
            <a:ext cx="870012" cy="15786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4" name="Arrow: Left 33">
            <a:extLst>
              <a:ext uri="{FF2B5EF4-FFF2-40B4-BE49-F238E27FC236}">
                <a16:creationId xmlns:a16="http://schemas.microsoft.com/office/drawing/2014/main" xmlns="" id="{41AD9C35-FC03-4141-A069-BB2E5EAB58F2}"/>
              </a:ext>
            </a:extLst>
          </p:cNvPr>
          <p:cNvSpPr/>
          <p:nvPr/>
        </p:nvSpPr>
        <p:spPr>
          <a:xfrm flipV="1">
            <a:off x="3222595" y="5052359"/>
            <a:ext cx="989860" cy="167968"/>
          </a:xfrm>
          <a:prstGeom prst="lef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xmlns="" id="{F4E50F2F-0481-4790-87DB-A5EF26F3D2E0}"/>
              </a:ext>
            </a:extLst>
          </p:cNvPr>
          <p:cNvSpPr/>
          <p:nvPr/>
        </p:nvSpPr>
        <p:spPr>
          <a:xfrm>
            <a:off x="7856738" y="4547599"/>
            <a:ext cx="2774272" cy="115089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Deterministic Finite Automata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xmlns="" id="{D08F8275-1D8A-4035-8E4E-B38D2FCEF421}"/>
              </a:ext>
            </a:extLst>
          </p:cNvPr>
          <p:cNvSpPr/>
          <p:nvPr/>
        </p:nvSpPr>
        <p:spPr>
          <a:xfrm>
            <a:off x="448323" y="4561881"/>
            <a:ext cx="2774272" cy="115089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Non - Deterministic Finite Automata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46F7BF03-51D1-4923-B76C-72CD9C7ED7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530" y="5668366"/>
            <a:ext cx="744716" cy="772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18742000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B848DE73-C2D6-43DC-9D22-9E5940715B90}"/>
              </a:ext>
            </a:extLst>
          </p:cNvPr>
          <p:cNvSpPr txBox="1"/>
          <p:nvPr/>
        </p:nvSpPr>
        <p:spPr>
          <a:xfrm>
            <a:off x="656948" y="639192"/>
            <a:ext cx="7842211" cy="25326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b="1" u="sng" dirty="0"/>
              <a:t>Deterministic Finite Automata: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dirty="0"/>
              <a:t>Only one transition out of a state is possible on same input symbol.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dirty="0"/>
              <a:t>Leads to faster recognizers.</a:t>
            </a:r>
          </a:p>
          <a:p>
            <a:pPr>
              <a:lnSpc>
                <a:spcPct val="150000"/>
              </a:lnSpc>
            </a:pPr>
            <a:r>
              <a:rPr lang="en-IN" b="1" u="sng" dirty="0"/>
              <a:t>Non Deterministic Finite Automata: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dirty="0"/>
              <a:t>More than one transitions are possible on same input symbol.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dirty="0"/>
              <a:t>Precise and smaller than DFA for same regular expression.</a:t>
            </a:r>
          </a:p>
        </p:txBody>
      </p:sp>
      <p:sp>
        <p:nvSpPr>
          <p:cNvPr id="3" name="Right Brace 2">
            <a:extLst>
              <a:ext uri="{FF2B5EF4-FFF2-40B4-BE49-F238E27FC236}">
                <a16:creationId xmlns:a16="http://schemas.microsoft.com/office/drawing/2014/main" xmlns="" id="{B15A00ED-51A4-4ABE-B024-7F31AB88D7A0}"/>
              </a:ext>
            </a:extLst>
          </p:cNvPr>
          <p:cNvSpPr/>
          <p:nvPr/>
        </p:nvSpPr>
        <p:spPr>
          <a:xfrm>
            <a:off x="8318377" y="736847"/>
            <a:ext cx="745724" cy="2308194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hought Bubble: Cloud 4">
            <a:extLst>
              <a:ext uri="{FF2B5EF4-FFF2-40B4-BE49-F238E27FC236}">
                <a16:creationId xmlns:a16="http://schemas.microsoft.com/office/drawing/2014/main" xmlns="" id="{5B5E9DA7-2F61-4A6B-B127-5E0F5F5AA654}"/>
              </a:ext>
            </a:extLst>
          </p:cNvPr>
          <p:cNvSpPr/>
          <p:nvPr/>
        </p:nvSpPr>
        <p:spPr>
          <a:xfrm>
            <a:off x="9637920" y="552960"/>
            <a:ext cx="2121763" cy="2618913"/>
          </a:xfrm>
          <a:prstGeom prst="cloudCallout">
            <a:avLst>
              <a:gd name="adj1" fmla="val -78155"/>
              <a:gd name="adj2" fmla="val 5179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b="1" dirty="0"/>
              <a:t>Both are capable of recognizing precisely the regular sets.</a:t>
            </a:r>
          </a:p>
        </p:txBody>
      </p:sp>
      <p:pic>
        <p:nvPicPr>
          <p:cNvPr id="7" name="Picture 5">
            <a:extLst>
              <a:ext uri="{FF2B5EF4-FFF2-40B4-BE49-F238E27FC236}">
                <a16:creationId xmlns:a16="http://schemas.microsoft.com/office/drawing/2014/main" xmlns="" id="{15074D59-2AEF-4907-B5E7-0D8AD6248B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431588" y="3571043"/>
            <a:ext cx="5562600" cy="2057400"/>
          </a:xfrm>
          <a:prstGeom prst="rect">
            <a:avLst/>
          </a:prstGeom>
          <a:noFill/>
          <a:ln w="9525">
            <a:solidFill>
              <a:srgbClr val="00B05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992927A4-7F54-4986-8000-CD17D692C0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529" y="5580476"/>
            <a:ext cx="829467" cy="860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051684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What is a Computer Language | Types Computer Language | InforamtionQ.com">
            <a:extLst>
              <a:ext uri="{FF2B5EF4-FFF2-40B4-BE49-F238E27FC236}">
                <a16:creationId xmlns:a16="http://schemas.microsoft.com/office/drawing/2014/main" xmlns="" id="{3B8D206A-93B2-43DD-9F66-8C3B175DF6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12631"/>
          <a:stretch/>
        </p:blipFill>
        <p:spPr bwMode="auto">
          <a:xfrm>
            <a:off x="1337152" y="2840853"/>
            <a:ext cx="9387072" cy="3506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CDBEA10A-E6F6-4ED0-AD9F-17B1B79702DE}"/>
              </a:ext>
            </a:extLst>
          </p:cNvPr>
          <p:cNvSpPr/>
          <p:nvPr/>
        </p:nvSpPr>
        <p:spPr>
          <a:xfrm>
            <a:off x="1337152" y="1274855"/>
            <a:ext cx="2693310" cy="73684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b="1" dirty="0"/>
              <a:t>Types of languages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A8949C1B-9B35-4711-8C19-EED4B25EC748}"/>
              </a:ext>
            </a:extLst>
          </p:cNvPr>
          <p:cNvSpPr txBox="1"/>
          <p:nvPr/>
        </p:nvSpPr>
        <p:spPr>
          <a:xfrm>
            <a:off x="6096000" y="896645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Low-level language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DA8562EA-4774-44CE-8026-9DE2EF99EB31}"/>
              </a:ext>
            </a:extLst>
          </p:cNvPr>
          <p:cNvSpPr txBox="1"/>
          <p:nvPr/>
        </p:nvSpPr>
        <p:spPr>
          <a:xfrm>
            <a:off x="6096000" y="1985067"/>
            <a:ext cx="2452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High-level language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xmlns="" id="{F87F5008-50D6-4005-B1C0-45006A1FCC31}"/>
              </a:ext>
            </a:extLst>
          </p:cNvPr>
          <p:cNvCxnSpPr>
            <a:cxnSpLocks/>
            <a:endCxn id="4" idx="1"/>
          </p:cNvCxnSpPr>
          <p:nvPr/>
        </p:nvCxnSpPr>
        <p:spPr>
          <a:xfrm flipV="1">
            <a:off x="4225771" y="1081311"/>
            <a:ext cx="1870229" cy="4900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xmlns="" id="{65E26505-CC2E-4DC6-A054-F986B7B6D6F0}"/>
              </a:ext>
            </a:extLst>
          </p:cNvPr>
          <p:cNvCxnSpPr>
            <a:endCxn id="6" idx="1"/>
          </p:cNvCxnSpPr>
          <p:nvPr/>
        </p:nvCxnSpPr>
        <p:spPr>
          <a:xfrm>
            <a:off x="4225771" y="1643278"/>
            <a:ext cx="1870229" cy="5264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052" name="Picture 4" descr="RoboGarden | Programming languages in the highest demand">
            <a:extLst>
              <a:ext uri="{FF2B5EF4-FFF2-40B4-BE49-F238E27FC236}">
                <a16:creationId xmlns:a16="http://schemas.microsoft.com/office/drawing/2014/main" xmlns="" id="{701EC641-9F19-4134-8659-88BD93F364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583071" y="1667060"/>
            <a:ext cx="3094931" cy="1146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The magic of binary code. | Binary code, Coding, Binary">
            <a:extLst>
              <a:ext uri="{FF2B5EF4-FFF2-40B4-BE49-F238E27FC236}">
                <a16:creationId xmlns:a16="http://schemas.microsoft.com/office/drawing/2014/main" xmlns="" id="{59DEBDC7-57D5-407E-95EF-9500782F377E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583071" y="482308"/>
            <a:ext cx="3094931" cy="1146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390A328A-4A36-4B66-A358-E81F01B49C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4529" y="5341088"/>
            <a:ext cx="1060305" cy="1099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22912775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EE632677-E9B8-4F20-89DA-BC44942FC8BA}"/>
              </a:ext>
            </a:extLst>
          </p:cNvPr>
          <p:cNvSpPr txBox="1"/>
          <p:nvPr/>
        </p:nvSpPr>
        <p:spPr>
          <a:xfrm>
            <a:off x="694678" y="1115796"/>
            <a:ext cx="10189346" cy="25324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lang="en-IN" dirty="0"/>
              <a:t>NFA is a mathematical model that consists of:</a:t>
            </a:r>
          </a:p>
          <a:p>
            <a:pPr lvl="1" algn="just">
              <a:lnSpc>
                <a:spcPct val="150000"/>
              </a:lnSpc>
              <a:buFont typeface="Arial" charset="0"/>
              <a:buChar char="–"/>
              <a:defRPr/>
            </a:pPr>
            <a:r>
              <a:rPr lang="en-IN" dirty="0"/>
              <a:t>a set of states </a:t>
            </a:r>
            <a:r>
              <a:rPr lang="en-IN" b="1" i="1" dirty="0"/>
              <a:t>s</a:t>
            </a:r>
          </a:p>
          <a:p>
            <a:pPr lvl="1" algn="just">
              <a:lnSpc>
                <a:spcPct val="150000"/>
              </a:lnSpc>
              <a:buFont typeface="Arial" charset="0"/>
              <a:buChar char="–"/>
              <a:defRPr/>
            </a:pPr>
            <a:r>
              <a:rPr lang="en-IN" dirty="0"/>
              <a:t>a set of input symbols </a:t>
            </a:r>
            <a:r>
              <a:rPr lang="en-US" dirty="0"/>
              <a:t>∑ (input symbol alphabet)</a:t>
            </a:r>
          </a:p>
          <a:p>
            <a:pPr lvl="1" algn="just">
              <a:lnSpc>
                <a:spcPct val="150000"/>
              </a:lnSpc>
              <a:buFont typeface="Arial" charset="0"/>
              <a:buChar char="–"/>
              <a:defRPr/>
            </a:pPr>
            <a:r>
              <a:rPr lang="en-IN" dirty="0"/>
              <a:t>a transition function </a:t>
            </a:r>
            <a:r>
              <a:rPr lang="en-IN" b="1" i="1" dirty="0"/>
              <a:t>move</a:t>
            </a:r>
            <a:r>
              <a:rPr lang="en-IN" dirty="0"/>
              <a:t> that maps </a:t>
            </a:r>
            <a:r>
              <a:rPr lang="en-IN" b="1" i="1" dirty="0"/>
              <a:t>state-symbol pairs</a:t>
            </a:r>
            <a:r>
              <a:rPr lang="en-IN" dirty="0"/>
              <a:t> to set of states</a:t>
            </a:r>
          </a:p>
          <a:p>
            <a:pPr lvl="1" algn="just">
              <a:lnSpc>
                <a:spcPct val="150000"/>
              </a:lnSpc>
              <a:buFont typeface="Arial" charset="0"/>
              <a:buChar char="–"/>
              <a:defRPr/>
            </a:pPr>
            <a:r>
              <a:rPr lang="en-IN" dirty="0"/>
              <a:t>a state </a:t>
            </a:r>
            <a:r>
              <a:rPr lang="en-IN" b="1" i="1" dirty="0"/>
              <a:t>s</a:t>
            </a:r>
            <a:r>
              <a:rPr lang="en-IN" b="1" i="1" baseline="-25000" dirty="0"/>
              <a:t>0</a:t>
            </a:r>
            <a:r>
              <a:rPr lang="en-IN" dirty="0"/>
              <a:t> that is distinguished as the </a:t>
            </a:r>
            <a:r>
              <a:rPr lang="en-IN" b="1" i="1" dirty="0"/>
              <a:t>start or initial</a:t>
            </a:r>
            <a:r>
              <a:rPr lang="en-IN" dirty="0"/>
              <a:t> state</a:t>
            </a:r>
          </a:p>
          <a:p>
            <a:pPr lvl="1" algn="just">
              <a:lnSpc>
                <a:spcPct val="150000"/>
              </a:lnSpc>
              <a:buFont typeface="Arial" charset="0"/>
              <a:buChar char="–"/>
              <a:defRPr/>
            </a:pPr>
            <a:r>
              <a:rPr lang="en-IN" dirty="0"/>
              <a:t>a set of states </a:t>
            </a:r>
            <a:r>
              <a:rPr lang="en-IN" b="1" i="1" dirty="0"/>
              <a:t>F</a:t>
            </a:r>
            <a:r>
              <a:rPr lang="en-IN" dirty="0"/>
              <a:t> distinguished as </a:t>
            </a:r>
            <a:r>
              <a:rPr lang="en-IN" b="1" i="1" dirty="0"/>
              <a:t>accepting or final</a:t>
            </a:r>
            <a:r>
              <a:rPr lang="en-IN" dirty="0"/>
              <a:t> states.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44EB8E8A-FC5C-4993-B26C-64078965E65A}"/>
              </a:ext>
            </a:extLst>
          </p:cNvPr>
          <p:cNvSpPr txBox="1"/>
          <p:nvPr/>
        </p:nvSpPr>
        <p:spPr>
          <a:xfrm>
            <a:off x="4005523" y="621437"/>
            <a:ext cx="4180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u="sng" dirty="0"/>
              <a:t>Non – Deterministic Finite Automata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xmlns="" id="{32B4BD36-BC02-4164-9F60-E00708D3BC40}"/>
              </a:ext>
            </a:extLst>
          </p:cNvPr>
          <p:cNvSpPr/>
          <p:nvPr/>
        </p:nvSpPr>
        <p:spPr>
          <a:xfrm>
            <a:off x="896645" y="4083728"/>
            <a:ext cx="1313895" cy="84337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NFA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xmlns="" id="{64A02DF4-DAB9-4ED5-9D64-9843AF4D8279}"/>
              </a:ext>
            </a:extLst>
          </p:cNvPr>
          <p:cNvSpPr/>
          <p:nvPr/>
        </p:nvSpPr>
        <p:spPr>
          <a:xfrm>
            <a:off x="2210540" y="4336741"/>
            <a:ext cx="2254928" cy="33735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00" b="1" dirty="0"/>
              <a:t>Represented diagrammatically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xmlns="" id="{D9F35643-431F-4D50-9E1E-188F33E15CE3}"/>
              </a:ext>
            </a:extLst>
          </p:cNvPr>
          <p:cNvSpPr/>
          <p:nvPr/>
        </p:nvSpPr>
        <p:spPr>
          <a:xfrm>
            <a:off x="4465468" y="4208014"/>
            <a:ext cx="2130640" cy="594804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Transition Graph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xmlns="" id="{E6938363-8C5B-42F9-8B2E-E2C5678C23D3}"/>
              </a:ext>
            </a:extLst>
          </p:cNvPr>
          <p:cNvCxnSpPr>
            <a:stCxn id="8" idx="3"/>
          </p:cNvCxnSpPr>
          <p:nvPr/>
        </p:nvCxnSpPr>
        <p:spPr>
          <a:xfrm flipV="1">
            <a:off x="6596108" y="4083728"/>
            <a:ext cx="719092" cy="4216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xmlns="" id="{E4A843EA-526E-4DDB-A49B-B61B25D7C675}"/>
              </a:ext>
            </a:extLst>
          </p:cNvPr>
          <p:cNvCxnSpPr>
            <a:stCxn id="8" idx="3"/>
          </p:cNvCxnSpPr>
          <p:nvPr/>
        </p:nvCxnSpPr>
        <p:spPr>
          <a:xfrm>
            <a:off x="6596108" y="4505416"/>
            <a:ext cx="701337" cy="5015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A0BDBCD7-D95C-46D8-BD82-D8983ED33FA4}"/>
              </a:ext>
            </a:extLst>
          </p:cNvPr>
          <p:cNvSpPr txBox="1"/>
          <p:nvPr/>
        </p:nvSpPr>
        <p:spPr>
          <a:xfrm>
            <a:off x="7315200" y="3899062"/>
            <a:ext cx="1691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Nodes - State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B198B0A5-9629-4433-9BB7-1BAC8B2A1257}"/>
              </a:ext>
            </a:extLst>
          </p:cNvPr>
          <p:cNvSpPr txBox="1"/>
          <p:nvPr/>
        </p:nvSpPr>
        <p:spPr>
          <a:xfrm>
            <a:off x="7297445" y="4757167"/>
            <a:ext cx="3148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Edges – Transition Function</a:t>
            </a:r>
          </a:p>
        </p:txBody>
      </p:sp>
      <p:sp>
        <p:nvSpPr>
          <p:cNvPr id="16" name="Speech Bubble: Rectangle with Corners Rounded 15">
            <a:extLst>
              <a:ext uri="{FF2B5EF4-FFF2-40B4-BE49-F238E27FC236}">
                <a16:creationId xmlns:a16="http://schemas.microsoft.com/office/drawing/2014/main" xmlns="" id="{B9C0424D-F4A4-4F8A-8916-3ABD0E25B428}"/>
              </a:ext>
            </a:extLst>
          </p:cNvPr>
          <p:cNvSpPr/>
          <p:nvPr/>
        </p:nvSpPr>
        <p:spPr>
          <a:xfrm>
            <a:off x="9614516" y="818394"/>
            <a:ext cx="2069237" cy="2829827"/>
          </a:xfrm>
          <a:prstGeom prst="wedgeRoundRectCallout">
            <a:avLst>
              <a:gd name="adj1" fmla="val -35850"/>
              <a:gd name="adj2" fmla="val 67206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Wingdings" panose="05000000000000000000" pitchFamily="2" charset="2"/>
              <a:buChar char="Ø"/>
            </a:pPr>
            <a:r>
              <a:rPr lang="en-IN" sz="1400" b="1" dirty="0"/>
              <a:t>Same character can label two or more transitions out of one state.</a:t>
            </a:r>
          </a:p>
          <a:p>
            <a:pPr marL="285750" indent="-285750" algn="ctr">
              <a:buFont typeface="Wingdings" panose="05000000000000000000" pitchFamily="2" charset="2"/>
              <a:buChar char="Ø"/>
            </a:pPr>
            <a:endParaRPr lang="en-IN" sz="1400" b="1" dirty="0"/>
          </a:p>
          <a:p>
            <a:pPr marL="285750" indent="-285750" algn="ctr">
              <a:buFont typeface="Wingdings" panose="05000000000000000000" pitchFamily="2" charset="2"/>
              <a:buChar char="Ø"/>
            </a:pPr>
            <a:r>
              <a:rPr lang="en-IN" sz="1400" b="1" dirty="0"/>
              <a:t>Edges can be labelled either by special symbol or input symbols.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36DCDDEB-BD6B-4130-8E38-BB97D8B35A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529" y="5580476"/>
            <a:ext cx="829467" cy="860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6838804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46">
            <a:extLst>
              <a:ext uri="{FF2B5EF4-FFF2-40B4-BE49-F238E27FC236}">
                <a16:creationId xmlns:a16="http://schemas.microsoft.com/office/drawing/2014/main" xmlns="" id="{84CB15D9-F3BF-4A4B-A6A6-CCB313C04B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11712" y="653666"/>
            <a:ext cx="25685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IN" altLang="en-US" dirty="0"/>
              <a:t>NFA for</a:t>
            </a:r>
            <a:r>
              <a:rPr lang="en-IN" altLang="en-US" b="1" dirty="0"/>
              <a:t> (</a:t>
            </a:r>
            <a:r>
              <a:rPr lang="en-IN" altLang="en-US" b="1" dirty="0" err="1"/>
              <a:t>a|b</a:t>
            </a:r>
            <a:r>
              <a:rPr lang="en-IN" altLang="en-US" b="1" dirty="0"/>
              <a:t>)*</a:t>
            </a:r>
            <a:r>
              <a:rPr lang="en-IN" altLang="en-US" b="1" dirty="0" err="1"/>
              <a:t>abb</a:t>
            </a:r>
            <a:endParaRPr lang="en-US" altLang="en-US" b="1" dirty="0"/>
          </a:p>
        </p:txBody>
      </p:sp>
      <p:grpSp>
        <p:nvGrpSpPr>
          <p:cNvPr id="4" name="Group 45">
            <a:extLst>
              <a:ext uri="{FF2B5EF4-FFF2-40B4-BE49-F238E27FC236}">
                <a16:creationId xmlns:a16="http://schemas.microsoft.com/office/drawing/2014/main" xmlns="" id="{7620DD96-3ACD-4609-829B-83050586F51C}"/>
              </a:ext>
            </a:extLst>
          </p:cNvPr>
          <p:cNvGrpSpPr>
            <a:grpSpLocks/>
          </p:cNvGrpSpPr>
          <p:nvPr/>
        </p:nvGrpSpPr>
        <p:grpSpPr bwMode="auto">
          <a:xfrm>
            <a:off x="798250" y="1458897"/>
            <a:ext cx="5486400" cy="2667000"/>
            <a:chOff x="2514600" y="1143000"/>
            <a:chExt cx="6781800" cy="3556000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xmlns="" id="{0CEBDCA4-68A1-44C7-B70C-D45362385248}"/>
                </a:ext>
              </a:extLst>
            </p:cNvPr>
            <p:cNvSpPr/>
            <p:nvPr/>
          </p:nvSpPr>
          <p:spPr>
            <a:xfrm>
              <a:off x="3352514" y="2590800"/>
              <a:ext cx="686814" cy="68580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IN" dirty="0"/>
                <a:t>0</a:t>
              </a:r>
              <a:endParaRPr lang="en-US" dirty="0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xmlns="" id="{2A6CC9E4-0CB3-42B6-A69B-830C340C3148}"/>
                </a:ext>
              </a:extLst>
            </p:cNvPr>
            <p:cNvSpPr/>
            <p:nvPr/>
          </p:nvSpPr>
          <p:spPr>
            <a:xfrm>
              <a:off x="6857229" y="2590800"/>
              <a:ext cx="686814" cy="68580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IN" dirty="0"/>
                <a:t>2</a:t>
              </a:r>
              <a:endParaRPr lang="en-US" dirty="0"/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xmlns="" id="{D761851B-D8E9-423C-A9E4-D39C1CB767E3}"/>
                </a:ext>
              </a:extLst>
            </p:cNvPr>
            <p:cNvCxnSpPr/>
            <p:nvPr/>
          </p:nvCxnSpPr>
          <p:spPr>
            <a:xfrm>
              <a:off x="2591131" y="2895600"/>
              <a:ext cx="761383" cy="2117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xmlns="" id="{DB06CB71-CD8F-463F-8C28-C4B4ABCE66D9}"/>
                </a:ext>
              </a:extLst>
            </p:cNvPr>
            <p:cNvCxnSpPr/>
            <p:nvPr/>
          </p:nvCxnSpPr>
          <p:spPr>
            <a:xfrm>
              <a:off x="4039328" y="2895600"/>
              <a:ext cx="1065543" cy="2117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urved Connector 23">
              <a:extLst>
                <a:ext uri="{FF2B5EF4-FFF2-40B4-BE49-F238E27FC236}">
                  <a16:creationId xmlns:a16="http://schemas.microsoft.com/office/drawing/2014/main" xmlns="" id="{1BE8990D-5D1E-480D-AD5E-3CA205F2DA1F}"/>
                </a:ext>
              </a:extLst>
            </p:cNvPr>
            <p:cNvCxnSpPr>
              <a:stCxn id="5" idx="1"/>
              <a:endCxn id="5" idx="7"/>
            </p:cNvCxnSpPr>
            <p:nvPr/>
          </p:nvCxnSpPr>
          <p:spPr>
            <a:xfrm rot="5400000" flipH="1" flipV="1">
              <a:off x="3695843" y="2448996"/>
              <a:ext cx="2116" cy="484694"/>
            </a:xfrm>
            <a:prstGeom prst="curvedConnector3">
              <a:avLst>
                <a:gd name="adj1" fmla="val 51430306"/>
              </a:avLst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urved Connector 28">
              <a:extLst>
                <a:ext uri="{FF2B5EF4-FFF2-40B4-BE49-F238E27FC236}">
                  <a16:creationId xmlns:a16="http://schemas.microsoft.com/office/drawing/2014/main" xmlns="" id="{70276F22-B675-4A55-B67C-6AB860B7BA00}"/>
                </a:ext>
              </a:extLst>
            </p:cNvPr>
            <p:cNvCxnSpPr>
              <a:stCxn id="5" idx="3"/>
              <a:endCxn id="5" idx="5"/>
            </p:cNvCxnSpPr>
            <p:nvPr/>
          </p:nvCxnSpPr>
          <p:spPr>
            <a:xfrm rot="16200000" flipH="1">
              <a:off x="3695843" y="2933712"/>
              <a:ext cx="2117" cy="484694"/>
            </a:xfrm>
            <a:prstGeom prst="curvedConnector3">
              <a:avLst>
                <a:gd name="adj1" fmla="val 56548695"/>
              </a:avLst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Oval 10">
              <a:extLst>
                <a:ext uri="{FF2B5EF4-FFF2-40B4-BE49-F238E27FC236}">
                  <a16:creationId xmlns:a16="http://schemas.microsoft.com/office/drawing/2014/main" xmlns="" id="{D344760B-B289-4FF9-8431-B8A9B4BC78EB}"/>
                </a:ext>
              </a:extLst>
            </p:cNvPr>
            <p:cNvSpPr/>
            <p:nvPr/>
          </p:nvSpPr>
          <p:spPr>
            <a:xfrm>
              <a:off x="5104871" y="2590800"/>
              <a:ext cx="686814" cy="68580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IN" dirty="0"/>
                <a:t>1</a:t>
              </a:r>
              <a:endParaRPr lang="en-US" dirty="0"/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xmlns="" id="{21E10B6F-B6F0-4032-842F-BAD3ADCA0073}"/>
                </a:ext>
              </a:extLst>
            </p:cNvPr>
            <p:cNvCxnSpPr/>
            <p:nvPr/>
          </p:nvCxnSpPr>
          <p:spPr>
            <a:xfrm>
              <a:off x="5791685" y="2895600"/>
              <a:ext cx="1065544" cy="2117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xmlns="" id="{52C54277-D3E9-4B6C-BF1F-9DCCC2461D8B}"/>
                </a:ext>
              </a:extLst>
            </p:cNvPr>
            <p:cNvCxnSpPr/>
            <p:nvPr/>
          </p:nvCxnSpPr>
          <p:spPr>
            <a:xfrm>
              <a:off x="7544043" y="2895600"/>
              <a:ext cx="1067506" cy="2117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>
              <a:extLst>
                <a:ext uri="{FF2B5EF4-FFF2-40B4-BE49-F238E27FC236}">
                  <a16:creationId xmlns:a16="http://schemas.microsoft.com/office/drawing/2014/main" xmlns="" id="{82AAB5E1-211D-4E68-8168-B97CCBCF1B39}"/>
                </a:ext>
              </a:extLst>
            </p:cNvPr>
            <p:cNvSpPr/>
            <p:nvPr/>
          </p:nvSpPr>
          <p:spPr>
            <a:xfrm>
              <a:off x="8611549" y="2590800"/>
              <a:ext cx="684851" cy="685800"/>
            </a:xfrm>
            <a:prstGeom prst="ellipse">
              <a:avLst/>
            </a:prstGeom>
            <a:ln w="85725" cmpd="dbl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IN" dirty="0"/>
                <a:t>3</a:t>
              </a:r>
              <a:endParaRPr lang="en-US" dirty="0"/>
            </a:p>
          </p:txBody>
        </p:sp>
        <p:sp>
          <p:nvSpPr>
            <p:cNvPr id="15" name="TextBox 36">
              <a:extLst>
                <a:ext uri="{FF2B5EF4-FFF2-40B4-BE49-F238E27FC236}">
                  <a16:creationId xmlns:a16="http://schemas.microsoft.com/office/drawing/2014/main" xmlns="" id="{57907895-7ED4-480A-832E-49EA86C1E36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14600" y="2362200"/>
              <a:ext cx="713656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IN" altLang="en-US" dirty="0"/>
                <a:t>start</a:t>
              </a:r>
              <a:endParaRPr lang="en-US" altLang="en-US" dirty="0"/>
            </a:p>
          </p:txBody>
        </p:sp>
        <p:sp>
          <p:nvSpPr>
            <p:cNvPr id="16" name="TextBox 37">
              <a:extLst>
                <a:ext uri="{FF2B5EF4-FFF2-40B4-BE49-F238E27FC236}">
                  <a16:creationId xmlns:a16="http://schemas.microsoft.com/office/drawing/2014/main" xmlns="" id="{54ACD6DD-B409-4727-B918-8DBF2D7E486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65277" y="1143000"/>
              <a:ext cx="456388" cy="6155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IN" altLang="en-US" dirty="0"/>
                <a:t>a</a:t>
              </a:r>
              <a:endParaRPr lang="en-US" altLang="en-US" dirty="0"/>
            </a:p>
          </p:txBody>
        </p:sp>
        <p:sp>
          <p:nvSpPr>
            <p:cNvPr id="17" name="TextBox 38">
              <a:extLst>
                <a:ext uri="{FF2B5EF4-FFF2-40B4-BE49-F238E27FC236}">
                  <a16:creationId xmlns:a16="http://schemas.microsoft.com/office/drawing/2014/main" xmlns="" id="{B3400170-38C2-4E8F-B92F-81D4267D6DE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88921" y="4237335"/>
              <a:ext cx="338554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IN" altLang="en-US"/>
                <a:t>b</a:t>
              </a:r>
              <a:endParaRPr lang="en-US" altLang="en-US"/>
            </a:p>
          </p:txBody>
        </p:sp>
        <p:sp>
          <p:nvSpPr>
            <p:cNvPr id="18" name="TextBox 39">
              <a:extLst>
                <a:ext uri="{FF2B5EF4-FFF2-40B4-BE49-F238E27FC236}">
                  <a16:creationId xmlns:a16="http://schemas.microsoft.com/office/drawing/2014/main" xmlns="" id="{B3E03702-3D34-44DA-BC53-1870813E3B2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67200" y="2433935"/>
              <a:ext cx="320922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IN" altLang="en-US"/>
                <a:t>a</a:t>
              </a:r>
              <a:endParaRPr lang="en-US" altLang="en-US"/>
            </a:p>
          </p:txBody>
        </p:sp>
        <p:sp>
          <p:nvSpPr>
            <p:cNvPr id="19" name="TextBox 40">
              <a:extLst>
                <a:ext uri="{FF2B5EF4-FFF2-40B4-BE49-F238E27FC236}">
                  <a16:creationId xmlns:a16="http://schemas.microsoft.com/office/drawing/2014/main" xmlns="" id="{42BC609C-B9E1-4C60-A9F7-F6045BB2C81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43600" y="2433935"/>
              <a:ext cx="338554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IN" altLang="en-US"/>
                <a:t>b</a:t>
              </a:r>
              <a:endParaRPr lang="en-US" altLang="en-US"/>
            </a:p>
          </p:txBody>
        </p:sp>
        <p:sp>
          <p:nvSpPr>
            <p:cNvPr id="20" name="TextBox 41">
              <a:extLst>
                <a:ext uri="{FF2B5EF4-FFF2-40B4-BE49-F238E27FC236}">
                  <a16:creationId xmlns:a16="http://schemas.microsoft.com/office/drawing/2014/main" xmlns="" id="{09511836-D502-4280-BB98-6E0D8E89D43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924800" y="2433935"/>
              <a:ext cx="338554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IN" altLang="en-US"/>
                <a:t>b</a:t>
              </a:r>
              <a:endParaRPr lang="en-US" altLang="en-US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A2E97CFD-8EB1-46C3-BB25-6874F6E44257}"/>
              </a:ext>
            </a:extLst>
          </p:cNvPr>
          <p:cNvSpPr txBox="1"/>
          <p:nvPr/>
        </p:nvSpPr>
        <p:spPr>
          <a:xfrm>
            <a:off x="558751" y="4278667"/>
            <a:ext cx="6703183" cy="17016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altLang="en-US" sz="1800" dirty="0"/>
              <a:t>set of states - {0,1,2,3}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altLang="en-US" sz="1800" dirty="0"/>
              <a:t>input symbol alphabet - {</a:t>
            </a:r>
            <a:r>
              <a:rPr lang="en-IN" altLang="en-US" sz="1800" dirty="0" err="1"/>
              <a:t>a,b</a:t>
            </a:r>
            <a:r>
              <a:rPr lang="en-IN" altLang="en-US" sz="1800" dirty="0"/>
              <a:t>}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altLang="en-US" sz="1800" dirty="0"/>
              <a:t>start state - state 0 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altLang="en-US" sz="1800" dirty="0"/>
              <a:t>accepting state – state 3 </a:t>
            </a:r>
            <a:r>
              <a:rPr lang="en-IN" altLang="en-US" dirty="0"/>
              <a:t>(</a:t>
            </a:r>
            <a:r>
              <a:rPr lang="en-IN" altLang="en-US" sz="1800" dirty="0"/>
              <a:t>indicated by double circle)</a:t>
            </a:r>
          </a:p>
        </p:txBody>
      </p:sp>
      <p:graphicFrame>
        <p:nvGraphicFramePr>
          <p:cNvPr id="23" name="Table 23">
            <a:extLst>
              <a:ext uri="{FF2B5EF4-FFF2-40B4-BE49-F238E27FC236}">
                <a16:creationId xmlns:a16="http://schemas.microsoft.com/office/drawing/2014/main" xmlns="" id="{498D2936-AC7A-451E-8C9B-4E7836269E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64372350"/>
              </p:ext>
            </p:extLst>
          </p:nvPr>
        </p:nvGraphicFramePr>
        <p:xfrm>
          <a:off x="6972912" y="1546443"/>
          <a:ext cx="4650675" cy="3960716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50225">
                  <a:extLst>
                    <a:ext uri="{9D8B030D-6E8A-4147-A177-3AD203B41FA5}">
                      <a16:colId xmlns:a16="http://schemas.microsoft.com/office/drawing/2014/main" xmlns="" val="1466867752"/>
                    </a:ext>
                  </a:extLst>
                </a:gridCol>
                <a:gridCol w="1550225">
                  <a:extLst>
                    <a:ext uri="{9D8B030D-6E8A-4147-A177-3AD203B41FA5}">
                      <a16:colId xmlns:a16="http://schemas.microsoft.com/office/drawing/2014/main" xmlns="" val="1616166481"/>
                    </a:ext>
                  </a:extLst>
                </a:gridCol>
                <a:gridCol w="1550225">
                  <a:extLst>
                    <a:ext uri="{9D8B030D-6E8A-4147-A177-3AD203B41FA5}">
                      <a16:colId xmlns:a16="http://schemas.microsoft.com/office/drawing/2014/main" xmlns="" val="1774332056"/>
                    </a:ext>
                  </a:extLst>
                </a:gridCol>
              </a:tblGrid>
              <a:tr h="396072">
                <a:tc rowSpan="2">
                  <a:txBody>
                    <a:bodyPr/>
                    <a:lstStyle/>
                    <a:p>
                      <a:pPr algn="ctr"/>
                      <a:r>
                        <a:rPr lang="en-IN" dirty="0"/>
                        <a:t>State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IN" dirty="0"/>
                        <a:t>Input symbol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913608793"/>
                  </a:ext>
                </a:extLst>
              </a:tr>
              <a:tr h="396072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284366775"/>
                  </a:ext>
                </a:extLst>
              </a:tr>
              <a:tr h="792143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{0,1}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{0}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103543648"/>
                  </a:ext>
                </a:extLst>
              </a:tr>
              <a:tr h="792143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{2}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38587985"/>
                  </a:ext>
                </a:extLst>
              </a:tr>
              <a:tr h="792143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{3}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4044114822"/>
                  </a:ext>
                </a:extLst>
              </a:tr>
              <a:tr h="792143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-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697244928"/>
                  </a:ext>
                </a:extLst>
              </a:tr>
            </a:tbl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90AFA8FD-3AB3-4EBC-BB00-174D404CF4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529" y="5980350"/>
            <a:ext cx="443873" cy="460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57945417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A72D3F1D-FF74-41C0-9D05-E7B1C8D82882}"/>
              </a:ext>
            </a:extLst>
          </p:cNvPr>
          <p:cNvSpPr txBox="1"/>
          <p:nvPr/>
        </p:nvSpPr>
        <p:spPr>
          <a:xfrm>
            <a:off x="4373413" y="559294"/>
            <a:ext cx="3445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u="sng" dirty="0"/>
              <a:t>Deterministic Finite Automata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F90A8A2B-C8EA-4EA2-B356-3ABAE76D9146}"/>
              </a:ext>
            </a:extLst>
          </p:cNvPr>
          <p:cNvSpPr txBox="1"/>
          <p:nvPr/>
        </p:nvSpPr>
        <p:spPr>
          <a:xfrm>
            <a:off x="577049" y="1083076"/>
            <a:ext cx="9706503" cy="12873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dirty="0"/>
              <a:t>DFA is a special case of non deterministic finite automaton, in which</a:t>
            </a:r>
          </a:p>
          <a:p>
            <a:pPr>
              <a:lnSpc>
                <a:spcPct val="150000"/>
              </a:lnSpc>
            </a:pPr>
            <a:r>
              <a:rPr lang="en-IN" dirty="0">
                <a:sym typeface="Wingdings" panose="05000000000000000000" pitchFamily="2" charset="2"/>
              </a:rPr>
              <a:t></a:t>
            </a:r>
            <a:r>
              <a:rPr lang="en-IN" dirty="0"/>
              <a:t> No state has an transition i.e., a transition on input</a:t>
            </a:r>
          </a:p>
          <a:p>
            <a:pPr>
              <a:lnSpc>
                <a:spcPct val="150000"/>
              </a:lnSpc>
            </a:pPr>
            <a:r>
              <a:rPr lang="en-IN" dirty="0">
                <a:sym typeface="Wingdings" panose="05000000000000000000" pitchFamily="2" charset="2"/>
              </a:rPr>
              <a:t></a:t>
            </a:r>
            <a:r>
              <a:rPr lang="en-IN" dirty="0"/>
              <a:t>For each state s and input symbol a, there is at most one edge labelled a leaving s.</a:t>
            </a:r>
          </a:p>
        </p:txBody>
      </p:sp>
      <p:grpSp>
        <p:nvGrpSpPr>
          <p:cNvPr id="5" name="Group 45">
            <a:extLst>
              <a:ext uri="{FF2B5EF4-FFF2-40B4-BE49-F238E27FC236}">
                <a16:creationId xmlns:a16="http://schemas.microsoft.com/office/drawing/2014/main" xmlns="" id="{917C5FBD-9FD5-4426-BE60-B7F5E7CDF1FC}"/>
              </a:ext>
            </a:extLst>
          </p:cNvPr>
          <p:cNvGrpSpPr>
            <a:grpSpLocks/>
          </p:cNvGrpSpPr>
          <p:nvPr/>
        </p:nvGrpSpPr>
        <p:grpSpPr bwMode="auto">
          <a:xfrm>
            <a:off x="922538" y="3882501"/>
            <a:ext cx="5486400" cy="1752600"/>
            <a:chOff x="2514600" y="2362200"/>
            <a:chExt cx="6781800" cy="2336800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xmlns="" id="{4365760D-905A-49C3-830D-7E8121E2313E}"/>
                </a:ext>
              </a:extLst>
            </p:cNvPr>
            <p:cNvSpPr/>
            <p:nvPr/>
          </p:nvSpPr>
          <p:spPr>
            <a:xfrm>
              <a:off x="3352514" y="2590800"/>
              <a:ext cx="686814" cy="68580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IN" dirty="0"/>
                <a:t>0</a:t>
              </a:r>
              <a:endParaRPr lang="en-US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xmlns="" id="{7233F134-A68D-45D9-B1B6-4B36E46BC04F}"/>
                </a:ext>
              </a:extLst>
            </p:cNvPr>
            <p:cNvSpPr/>
            <p:nvPr/>
          </p:nvSpPr>
          <p:spPr>
            <a:xfrm>
              <a:off x="6857229" y="2590800"/>
              <a:ext cx="686814" cy="68580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IN" dirty="0"/>
                <a:t>2</a:t>
              </a:r>
              <a:endParaRPr lang="en-US" dirty="0"/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xmlns="" id="{777C9CCD-BBFB-4B62-97A2-1334EDAF3E2C}"/>
                </a:ext>
              </a:extLst>
            </p:cNvPr>
            <p:cNvCxnSpPr/>
            <p:nvPr/>
          </p:nvCxnSpPr>
          <p:spPr>
            <a:xfrm>
              <a:off x="2591131" y="2895600"/>
              <a:ext cx="761383" cy="2117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xmlns="" id="{A875FF76-C678-4EFE-A006-5B67A4FD1DAC}"/>
                </a:ext>
              </a:extLst>
            </p:cNvPr>
            <p:cNvCxnSpPr/>
            <p:nvPr/>
          </p:nvCxnSpPr>
          <p:spPr>
            <a:xfrm>
              <a:off x="4039328" y="2895600"/>
              <a:ext cx="1065543" cy="2117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urved Connector 28">
              <a:extLst>
                <a:ext uri="{FF2B5EF4-FFF2-40B4-BE49-F238E27FC236}">
                  <a16:creationId xmlns:a16="http://schemas.microsoft.com/office/drawing/2014/main" xmlns="" id="{FFEA5D94-CBA9-49B5-92E7-CFB385E7FA8B}"/>
                </a:ext>
              </a:extLst>
            </p:cNvPr>
            <p:cNvCxnSpPr>
              <a:stCxn id="6" idx="3"/>
              <a:endCxn id="6" idx="5"/>
            </p:cNvCxnSpPr>
            <p:nvPr/>
          </p:nvCxnSpPr>
          <p:spPr>
            <a:xfrm rot="16200000" flipH="1">
              <a:off x="3695843" y="2933712"/>
              <a:ext cx="2117" cy="484694"/>
            </a:xfrm>
            <a:prstGeom prst="curvedConnector3">
              <a:avLst>
                <a:gd name="adj1" fmla="val 56548695"/>
              </a:avLst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Oval 11">
              <a:extLst>
                <a:ext uri="{FF2B5EF4-FFF2-40B4-BE49-F238E27FC236}">
                  <a16:creationId xmlns:a16="http://schemas.microsoft.com/office/drawing/2014/main" xmlns="" id="{5B01F4FF-B9D2-4F4E-B070-1B29C37A51AB}"/>
                </a:ext>
              </a:extLst>
            </p:cNvPr>
            <p:cNvSpPr/>
            <p:nvPr/>
          </p:nvSpPr>
          <p:spPr>
            <a:xfrm>
              <a:off x="5104871" y="2590800"/>
              <a:ext cx="686814" cy="68580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IN" dirty="0"/>
                <a:t>1</a:t>
              </a:r>
              <a:endParaRPr lang="en-US" dirty="0"/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xmlns="" id="{A2BC9BEA-2C26-4F6E-8F7E-14F74139F8E7}"/>
                </a:ext>
              </a:extLst>
            </p:cNvPr>
            <p:cNvCxnSpPr/>
            <p:nvPr/>
          </p:nvCxnSpPr>
          <p:spPr>
            <a:xfrm>
              <a:off x="5791685" y="2895600"/>
              <a:ext cx="1065544" cy="2117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xmlns="" id="{16E290F5-C6C7-4B2E-8AA4-CE2756B4C11C}"/>
                </a:ext>
              </a:extLst>
            </p:cNvPr>
            <p:cNvCxnSpPr/>
            <p:nvPr/>
          </p:nvCxnSpPr>
          <p:spPr>
            <a:xfrm>
              <a:off x="7544043" y="2895600"/>
              <a:ext cx="1067506" cy="2117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Oval 14">
              <a:extLst>
                <a:ext uri="{FF2B5EF4-FFF2-40B4-BE49-F238E27FC236}">
                  <a16:creationId xmlns:a16="http://schemas.microsoft.com/office/drawing/2014/main" xmlns="" id="{640BEA5C-8F97-4CBB-9A0F-E00866BBFC8E}"/>
                </a:ext>
              </a:extLst>
            </p:cNvPr>
            <p:cNvSpPr/>
            <p:nvPr/>
          </p:nvSpPr>
          <p:spPr>
            <a:xfrm>
              <a:off x="8611549" y="2590800"/>
              <a:ext cx="684851" cy="685800"/>
            </a:xfrm>
            <a:prstGeom prst="ellipse">
              <a:avLst/>
            </a:prstGeom>
            <a:ln w="85725" cmpd="dbl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IN" dirty="0"/>
                <a:t>3</a:t>
              </a:r>
              <a:endParaRPr lang="en-US" dirty="0"/>
            </a:p>
          </p:txBody>
        </p:sp>
        <p:sp>
          <p:nvSpPr>
            <p:cNvPr id="16" name="TextBox 36">
              <a:extLst>
                <a:ext uri="{FF2B5EF4-FFF2-40B4-BE49-F238E27FC236}">
                  <a16:creationId xmlns:a16="http://schemas.microsoft.com/office/drawing/2014/main" xmlns="" id="{1EE6D03F-EE8B-4A47-A8CF-3B8CB3B7C36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14600" y="2362200"/>
              <a:ext cx="713656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IN" altLang="en-US" dirty="0"/>
                <a:t>start</a:t>
              </a:r>
              <a:endParaRPr lang="en-US" altLang="en-US" dirty="0"/>
            </a:p>
          </p:txBody>
        </p:sp>
        <p:sp>
          <p:nvSpPr>
            <p:cNvPr id="17" name="TextBox 37">
              <a:extLst>
                <a:ext uri="{FF2B5EF4-FFF2-40B4-BE49-F238E27FC236}">
                  <a16:creationId xmlns:a16="http://schemas.microsoft.com/office/drawing/2014/main" xmlns="" id="{8090C0C1-D957-4102-97CA-A080EA39934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556290" y="3389169"/>
              <a:ext cx="456388" cy="6155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IN" altLang="en-US" dirty="0"/>
                <a:t>a</a:t>
              </a:r>
              <a:endParaRPr lang="en-US" altLang="en-US" dirty="0"/>
            </a:p>
          </p:txBody>
        </p:sp>
        <p:sp>
          <p:nvSpPr>
            <p:cNvPr id="18" name="TextBox 38">
              <a:extLst>
                <a:ext uri="{FF2B5EF4-FFF2-40B4-BE49-F238E27FC236}">
                  <a16:creationId xmlns:a16="http://schemas.microsoft.com/office/drawing/2014/main" xmlns="" id="{720D4019-59AA-4FCF-8E5C-E83BE399A20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88921" y="4237335"/>
              <a:ext cx="338554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IN" altLang="en-US" dirty="0"/>
                <a:t>b</a:t>
              </a:r>
              <a:endParaRPr lang="en-US" altLang="en-US" dirty="0"/>
            </a:p>
          </p:txBody>
        </p:sp>
        <p:sp>
          <p:nvSpPr>
            <p:cNvPr id="19" name="TextBox 39">
              <a:extLst>
                <a:ext uri="{FF2B5EF4-FFF2-40B4-BE49-F238E27FC236}">
                  <a16:creationId xmlns:a16="http://schemas.microsoft.com/office/drawing/2014/main" xmlns="" id="{E9DECDD7-B63C-4404-BE58-547B028CC44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67200" y="2433935"/>
              <a:ext cx="320922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IN" altLang="en-US"/>
                <a:t>a</a:t>
              </a:r>
              <a:endParaRPr lang="en-US" altLang="en-US"/>
            </a:p>
          </p:txBody>
        </p:sp>
        <p:sp>
          <p:nvSpPr>
            <p:cNvPr id="20" name="TextBox 40">
              <a:extLst>
                <a:ext uri="{FF2B5EF4-FFF2-40B4-BE49-F238E27FC236}">
                  <a16:creationId xmlns:a16="http://schemas.microsoft.com/office/drawing/2014/main" xmlns="" id="{398E844B-F0E7-4DC7-8312-62CBB673342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43600" y="2433935"/>
              <a:ext cx="338554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IN" altLang="en-US"/>
                <a:t>b</a:t>
              </a:r>
              <a:endParaRPr lang="en-US" altLang="en-US"/>
            </a:p>
          </p:txBody>
        </p:sp>
        <p:sp>
          <p:nvSpPr>
            <p:cNvPr id="21" name="TextBox 41">
              <a:extLst>
                <a:ext uri="{FF2B5EF4-FFF2-40B4-BE49-F238E27FC236}">
                  <a16:creationId xmlns:a16="http://schemas.microsoft.com/office/drawing/2014/main" xmlns="" id="{87A5F265-518E-4CD8-8CA3-FA887C7A860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924800" y="2433935"/>
              <a:ext cx="338554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IN" altLang="en-US"/>
                <a:t>b</a:t>
              </a:r>
              <a:endParaRPr lang="en-US" altLang="en-US"/>
            </a:p>
          </p:txBody>
        </p:sp>
      </p:grpSp>
      <p:cxnSp>
        <p:nvCxnSpPr>
          <p:cNvPr id="22" name="Connector: Curved 21">
            <a:extLst>
              <a:ext uri="{FF2B5EF4-FFF2-40B4-BE49-F238E27FC236}">
                <a16:creationId xmlns:a16="http://schemas.microsoft.com/office/drawing/2014/main" xmlns="" id="{4D1028B4-999E-433B-9FAB-74BF0C375D5A}"/>
              </a:ext>
            </a:extLst>
          </p:cNvPr>
          <p:cNvCxnSpPr>
            <a:stCxn id="7" idx="4"/>
            <a:endCxn id="12" idx="5"/>
          </p:cNvCxnSpPr>
          <p:nvPr/>
        </p:nvCxnSpPr>
        <p:spPr>
          <a:xfrm rot="5400000" flipH="1">
            <a:off x="4065229" y="3920042"/>
            <a:ext cx="75325" cy="1221195"/>
          </a:xfrm>
          <a:prstGeom prst="curvedConnector3">
            <a:avLst>
              <a:gd name="adj1" fmla="val -30348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Curved 22">
            <a:extLst>
              <a:ext uri="{FF2B5EF4-FFF2-40B4-BE49-F238E27FC236}">
                <a16:creationId xmlns:a16="http://schemas.microsoft.com/office/drawing/2014/main" xmlns="" id="{CEB0D836-606E-4AEF-BC33-FA2C2F7E45D8}"/>
              </a:ext>
            </a:extLst>
          </p:cNvPr>
          <p:cNvCxnSpPr>
            <a:cxnSpLocks/>
            <a:stCxn id="15" idx="4"/>
            <a:endCxn id="12" idx="4"/>
          </p:cNvCxnSpPr>
          <p:nvPr/>
        </p:nvCxnSpPr>
        <p:spPr>
          <a:xfrm rot="5400000">
            <a:off x="4713886" y="3150267"/>
            <a:ext cx="12700" cy="2836069"/>
          </a:xfrm>
          <a:prstGeom prst="curvedConnector3">
            <a:avLst>
              <a:gd name="adj1" fmla="val 501555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or: Curved 36">
            <a:extLst>
              <a:ext uri="{FF2B5EF4-FFF2-40B4-BE49-F238E27FC236}">
                <a16:creationId xmlns:a16="http://schemas.microsoft.com/office/drawing/2014/main" xmlns="" id="{C770B9B5-ABDA-4A5C-9E8C-2633B0592E08}"/>
              </a:ext>
            </a:extLst>
          </p:cNvPr>
          <p:cNvCxnSpPr>
            <a:cxnSpLocks/>
            <a:stCxn id="12" idx="1"/>
            <a:endCxn id="12" idx="0"/>
          </p:cNvCxnSpPr>
          <p:nvPr/>
        </p:nvCxnSpPr>
        <p:spPr>
          <a:xfrm rot="5400000" flipH="1" flipV="1">
            <a:off x="3159967" y="3993392"/>
            <a:ext cx="75325" cy="196444"/>
          </a:xfrm>
          <a:prstGeom prst="curvedConnector3">
            <a:avLst>
              <a:gd name="adj1" fmla="val 65098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Curved 50">
            <a:extLst>
              <a:ext uri="{FF2B5EF4-FFF2-40B4-BE49-F238E27FC236}">
                <a16:creationId xmlns:a16="http://schemas.microsoft.com/office/drawing/2014/main" xmlns="" id="{CB572984-756B-40FB-AE5F-19C64D1B8EAA}"/>
              </a:ext>
            </a:extLst>
          </p:cNvPr>
          <p:cNvCxnSpPr>
            <a:cxnSpLocks/>
            <a:stCxn id="15" idx="0"/>
            <a:endCxn id="6" idx="0"/>
          </p:cNvCxnSpPr>
          <p:nvPr/>
        </p:nvCxnSpPr>
        <p:spPr>
          <a:xfrm rot="16200000" flipV="1">
            <a:off x="4005067" y="1927098"/>
            <a:ext cx="12700" cy="4253706"/>
          </a:xfrm>
          <a:prstGeom prst="curvedConnector3">
            <a:avLst>
              <a:gd name="adj1" fmla="val 606407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38">
            <a:extLst>
              <a:ext uri="{FF2B5EF4-FFF2-40B4-BE49-F238E27FC236}">
                <a16:creationId xmlns:a16="http://schemas.microsoft.com/office/drawing/2014/main" xmlns="" id="{089748E6-A32C-4D6E-AB42-C6EE484740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74474" y="2848119"/>
            <a:ext cx="273886" cy="346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IN" altLang="en-US" dirty="0"/>
              <a:t>b</a:t>
            </a:r>
            <a:endParaRPr lang="en-US" altLang="en-US" dirty="0"/>
          </a:p>
        </p:txBody>
      </p:sp>
      <p:sp>
        <p:nvSpPr>
          <p:cNvPr id="58" name="TextBox 37">
            <a:extLst>
              <a:ext uri="{FF2B5EF4-FFF2-40B4-BE49-F238E27FC236}">
                <a16:creationId xmlns:a16="http://schemas.microsoft.com/office/drawing/2014/main" xmlns="" id="{244B2793-BD66-4A02-87A3-71FFFC8522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28881" y="5157219"/>
            <a:ext cx="36921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IN" altLang="en-US" dirty="0"/>
              <a:t>a</a:t>
            </a:r>
            <a:endParaRPr lang="en-US" altLang="en-US" dirty="0"/>
          </a:p>
        </p:txBody>
      </p:sp>
      <p:sp>
        <p:nvSpPr>
          <p:cNvPr id="60" name="TextBox 37">
            <a:extLst>
              <a:ext uri="{FF2B5EF4-FFF2-40B4-BE49-F238E27FC236}">
                <a16:creationId xmlns:a16="http://schemas.microsoft.com/office/drawing/2014/main" xmlns="" id="{0FEB0C70-7C41-401B-A51D-F51E29455D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71195" y="3530286"/>
            <a:ext cx="36921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IN" altLang="en-US" dirty="0"/>
              <a:t>a</a:t>
            </a:r>
            <a:endParaRPr lang="en-US" altLang="en-US" dirty="0"/>
          </a:p>
        </p:txBody>
      </p:sp>
      <p:sp>
        <p:nvSpPr>
          <p:cNvPr id="62" name="TextBox 46">
            <a:extLst>
              <a:ext uri="{FF2B5EF4-FFF2-40B4-BE49-F238E27FC236}">
                <a16:creationId xmlns:a16="http://schemas.microsoft.com/office/drawing/2014/main" xmlns="" id="{E0826D9D-12F0-4B2E-BB75-9A4036C8C0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85225" y="4022332"/>
            <a:ext cx="256781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IN" altLang="en-US" b="1" u="sng" dirty="0"/>
              <a:t>DFA for (</a:t>
            </a:r>
            <a:r>
              <a:rPr lang="en-IN" altLang="en-US" b="1" u="sng" dirty="0" err="1"/>
              <a:t>a|b</a:t>
            </a:r>
            <a:r>
              <a:rPr lang="en-IN" altLang="en-US" b="1" u="sng" dirty="0"/>
              <a:t>)*</a:t>
            </a:r>
            <a:r>
              <a:rPr lang="en-IN" altLang="en-US" b="1" u="sng" dirty="0" err="1"/>
              <a:t>abb</a:t>
            </a:r>
            <a:endParaRPr lang="en-US" altLang="en-US" b="1" u="sng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0862D420-0896-4353-B6DC-A36BFA79EE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529" y="5580476"/>
            <a:ext cx="829467" cy="860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59793360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AD2D857C-DFFE-4A70-8827-970C62AC1BDC}"/>
              </a:ext>
            </a:extLst>
          </p:cNvPr>
          <p:cNvSpPr txBox="1"/>
          <p:nvPr/>
        </p:nvSpPr>
        <p:spPr>
          <a:xfrm>
            <a:off x="4412686" y="594804"/>
            <a:ext cx="3366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Formal Definition NFA vs DFA</a:t>
            </a:r>
            <a:endParaRPr lang="en-IN" b="1" u="sng" dirty="0"/>
          </a:p>
        </p:txBody>
      </p:sp>
      <p:pic>
        <p:nvPicPr>
          <p:cNvPr id="4" name="Picture 8">
            <a:extLst>
              <a:ext uri="{FF2B5EF4-FFF2-40B4-BE49-F238E27FC236}">
                <a16:creationId xmlns:a16="http://schemas.microsoft.com/office/drawing/2014/main" xmlns="" id="{517D8BD4-F293-4995-B41C-BCF94C4097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57707" y="1801427"/>
            <a:ext cx="5683165" cy="32551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8">
            <a:extLst>
              <a:ext uri="{FF2B5EF4-FFF2-40B4-BE49-F238E27FC236}">
                <a16:creationId xmlns:a16="http://schemas.microsoft.com/office/drawing/2014/main" xmlns="" id="{95E14758-6094-44B8-9D17-FD3A19B73D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2187"/>
          <a:stretch/>
        </p:blipFill>
        <p:spPr bwMode="auto">
          <a:xfrm>
            <a:off x="6399809" y="1801427"/>
            <a:ext cx="5334484" cy="32551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CC05A7EE-3B2D-4CA5-AC7B-B984480CF1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529" y="5580476"/>
            <a:ext cx="829467" cy="860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14738753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Table 22">
            <a:extLst>
              <a:ext uri="{FF2B5EF4-FFF2-40B4-BE49-F238E27FC236}">
                <a16:creationId xmlns:a16="http://schemas.microsoft.com/office/drawing/2014/main" xmlns="" id="{EF18784A-A4FD-4A17-A951-6F3CDEF6A0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482077947"/>
              </p:ext>
            </p:extLst>
          </p:nvPr>
        </p:nvGraphicFramePr>
        <p:xfrm>
          <a:off x="1000739" y="1311538"/>
          <a:ext cx="6278950" cy="486993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139475">
                  <a:extLst>
                    <a:ext uri="{9D8B030D-6E8A-4147-A177-3AD203B41FA5}">
                      <a16:colId xmlns:a16="http://schemas.microsoft.com/office/drawing/2014/main" xmlns="" val="2140377395"/>
                    </a:ext>
                  </a:extLst>
                </a:gridCol>
                <a:gridCol w="3139475">
                  <a:extLst>
                    <a:ext uri="{9D8B030D-6E8A-4147-A177-3AD203B41FA5}">
                      <a16:colId xmlns:a16="http://schemas.microsoft.com/office/drawing/2014/main" xmlns="" val="1068701823"/>
                    </a:ext>
                  </a:extLst>
                </a:gridCol>
              </a:tblGrid>
              <a:tr h="97398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Name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Notation</a:t>
                      </a:r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488526901"/>
                  </a:ext>
                </a:extLst>
              </a:tr>
              <a:tr h="973987">
                <a:tc>
                  <a:txBody>
                    <a:bodyPr/>
                    <a:lstStyle/>
                    <a:p>
                      <a:pPr algn="ctr"/>
                      <a:r>
                        <a:rPr lang="en-US" altLang="en-US" dirty="0"/>
                        <a:t>State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877797055"/>
                  </a:ext>
                </a:extLst>
              </a:tr>
              <a:tr h="9739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altLang="en-US" dirty="0"/>
                        <a:t>Start State  </a:t>
                      </a:r>
                    </a:p>
                    <a:p>
                      <a:pPr algn="ctr"/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198355589"/>
                  </a:ext>
                </a:extLst>
              </a:tr>
              <a:tr h="9739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altLang="en-US" dirty="0"/>
                        <a:t>Accepting State</a:t>
                      </a:r>
                    </a:p>
                    <a:p>
                      <a:pPr algn="ctr"/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829473487"/>
                  </a:ext>
                </a:extLst>
              </a:tr>
              <a:tr h="973987">
                <a:tc>
                  <a:txBody>
                    <a:bodyPr/>
                    <a:lstStyle/>
                    <a:p>
                      <a:pPr algn="ctr"/>
                      <a:r>
                        <a:rPr lang="en-IN" altLang="en-US" dirty="0"/>
                        <a:t>Transition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9966855"/>
                  </a:ext>
                </a:extLst>
              </a:tr>
            </a:tbl>
          </a:graphicData>
        </a:graphic>
      </p:graphicFrame>
      <p:sp>
        <p:nvSpPr>
          <p:cNvPr id="24" name="Oval 23">
            <a:extLst>
              <a:ext uri="{FF2B5EF4-FFF2-40B4-BE49-F238E27FC236}">
                <a16:creationId xmlns:a16="http://schemas.microsoft.com/office/drawing/2014/main" xmlns="" id="{73705BFC-4E18-481D-BC55-41962ECA25EC}"/>
              </a:ext>
            </a:extLst>
          </p:cNvPr>
          <p:cNvSpPr/>
          <p:nvPr/>
        </p:nvSpPr>
        <p:spPr>
          <a:xfrm>
            <a:off x="5131406" y="2395861"/>
            <a:ext cx="710621" cy="6858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grpSp>
        <p:nvGrpSpPr>
          <p:cNvPr id="25" name="Group 29">
            <a:extLst>
              <a:ext uri="{FF2B5EF4-FFF2-40B4-BE49-F238E27FC236}">
                <a16:creationId xmlns:a16="http://schemas.microsoft.com/office/drawing/2014/main" xmlns="" id="{C33669AB-4F1B-419F-A0F3-FD9E28CB3BF6}"/>
              </a:ext>
            </a:extLst>
          </p:cNvPr>
          <p:cNvGrpSpPr>
            <a:grpSpLocks/>
          </p:cNvGrpSpPr>
          <p:nvPr/>
        </p:nvGrpSpPr>
        <p:grpSpPr bwMode="auto">
          <a:xfrm>
            <a:off x="4705034" y="3395340"/>
            <a:ext cx="1136993" cy="762000"/>
            <a:chOff x="3200400" y="2286000"/>
            <a:chExt cx="1219200" cy="762000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xmlns="" id="{141FB3D9-F211-4FEF-9E28-BCEB0D71AF80}"/>
                </a:ext>
              </a:extLst>
            </p:cNvPr>
            <p:cNvSpPr/>
            <p:nvPr/>
          </p:nvSpPr>
          <p:spPr>
            <a:xfrm>
              <a:off x="3733800" y="2286000"/>
              <a:ext cx="685800" cy="76200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xmlns="" id="{394E666F-1626-4859-9E31-4F09786DC3F2}"/>
                </a:ext>
              </a:extLst>
            </p:cNvPr>
            <p:cNvCxnSpPr>
              <a:endCxn id="26" idx="2"/>
            </p:cNvCxnSpPr>
            <p:nvPr/>
          </p:nvCxnSpPr>
          <p:spPr>
            <a:xfrm>
              <a:off x="3200400" y="2667000"/>
              <a:ext cx="533400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Oval 28">
            <a:extLst>
              <a:ext uri="{FF2B5EF4-FFF2-40B4-BE49-F238E27FC236}">
                <a16:creationId xmlns:a16="http://schemas.microsoft.com/office/drawing/2014/main" xmlns="" id="{1B4B3C26-889B-45A5-82B9-8F7302EF932A}"/>
              </a:ext>
            </a:extLst>
          </p:cNvPr>
          <p:cNvSpPr/>
          <p:nvPr/>
        </p:nvSpPr>
        <p:spPr>
          <a:xfrm>
            <a:off x="5114010" y="4422773"/>
            <a:ext cx="710621" cy="685800"/>
          </a:xfrm>
          <a:prstGeom prst="ellipse">
            <a:avLst/>
          </a:prstGeom>
          <a:ln w="85725" cmpd="dbl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grpSp>
        <p:nvGrpSpPr>
          <p:cNvPr id="30" name="Group 34">
            <a:extLst>
              <a:ext uri="{FF2B5EF4-FFF2-40B4-BE49-F238E27FC236}">
                <a16:creationId xmlns:a16="http://schemas.microsoft.com/office/drawing/2014/main" xmlns="" id="{1F0902E9-3BC3-4CC6-AC0A-35163226D5E5}"/>
              </a:ext>
            </a:extLst>
          </p:cNvPr>
          <p:cNvGrpSpPr>
            <a:grpSpLocks/>
          </p:cNvGrpSpPr>
          <p:nvPr/>
        </p:nvGrpSpPr>
        <p:grpSpPr bwMode="auto">
          <a:xfrm>
            <a:off x="4900844" y="5482646"/>
            <a:ext cx="1421242" cy="324753"/>
            <a:chOff x="2579780" y="5541571"/>
            <a:chExt cx="1524000" cy="324544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xmlns="" id="{BF4DC556-5209-4D07-AFFC-9A04FCA0744D}"/>
                </a:ext>
              </a:extLst>
            </p:cNvPr>
            <p:cNvCxnSpPr/>
            <p:nvPr/>
          </p:nvCxnSpPr>
          <p:spPr>
            <a:xfrm>
              <a:off x="2579780" y="5864528"/>
              <a:ext cx="1524000" cy="1587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3">
              <a:extLst>
                <a:ext uri="{FF2B5EF4-FFF2-40B4-BE49-F238E27FC236}">
                  <a16:creationId xmlns:a16="http://schemas.microsoft.com/office/drawing/2014/main" xmlns="" id="{38DAEFE5-567F-4160-87EF-4BE21E93BC0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22681" y="5541571"/>
              <a:ext cx="1143001" cy="3229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IN" altLang="en-US" sz="1500" dirty="0">
                  <a:latin typeface="+mn-lt"/>
                  <a:cs typeface="+mn-cs"/>
                </a:rPr>
                <a:t>label</a:t>
              </a:r>
              <a:endParaRPr lang="en-US" altLang="en-US" sz="1500" dirty="0">
                <a:latin typeface="+mn-lt"/>
                <a:cs typeface="+mn-cs"/>
              </a:endParaRPr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xmlns="" id="{FF61624C-3CE0-4045-9A67-6E8CF3783B42}"/>
              </a:ext>
            </a:extLst>
          </p:cNvPr>
          <p:cNvSpPr/>
          <p:nvPr/>
        </p:nvSpPr>
        <p:spPr>
          <a:xfrm>
            <a:off x="8185212" y="1380133"/>
            <a:ext cx="3006049" cy="78123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Regular Expression</a:t>
            </a:r>
            <a:endParaRPr lang="en-IN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xmlns="" id="{E5D20065-4A8F-4F15-8B89-2E8E7EACDB47}"/>
              </a:ext>
            </a:extLst>
          </p:cNvPr>
          <p:cNvSpPr/>
          <p:nvPr/>
        </p:nvSpPr>
        <p:spPr>
          <a:xfrm>
            <a:off x="8751642" y="2682063"/>
            <a:ext cx="1873188" cy="78123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NFA</a:t>
            </a:r>
            <a:endParaRPr lang="en-IN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xmlns="" id="{34081DDA-14D4-41B5-987E-F67C471D4AA1}"/>
              </a:ext>
            </a:extLst>
          </p:cNvPr>
          <p:cNvSpPr/>
          <p:nvPr/>
        </p:nvSpPr>
        <p:spPr>
          <a:xfrm>
            <a:off x="8751642" y="3983993"/>
            <a:ext cx="1873188" cy="78123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DFA</a:t>
            </a:r>
            <a:endParaRPr lang="en-IN" dirty="0"/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xmlns="" id="{3FDFF616-61A7-4522-B4FB-9C4CC557F47C}"/>
              </a:ext>
            </a:extLst>
          </p:cNvPr>
          <p:cNvSpPr/>
          <p:nvPr/>
        </p:nvSpPr>
        <p:spPr>
          <a:xfrm>
            <a:off x="8185212" y="5285923"/>
            <a:ext cx="3006049" cy="78123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Minimized DFA</a:t>
            </a:r>
            <a:endParaRPr lang="en-IN" dirty="0"/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xmlns="" id="{23BFE172-E45C-4998-B36C-78AE8DB6566C}"/>
              </a:ext>
            </a:extLst>
          </p:cNvPr>
          <p:cNvCxnSpPr>
            <a:stCxn id="33" idx="2"/>
            <a:endCxn id="34" idx="0"/>
          </p:cNvCxnSpPr>
          <p:nvPr/>
        </p:nvCxnSpPr>
        <p:spPr>
          <a:xfrm flipH="1">
            <a:off x="9688236" y="2161368"/>
            <a:ext cx="1" cy="5206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xmlns="" id="{60838998-C881-4AFC-B4B7-195D485CC283}"/>
              </a:ext>
            </a:extLst>
          </p:cNvPr>
          <p:cNvCxnSpPr/>
          <p:nvPr/>
        </p:nvCxnSpPr>
        <p:spPr>
          <a:xfrm flipH="1">
            <a:off x="9688195" y="4765228"/>
            <a:ext cx="1" cy="5206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xmlns="" id="{D9FA0A28-9473-40FB-8CA2-204824B79D80}"/>
              </a:ext>
            </a:extLst>
          </p:cNvPr>
          <p:cNvCxnSpPr/>
          <p:nvPr/>
        </p:nvCxnSpPr>
        <p:spPr>
          <a:xfrm flipH="1">
            <a:off x="9682428" y="3463298"/>
            <a:ext cx="1" cy="5206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7CD9A191-020C-4FA5-8B18-87C4494677E2}"/>
              </a:ext>
            </a:extLst>
          </p:cNvPr>
          <p:cNvSpPr txBox="1"/>
          <p:nvPr/>
        </p:nvSpPr>
        <p:spPr>
          <a:xfrm>
            <a:off x="3522096" y="666693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Notations</a:t>
            </a:r>
            <a:endParaRPr lang="en-IN" b="1" u="sng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C79A67C4-29DF-4EF7-BC00-3B77A9150BFF}"/>
              </a:ext>
            </a:extLst>
          </p:cNvPr>
          <p:cNvSpPr txBox="1"/>
          <p:nvPr/>
        </p:nvSpPr>
        <p:spPr>
          <a:xfrm>
            <a:off x="9410329" y="666693"/>
            <a:ext cx="683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Flow</a:t>
            </a:r>
            <a:endParaRPr lang="en-IN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D3C7B4EC-5C10-4BD6-A0B0-B7F3788BDD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530" y="5805810"/>
            <a:ext cx="612180" cy="634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34224432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7BDC7F18-6341-4B27-AC16-756CA5A746F9}"/>
              </a:ext>
            </a:extLst>
          </p:cNvPr>
          <p:cNvSpPr txBox="1"/>
          <p:nvPr/>
        </p:nvSpPr>
        <p:spPr>
          <a:xfrm>
            <a:off x="3652061" y="550415"/>
            <a:ext cx="48878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Thompson’s Construction method for NFA </a:t>
            </a:r>
            <a:endParaRPr lang="en-IN" b="1" u="sng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42857394-53CF-4860-8F4B-A81C57F5A67D}"/>
              </a:ext>
            </a:extLst>
          </p:cNvPr>
          <p:cNvSpPr txBox="1"/>
          <p:nvPr/>
        </p:nvSpPr>
        <p:spPr>
          <a:xfrm>
            <a:off x="781234" y="1296140"/>
            <a:ext cx="5097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Operations performed in regular expressions</a:t>
            </a:r>
            <a:endParaRPr lang="en-IN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xmlns="" id="{AAE24AF4-0F31-4EAC-BBB1-EDF68BE11D7B}"/>
              </a:ext>
            </a:extLst>
          </p:cNvPr>
          <p:cNvCxnSpPr>
            <a:stCxn id="3" idx="3"/>
          </p:cNvCxnSpPr>
          <p:nvPr/>
        </p:nvCxnSpPr>
        <p:spPr>
          <a:xfrm flipV="1">
            <a:off x="5879104" y="1083076"/>
            <a:ext cx="637106" cy="3977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xmlns="" id="{51A7E1BD-5DE7-4F51-9EC7-69D6390F35F8}"/>
              </a:ext>
            </a:extLst>
          </p:cNvPr>
          <p:cNvCxnSpPr>
            <a:stCxn id="3" idx="3"/>
          </p:cNvCxnSpPr>
          <p:nvPr/>
        </p:nvCxnSpPr>
        <p:spPr>
          <a:xfrm>
            <a:off x="5879104" y="1480806"/>
            <a:ext cx="64598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xmlns="" id="{0F0DA5B0-E409-45CF-BD12-0EDA086B4697}"/>
              </a:ext>
            </a:extLst>
          </p:cNvPr>
          <p:cNvCxnSpPr>
            <a:cxnSpLocks/>
            <a:stCxn id="3" idx="3"/>
          </p:cNvCxnSpPr>
          <p:nvPr/>
        </p:nvCxnSpPr>
        <p:spPr>
          <a:xfrm>
            <a:off x="5879104" y="1480806"/>
            <a:ext cx="637106" cy="4634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BD03623C-FCE8-4648-983F-1101A5199B18}"/>
              </a:ext>
            </a:extLst>
          </p:cNvPr>
          <p:cNvSpPr txBox="1"/>
          <p:nvPr/>
        </p:nvSpPr>
        <p:spPr>
          <a:xfrm>
            <a:off x="6525087" y="898410"/>
            <a:ext cx="579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star</a:t>
            </a:r>
            <a:endParaRPr lang="en-IN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7C9F9E1D-E5E4-4BBE-8023-B0732E5FE8CA}"/>
              </a:ext>
            </a:extLst>
          </p:cNvPr>
          <p:cNvSpPr txBox="1"/>
          <p:nvPr/>
        </p:nvSpPr>
        <p:spPr>
          <a:xfrm>
            <a:off x="6544798" y="1294375"/>
            <a:ext cx="1875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concatenation</a:t>
            </a:r>
            <a:endParaRPr lang="en-IN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D4130C5A-AB37-450D-9BC6-057379F287C8}"/>
              </a:ext>
            </a:extLst>
          </p:cNvPr>
          <p:cNvSpPr txBox="1"/>
          <p:nvPr/>
        </p:nvSpPr>
        <p:spPr>
          <a:xfrm>
            <a:off x="6544798" y="1690340"/>
            <a:ext cx="404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</a:t>
            </a:r>
            <a:endParaRPr lang="en-IN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15EDAA0D-4CC1-464F-8C6A-C0D564FAF252}"/>
              </a:ext>
            </a:extLst>
          </p:cNvPr>
          <p:cNvSpPr txBox="1"/>
          <p:nvPr/>
        </p:nvSpPr>
        <p:spPr>
          <a:xfrm>
            <a:off x="568171" y="2299317"/>
            <a:ext cx="3570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Thompson’s for Star operation:</a:t>
            </a:r>
            <a:endParaRPr lang="en-IN" b="1" u="sng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B884FF3B-1079-41A4-B225-B130B56898CB}"/>
              </a:ext>
            </a:extLst>
          </p:cNvPr>
          <p:cNvSpPr txBox="1"/>
          <p:nvPr/>
        </p:nvSpPr>
        <p:spPr>
          <a:xfrm>
            <a:off x="854556" y="2779906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a* = {</a:t>
            </a:r>
            <a:r>
              <a:rPr lang="el-GR" dirty="0"/>
              <a:t>ε</a:t>
            </a:r>
            <a:r>
              <a:rPr lang="en-IN" dirty="0"/>
              <a:t>, a, aa, </a:t>
            </a:r>
            <a:r>
              <a:rPr lang="en-IN" dirty="0" err="1"/>
              <a:t>aaa</a:t>
            </a:r>
            <a:r>
              <a:rPr lang="en-IN" dirty="0"/>
              <a:t>, …} 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xmlns="" id="{98A6A697-4DA8-46FC-AFFD-4A437A76FF97}"/>
              </a:ext>
            </a:extLst>
          </p:cNvPr>
          <p:cNvSpPr/>
          <p:nvPr/>
        </p:nvSpPr>
        <p:spPr bwMode="auto">
          <a:xfrm>
            <a:off x="1678799" y="3378144"/>
            <a:ext cx="555625" cy="51435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IN" sz="1200" b="1" dirty="0"/>
              <a:t>q0</a:t>
            </a:r>
            <a:endParaRPr lang="en-US" sz="1200" b="1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xmlns="" id="{9ECF0EE8-F6B2-4632-A1DA-A6D52A1FA7CF}"/>
              </a:ext>
            </a:extLst>
          </p:cNvPr>
          <p:cNvCxnSpPr/>
          <p:nvPr/>
        </p:nvCxnSpPr>
        <p:spPr bwMode="auto">
          <a:xfrm>
            <a:off x="1062849" y="3606744"/>
            <a:ext cx="61595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xmlns="" id="{84A19CE7-888C-4042-89A5-547CDABE9C18}"/>
              </a:ext>
            </a:extLst>
          </p:cNvPr>
          <p:cNvCxnSpPr/>
          <p:nvPr/>
        </p:nvCxnSpPr>
        <p:spPr bwMode="auto">
          <a:xfrm>
            <a:off x="2234424" y="3606744"/>
            <a:ext cx="862012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xmlns="" id="{EA960D02-941B-44B4-A69B-5E137F99E96B}"/>
              </a:ext>
            </a:extLst>
          </p:cNvPr>
          <p:cNvSpPr/>
          <p:nvPr/>
        </p:nvSpPr>
        <p:spPr bwMode="auto">
          <a:xfrm>
            <a:off x="6984402" y="3361825"/>
            <a:ext cx="555625" cy="51435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IN" sz="1200" b="1" dirty="0"/>
              <a:t>q1</a:t>
            </a:r>
            <a:endParaRPr lang="en-US" sz="1200" b="1" dirty="0"/>
          </a:p>
        </p:txBody>
      </p:sp>
      <p:sp>
        <p:nvSpPr>
          <p:cNvPr id="24" name="TextBox 39">
            <a:extLst>
              <a:ext uri="{FF2B5EF4-FFF2-40B4-BE49-F238E27FC236}">
                <a16:creationId xmlns:a16="http://schemas.microsoft.com/office/drawing/2014/main" xmlns="" id="{35D25355-817B-4CE2-ADD7-F4CB4396AA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80373" y="3302494"/>
            <a:ext cx="30967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l-GR" sz="1600" b="1" dirty="0"/>
              <a:t>ε</a:t>
            </a:r>
            <a:endParaRPr lang="en-US" altLang="en-US" sz="1600" b="1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xmlns="" id="{347860AA-D49F-4CB2-9C53-F5F08A273492}"/>
              </a:ext>
            </a:extLst>
          </p:cNvPr>
          <p:cNvSpPr/>
          <p:nvPr/>
        </p:nvSpPr>
        <p:spPr bwMode="auto">
          <a:xfrm>
            <a:off x="3139452" y="3361825"/>
            <a:ext cx="554037" cy="514350"/>
          </a:xfrm>
          <a:prstGeom prst="ellipse">
            <a:avLst/>
          </a:prstGeom>
          <a:ln w="85725" cmpd="dbl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IN" sz="1200" b="1" dirty="0"/>
              <a:t>q1</a:t>
            </a:r>
            <a:endParaRPr lang="en-US" sz="1200" b="1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xmlns="" id="{89B1AA32-89CD-4EE8-A500-47E42418E01A}"/>
              </a:ext>
            </a:extLst>
          </p:cNvPr>
          <p:cNvSpPr/>
          <p:nvPr/>
        </p:nvSpPr>
        <p:spPr bwMode="auto">
          <a:xfrm>
            <a:off x="5547609" y="3375419"/>
            <a:ext cx="555625" cy="51435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IN" sz="1200" b="1" dirty="0"/>
              <a:t>q0</a:t>
            </a:r>
            <a:endParaRPr lang="en-US" sz="1200" b="1" dirty="0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xmlns="" id="{E07BE725-57A6-408C-90E1-ACEE2016B50E}"/>
              </a:ext>
            </a:extLst>
          </p:cNvPr>
          <p:cNvCxnSpPr/>
          <p:nvPr/>
        </p:nvCxnSpPr>
        <p:spPr bwMode="auto">
          <a:xfrm>
            <a:off x="4931659" y="3604019"/>
            <a:ext cx="61595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xmlns="" id="{A00C77E1-B71C-45D1-AE81-3660C98AE28A}"/>
              </a:ext>
            </a:extLst>
          </p:cNvPr>
          <p:cNvCxnSpPr/>
          <p:nvPr/>
        </p:nvCxnSpPr>
        <p:spPr bwMode="auto">
          <a:xfrm>
            <a:off x="6103234" y="3604019"/>
            <a:ext cx="862012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39">
            <a:extLst>
              <a:ext uri="{FF2B5EF4-FFF2-40B4-BE49-F238E27FC236}">
                <a16:creationId xmlns:a16="http://schemas.microsoft.com/office/drawing/2014/main" xmlns="" id="{C0C5A079-477B-4C56-AB4F-A5BD95B760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61394" y="3302494"/>
            <a:ext cx="30967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l-GR" sz="1600" b="1" dirty="0"/>
              <a:t>ε</a:t>
            </a:r>
            <a:endParaRPr lang="en-US" altLang="en-US" sz="1600" b="1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xmlns="" id="{74857573-FED0-40A2-8B06-1FF0F961374C}"/>
              </a:ext>
            </a:extLst>
          </p:cNvPr>
          <p:cNvSpPr/>
          <p:nvPr/>
        </p:nvSpPr>
        <p:spPr bwMode="auto">
          <a:xfrm>
            <a:off x="9756215" y="3346844"/>
            <a:ext cx="554037" cy="514350"/>
          </a:xfrm>
          <a:prstGeom prst="ellipse">
            <a:avLst/>
          </a:prstGeom>
          <a:ln w="85725" cmpd="dbl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IN" sz="1200" b="1" dirty="0"/>
              <a:t>q3</a:t>
            </a:r>
            <a:endParaRPr lang="en-US" sz="1200" b="1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xmlns="" id="{456CEE03-2674-4DF6-A5D0-46429A1140AE}"/>
              </a:ext>
            </a:extLst>
          </p:cNvPr>
          <p:cNvSpPr/>
          <p:nvPr/>
        </p:nvSpPr>
        <p:spPr bwMode="auto">
          <a:xfrm>
            <a:off x="8331807" y="3346844"/>
            <a:ext cx="555625" cy="51435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IN" sz="1200" b="1" dirty="0"/>
              <a:t>q2</a:t>
            </a:r>
            <a:endParaRPr lang="en-US" sz="1200" b="1" dirty="0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xmlns="" id="{5FBBAEE4-0262-44BD-A61F-94B2441F7A48}"/>
              </a:ext>
            </a:extLst>
          </p:cNvPr>
          <p:cNvCxnSpPr>
            <a:cxnSpLocks/>
          </p:cNvCxnSpPr>
          <p:nvPr/>
        </p:nvCxnSpPr>
        <p:spPr bwMode="auto">
          <a:xfrm>
            <a:off x="7542647" y="3604019"/>
            <a:ext cx="78916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9">
            <a:extLst>
              <a:ext uri="{FF2B5EF4-FFF2-40B4-BE49-F238E27FC236}">
                <a16:creationId xmlns:a16="http://schemas.microsoft.com/office/drawing/2014/main" xmlns="" id="{F82CDE24-F5D6-4B13-AB39-3176452D51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82389" y="3307248"/>
            <a:ext cx="30967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600" b="1" dirty="0"/>
              <a:t>a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xmlns="" id="{776E2C10-BD0A-4A75-9A37-D73645F0EA33}"/>
              </a:ext>
            </a:extLst>
          </p:cNvPr>
          <p:cNvCxnSpPr/>
          <p:nvPr/>
        </p:nvCxnSpPr>
        <p:spPr bwMode="auto">
          <a:xfrm>
            <a:off x="8883845" y="3604019"/>
            <a:ext cx="862012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9">
            <a:extLst>
              <a:ext uri="{FF2B5EF4-FFF2-40B4-BE49-F238E27FC236}">
                <a16:creationId xmlns:a16="http://schemas.microsoft.com/office/drawing/2014/main" xmlns="" id="{EB6A5E21-465E-461C-A160-1978A9046F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29794" y="3299769"/>
            <a:ext cx="30967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l-GR" sz="1600" b="1" dirty="0"/>
              <a:t>ε</a:t>
            </a:r>
            <a:endParaRPr lang="en-US" altLang="en-US" sz="1600" b="1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E63C1EC0-B53C-4B58-BA92-EAE63502EE61}"/>
              </a:ext>
            </a:extLst>
          </p:cNvPr>
          <p:cNvSpPr txBox="1"/>
          <p:nvPr/>
        </p:nvSpPr>
        <p:spPr>
          <a:xfrm>
            <a:off x="573877" y="3406323"/>
            <a:ext cx="445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{</a:t>
            </a:r>
            <a:r>
              <a:rPr lang="el-GR" dirty="0">
                <a:solidFill>
                  <a:srgbClr val="FF0000"/>
                </a:solidFill>
              </a:rPr>
              <a:t>ε</a:t>
            </a:r>
            <a:r>
              <a:rPr lang="en-US" dirty="0">
                <a:solidFill>
                  <a:srgbClr val="FF0000"/>
                </a:solidFill>
              </a:rPr>
              <a:t>}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05F98FEB-5C70-4E6B-9C71-7AC5CF0DBDD0}"/>
              </a:ext>
            </a:extLst>
          </p:cNvPr>
          <p:cNvSpPr txBox="1"/>
          <p:nvPr/>
        </p:nvSpPr>
        <p:spPr>
          <a:xfrm>
            <a:off x="4425019" y="3403598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{a}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xmlns="" id="{93EE343A-91FA-400C-B9AB-625F6F1E0217}"/>
              </a:ext>
            </a:extLst>
          </p:cNvPr>
          <p:cNvSpPr/>
          <p:nvPr/>
        </p:nvSpPr>
        <p:spPr bwMode="auto">
          <a:xfrm>
            <a:off x="5041299" y="5267746"/>
            <a:ext cx="555625" cy="51435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IN" sz="1200" b="1" dirty="0"/>
              <a:t>q1</a:t>
            </a:r>
            <a:endParaRPr lang="en-US" sz="1200" b="1" dirty="0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xmlns="" id="{24BCF463-AB4F-49BF-A9EB-5F8C9CA7594A}"/>
              </a:ext>
            </a:extLst>
          </p:cNvPr>
          <p:cNvSpPr/>
          <p:nvPr/>
        </p:nvSpPr>
        <p:spPr bwMode="auto">
          <a:xfrm>
            <a:off x="3604506" y="5281340"/>
            <a:ext cx="555625" cy="51435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IN" sz="1200" b="1" dirty="0"/>
              <a:t>q0</a:t>
            </a:r>
            <a:endParaRPr lang="en-US" sz="1200" b="1" dirty="0"/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xmlns="" id="{26ED2ABA-D7E8-48CF-8EC9-C531AFB2056B}"/>
              </a:ext>
            </a:extLst>
          </p:cNvPr>
          <p:cNvCxnSpPr/>
          <p:nvPr/>
        </p:nvCxnSpPr>
        <p:spPr bwMode="auto">
          <a:xfrm>
            <a:off x="2988556" y="5509940"/>
            <a:ext cx="61595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xmlns="" id="{C4375A4C-AA8C-4FBB-9DC0-CF96CF4593F2}"/>
              </a:ext>
            </a:extLst>
          </p:cNvPr>
          <p:cNvCxnSpPr/>
          <p:nvPr/>
        </p:nvCxnSpPr>
        <p:spPr bwMode="auto">
          <a:xfrm>
            <a:off x="4160131" y="5509940"/>
            <a:ext cx="862012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39">
            <a:extLst>
              <a:ext uri="{FF2B5EF4-FFF2-40B4-BE49-F238E27FC236}">
                <a16:creationId xmlns:a16="http://schemas.microsoft.com/office/drawing/2014/main" xmlns="" id="{291BAEAC-486C-49B6-9016-21B6FF4E0D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18291" y="5208415"/>
            <a:ext cx="30967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l-GR" sz="1600" b="1" dirty="0"/>
              <a:t>ε</a:t>
            </a:r>
            <a:endParaRPr lang="en-US" altLang="en-US" sz="1600" b="1" dirty="0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xmlns="" id="{2CC6BDD4-F47A-4843-B9BC-5FCABDC1BC4F}"/>
              </a:ext>
            </a:extLst>
          </p:cNvPr>
          <p:cNvSpPr/>
          <p:nvPr/>
        </p:nvSpPr>
        <p:spPr bwMode="auto">
          <a:xfrm>
            <a:off x="7813112" y="5252765"/>
            <a:ext cx="554037" cy="514350"/>
          </a:xfrm>
          <a:prstGeom prst="ellipse">
            <a:avLst/>
          </a:prstGeom>
          <a:ln w="85725" cmpd="dbl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IN" sz="1200" b="1" dirty="0"/>
              <a:t>q3</a:t>
            </a:r>
            <a:endParaRPr lang="en-US" sz="1200" b="1" dirty="0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xmlns="" id="{BCAEDB8A-1E2D-4B1D-838E-5558C7628C2D}"/>
              </a:ext>
            </a:extLst>
          </p:cNvPr>
          <p:cNvSpPr/>
          <p:nvPr/>
        </p:nvSpPr>
        <p:spPr bwMode="auto">
          <a:xfrm>
            <a:off x="6388704" y="5252765"/>
            <a:ext cx="555625" cy="51435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IN" sz="1200" b="1" dirty="0"/>
              <a:t>q2</a:t>
            </a:r>
            <a:endParaRPr lang="en-US" sz="1200" b="1" dirty="0"/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xmlns="" id="{0DBE8E67-CEEF-413C-9A2D-B7654D46FF52}"/>
              </a:ext>
            </a:extLst>
          </p:cNvPr>
          <p:cNvCxnSpPr>
            <a:cxnSpLocks/>
          </p:cNvCxnSpPr>
          <p:nvPr/>
        </p:nvCxnSpPr>
        <p:spPr bwMode="auto">
          <a:xfrm>
            <a:off x="5599544" y="5509940"/>
            <a:ext cx="78916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39">
            <a:extLst>
              <a:ext uri="{FF2B5EF4-FFF2-40B4-BE49-F238E27FC236}">
                <a16:creationId xmlns:a16="http://schemas.microsoft.com/office/drawing/2014/main" xmlns="" id="{02B14D0E-30AC-4DA5-BE68-229EFFCF1B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39286" y="5213169"/>
            <a:ext cx="30967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600" b="1" dirty="0"/>
              <a:t>a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xmlns="" id="{3A67732A-B65A-4EBE-9ECC-1E413B80A7E1}"/>
              </a:ext>
            </a:extLst>
          </p:cNvPr>
          <p:cNvCxnSpPr/>
          <p:nvPr/>
        </p:nvCxnSpPr>
        <p:spPr bwMode="auto">
          <a:xfrm>
            <a:off x="6940742" y="5509940"/>
            <a:ext cx="862012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39">
            <a:extLst>
              <a:ext uri="{FF2B5EF4-FFF2-40B4-BE49-F238E27FC236}">
                <a16:creationId xmlns:a16="http://schemas.microsoft.com/office/drawing/2014/main" xmlns="" id="{545FD215-2351-4822-B65B-CB6448AB96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86691" y="5205690"/>
            <a:ext cx="30967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l-GR" sz="1600" b="1" dirty="0"/>
              <a:t>ε</a:t>
            </a:r>
            <a:endParaRPr lang="en-US" altLang="en-US" sz="1600" b="1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xmlns="" id="{92C85E84-06C5-42ED-93E0-519CBEBBA49C}"/>
              </a:ext>
            </a:extLst>
          </p:cNvPr>
          <p:cNvSpPr txBox="1"/>
          <p:nvPr/>
        </p:nvSpPr>
        <p:spPr>
          <a:xfrm>
            <a:off x="401068" y="5325274"/>
            <a:ext cx="2568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{</a:t>
            </a:r>
            <a:r>
              <a:rPr lang="el-GR" dirty="0">
                <a:solidFill>
                  <a:srgbClr val="FF0000"/>
                </a:solidFill>
              </a:rPr>
              <a:t>ε</a:t>
            </a:r>
            <a:r>
              <a:rPr lang="en-US" dirty="0">
                <a:solidFill>
                  <a:srgbClr val="FF0000"/>
                </a:solidFill>
              </a:rPr>
              <a:t>,</a:t>
            </a:r>
            <a:r>
              <a:rPr lang="en-US" dirty="0" err="1">
                <a:solidFill>
                  <a:srgbClr val="FF0000"/>
                </a:solidFill>
              </a:rPr>
              <a:t>a,aa,aaa,aaaa</a:t>
            </a:r>
            <a:r>
              <a:rPr lang="en-US" dirty="0">
                <a:solidFill>
                  <a:srgbClr val="FF0000"/>
                </a:solidFill>
              </a:rPr>
              <a:t>….}</a:t>
            </a:r>
            <a:endParaRPr lang="en-IN" dirty="0">
              <a:solidFill>
                <a:srgbClr val="FF0000"/>
              </a:solidFill>
            </a:endParaRPr>
          </a:p>
        </p:txBody>
      </p:sp>
      <p:cxnSp>
        <p:nvCxnSpPr>
          <p:cNvPr id="66" name="Connector: Curved 65">
            <a:extLst>
              <a:ext uri="{FF2B5EF4-FFF2-40B4-BE49-F238E27FC236}">
                <a16:creationId xmlns:a16="http://schemas.microsoft.com/office/drawing/2014/main" xmlns="" id="{2D429B3C-6757-4A84-817A-DB62F69C50EB}"/>
              </a:ext>
            </a:extLst>
          </p:cNvPr>
          <p:cNvCxnSpPr>
            <a:stCxn id="59" idx="0"/>
            <a:endCxn id="53" idx="0"/>
          </p:cNvCxnSpPr>
          <p:nvPr/>
        </p:nvCxnSpPr>
        <p:spPr>
          <a:xfrm rot="16200000" flipH="1" flipV="1">
            <a:off x="5985324" y="4586552"/>
            <a:ext cx="14981" cy="1347405"/>
          </a:xfrm>
          <a:prstGeom prst="curvedConnector3">
            <a:avLst>
              <a:gd name="adj1" fmla="val -152593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ctor: Curved 67">
            <a:extLst>
              <a:ext uri="{FF2B5EF4-FFF2-40B4-BE49-F238E27FC236}">
                <a16:creationId xmlns:a16="http://schemas.microsoft.com/office/drawing/2014/main" xmlns="" id="{9B848D61-30F9-45B2-AA68-1BDA93CD0622}"/>
              </a:ext>
            </a:extLst>
          </p:cNvPr>
          <p:cNvCxnSpPr>
            <a:stCxn id="54" idx="4"/>
            <a:endCxn id="58" idx="4"/>
          </p:cNvCxnSpPr>
          <p:nvPr/>
        </p:nvCxnSpPr>
        <p:spPr>
          <a:xfrm rot="5400000" flipH="1" flipV="1">
            <a:off x="5971937" y="3677497"/>
            <a:ext cx="28575" cy="4207812"/>
          </a:xfrm>
          <a:prstGeom prst="curvedConnector3">
            <a:avLst>
              <a:gd name="adj1" fmla="val -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39">
            <a:extLst>
              <a:ext uri="{FF2B5EF4-FFF2-40B4-BE49-F238E27FC236}">
                <a16:creationId xmlns:a16="http://schemas.microsoft.com/office/drawing/2014/main" xmlns="" id="{26DF65FD-40F8-402D-AE37-566E978B8E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79104" y="4693585"/>
            <a:ext cx="30967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l-GR" sz="1600" b="1" dirty="0"/>
              <a:t>ε</a:t>
            </a:r>
            <a:endParaRPr lang="en-US" altLang="en-US" sz="1600" b="1" dirty="0"/>
          </a:p>
        </p:txBody>
      </p:sp>
      <p:sp>
        <p:nvSpPr>
          <p:cNvPr id="72" name="TextBox 39">
            <a:extLst>
              <a:ext uri="{FF2B5EF4-FFF2-40B4-BE49-F238E27FC236}">
                <a16:creationId xmlns:a16="http://schemas.microsoft.com/office/drawing/2014/main" xmlns="" id="{FBE615D8-FF2E-48D4-B033-25D7661731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64752" y="6042681"/>
            <a:ext cx="30967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l-GR" sz="1600" b="1" dirty="0"/>
              <a:t>ε</a:t>
            </a:r>
            <a:endParaRPr lang="en-US" altLang="en-US" sz="1600" b="1" dirty="0"/>
          </a:p>
        </p:txBody>
      </p:sp>
      <p:graphicFrame>
        <p:nvGraphicFramePr>
          <p:cNvPr id="73" name="Table 73">
            <a:extLst>
              <a:ext uri="{FF2B5EF4-FFF2-40B4-BE49-F238E27FC236}">
                <a16:creationId xmlns:a16="http://schemas.microsoft.com/office/drawing/2014/main" xmlns="" id="{9ABB8965-14A7-47EA-8E93-CCB03F61B1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725791305"/>
              </p:ext>
            </p:extLst>
          </p:nvPr>
        </p:nvGraphicFramePr>
        <p:xfrm>
          <a:off x="8420633" y="4323006"/>
          <a:ext cx="3370299" cy="19202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502535">
                  <a:extLst>
                    <a:ext uri="{9D8B030D-6E8A-4147-A177-3AD203B41FA5}">
                      <a16:colId xmlns:a16="http://schemas.microsoft.com/office/drawing/2014/main" xmlns="" val="329052838"/>
                    </a:ext>
                  </a:extLst>
                </a:gridCol>
                <a:gridCol w="2867764">
                  <a:extLst>
                    <a:ext uri="{9D8B030D-6E8A-4147-A177-3AD203B41FA5}">
                      <a16:colId xmlns:a16="http://schemas.microsoft.com/office/drawing/2014/main" xmlns="" val="1753625939"/>
                    </a:ext>
                  </a:extLst>
                </a:gridCol>
              </a:tblGrid>
              <a:tr h="206195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exp</a:t>
                      </a:r>
                      <a:endParaRPr lang="en-IN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transition</a:t>
                      </a:r>
                      <a:endParaRPr lang="en-IN" sz="12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108230014"/>
                  </a:ext>
                </a:extLst>
              </a:tr>
              <a:tr h="223592">
                <a:tc>
                  <a:txBody>
                    <a:bodyPr/>
                    <a:lstStyle/>
                    <a:p>
                      <a:pPr algn="ctr"/>
                      <a:r>
                        <a:rPr lang="el-GR" sz="1200" b="1" dirty="0">
                          <a:solidFill>
                            <a:srgbClr val="FF0000"/>
                          </a:solidFill>
                        </a:rPr>
                        <a:t>ε</a:t>
                      </a:r>
                      <a:endParaRPr lang="en-IN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q0</a:t>
                      </a:r>
                      <a:r>
                        <a:rPr lang="en-US" sz="1200" b="1" dirty="0">
                          <a:sym typeface="Wingdings" panose="05000000000000000000" pitchFamily="2" charset="2"/>
                        </a:rPr>
                        <a:t>q1</a:t>
                      </a:r>
                      <a:endParaRPr lang="en-IN" sz="12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343588620"/>
                  </a:ext>
                </a:extLst>
              </a:tr>
              <a:tr h="223592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FF0000"/>
                          </a:solidFill>
                        </a:rPr>
                        <a:t>a</a:t>
                      </a:r>
                      <a:endParaRPr lang="en-IN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q0</a:t>
                      </a:r>
                      <a:r>
                        <a:rPr lang="en-US" sz="1200" b="1" dirty="0">
                          <a:sym typeface="Wingdings" panose="05000000000000000000" pitchFamily="2" charset="2"/>
                        </a:rPr>
                        <a:t>q1</a:t>
                      </a:r>
                      <a:r>
                        <a:rPr lang="en-IN" sz="1200" b="1" dirty="0">
                          <a:sym typeface="Wingdings" panose="05000000000000000000" pitchFamily="2" charset="2"/>
                        </a:rPr>
                        <a:t>q2q3</a:t>
                      </a:r>
                      <a:endParaRPr lang="en-IN" sz="12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680609714"/>
                  </a:ext>
                </a:extLst>
              </a:tr>
              <a:tr h="223592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FF0000"/>
                          </a:solidFill>
                        </a:rPr>
                        <a:t>aa</a:t>
                      </a:r>
                      <a:endParaRPr lang="en-IN" sz="12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q0</a:t>
                      </a:r>
                      <a:r>
                        <a:rPr lang="en-US" sz="1200" b="1" dirty="0">
                          <a:sym typeface="Wingdings" panose="05000000000000000000" pitchFamily="2" charset="2"/>
                        </a:rPr>
                        <a:t>q1</a:t>
                      </a:r>
                      <a:r>
                        <a:rPr lang="en-IN" sz="1200" b="1" dirty="0">
                          <a:sym typeface="Wingdings" panose="05000000000000000000" pitchFamily="2" charset="2"/>
                        </a:rPr>
                        <a:t>q2q1q2q3</a:t>
                      </a:r>
                      <a:endParaRPr lang="en-IN" sz="12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095600005"/>
                  </a:ext>
                </a:extLst>
              </a:tr>
              <a:tr h="223592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err="1">
                          <a:solidFill>
                            <a:srgbClr val="FF0000"/>
                          </a:solidFill>
                        </a:rPr>
                        <a:t>aaa</a:t>
                      </a:r>
                      <a:endParaRPr lang="en-IN" sz="12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q0</a:t>
                      </a:r>
                      <a:r>
                        <a:rPr lang="en-US" sz="1200" b="1" dirty="0">
                          <a:sym typeface="Wingdings" panose="05000000000000000000" pitchFamily="2" charset="2"/>
                        </a:rPr>
                        <a:t>q1</a:t>
                      </a:r>
                      <a:r>
                        <a:rPr lang="en-IN" sz="1200" b="1" dirty="0">
                          <a:sym typeface="Wingdings" panose="05000000000000000000" pitchFamily="2" charset="2"/>
                        </a:rPr>
                        <a:t>q2q1q2q1q2q3</a:t>
                      </a:r>
                      <a:endParaRPr lang="en-IN" sz="12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736579848"/>
                  </a:ext>
                </a:extLst>
              </a:tr>
              <a:tr h="223592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FF0000"/>
                          </a:solidFill>
                        </a:rPr>
                        <a:t>..</a:t>
                      </a:r>
                      <a:endParaRPr lang="en-IN" sz="12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…….</a:t>
                      </a:r>
                      <a:endParaRPr lang="en-IN" sz="12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20735393"/>
                  </a:ext>
                </a:extLst>
              </a:tr>
              <a:tr h="223592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FF0000"/>
                          </a:solidFill>
                        </a:rPr>
                        <a:t>a*</a:t>
                      </a:r>
                      <a:endParaRPr lang="en-IN" sz="12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q0</a:t>
                      </a:r>
                      <a:r>
                        <a:rPr lang="en-US" sz="1200" b="1" dirty="0">
                          <a:sym typeface="Wingdings" panose="05000000000000000000" pitchFamily="2" charset="2"/>
                        </a:rPr>
                        <a:t>[(q1q2) loops for N times]q3</a:t>
                      </a:r>
                      <a:endParaRPr lang="en-IN" sz="12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134293881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7D1CA8D7-02E1-4C45-9025-7A16A26F4D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530" y="5707716"/>
            <a:ext cx="706770" cy="732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05179072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879DC9BA-B458-40C8-8D8E-C91FB6963D83}"/>
              </a:ext>
            </a:extLst>
          </p:cNvPr>
          <p:cNvSpPr txBox="1"/>
          <p:nvPr/>
        </p:nvSpPr>
        <p:spPr>
          <a:xfrm>
            <a:off x="621437" y="594804"/>
            <a:ext cx="4793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Thompson’s for Concatenation operation:</a:t>
            </a:r>
            <a:endParaRPr lang="en-IN" b="1" u="sng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xmlns="" id="{A174B017-FB7E-443E-94D6-FFDFC78E902D}"/>
              </a:ext>
            </a:extLst>
          </p:cNvPr>
          <p:cNvSpPr/>
          <p:nvPr/>
        </p:nvSpPr>
        <p:spPr bwMode="auto">
          <a:xfrm>
            <a:off x="4652819" y="1371790"/>
            <a:ext cx="555625" cy="51435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IN" sz="1200" b="1" dirty="0"/>
              <a:t>q0</a:t>
            </a:r>
            <a:endParaRPr lang="en-US" sz="1200" b="1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xmlns="" id="{9258FF27-0064-453E-A0AC-1DC181764E2E}"/>
              </a:ext>
            </a:extLst>
          </p:cNvPr>
          <p:cNvCxnSpPr/>
          <p:nvPr/>
        </p:nvCxnSpPr>
        <p:spPr bwMode="auto">
          <a:xfrm>
            <a:off x="4036869" y="1600390"/>
            <a:ext cx="61595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xmlns="" id="{4A2F7E6F-CB88-4BD0-8534-F046B71A57B9}"/>
              </a:ext>
            </a:extLst>
          </p:cNvPr>
          <p:cNvCxnSpPr/>
          <p:nvPr/>
        </p:nvCxnSpPr>
        <p:spPr bwMode="auto">
          <a:xfrm>
            <a:off x="5208444" y="1600390"/>
            <a:ext cx="862012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39">
            <a:extLst>
              <a:ext uri="{FF2B5EF4-FFF2-40B4-BE49-F238E27FC236}">
                <a16:creationId xmlns:a16="http://schemas.microsoft.com/office/drawing/2014/main" xmlns="" id="{64FEB417-BA84-49BE-8174-93A991D642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54393" y="1296140"/>
            <a:ext cx="30967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600" b="1" dirty="0"/>
              <a:t>a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xmlns="" id="{7D462ECB-AAE0-4492-A0CE-24A62FF8B1D7}"/>
              </a:ext>
            </a:extLst>
          </p:cNvPr>
          <p:cNvSpPr/>
          <p:nvPr/>
        </p:nvSpPr>
        <p:spPr bwMode="auto">
          <a:xfrm>
            <a:off x="6113472" y="1355471"/>
            <a:ext cx="554037" cy="514350"/>
          </a:xfrm>
          <a:prstGeom prst="ellipse">
            <a:avLst/>
          </a:prstGeom>
          <a:ln w="85725" cmpd="dbl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IN" sz="1200" b="1" dirty="0"/>
              <a:t>q1</a:t>
            </a:r>
            <a:endParaRPr lang="en-US" sz="1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CB9729E9-9757-409C-9ED8-3B85161B7D04}"/>
              </a:ext>
            </a:extLst>
          </p:cNvPr>
          <p:cNvSpPr txBox="1"/>
          <p:nvPr/>
        </p:nvSpPr>
        <p:spPr>
          <a:xfrm>
            <a:off x="2696895" y="1415724"/>
            <a:ext cx="1217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NFA for a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xmlns="" id="{AC5AFBDA-6AEB-479E-B5E0-E0502BF7ACFB}"/>
              </a:ext>
            </a:extLst>
          </p:cNvPr>
          <p:cNvSpPr/>
          <p:nvPr/>
        </p:nvSpPr>
        <p:spPr bwMode="auto">
          <a:xfrm>
            <a:off x="4652819" y="2265219"/>
            <a:ext cx="555625" cy="51435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IN" sz="1200" b="1" dirty="0"/>
              <a:t>q0</a:t>
            </a:r>
            <a:endParaRPr lang="en-US" sz="1200" b="1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xmlns="" id="{DF76430C-C00E-488D-AD95-0269D55F68EE}"/>
              </a:ext>
            </a:extLst>
          </p:cNvPr>
          <p:cNvCxnSpPr/>
          <p:nvPr/>
        </p:nvCxnSpPr>
        <p:spPr bwMode="auto">
          <a:xfrm>
            <a:off x="4036869" y="2493819"/>
            <a:ext cx="61595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xmlns="" id="{89F9E079-39AA-4302-BD78-3B1C579CF5E2}"/>
              </a:ext>
            </a:extLst>
          </p:cNvPr>
          <p:cNvCxnSpPr/>
          <p:nvPr/>
        </p:nvCxnSpPr>
        <p:spPr bwMode="auto">
          <a:xfrm>
            <a:off x="5208444" y="2493819"/>
            <a:ext cx="862012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39">
            <a:extLst>
              <a:ext uri="{FF2B5EF4-FFF2-40B4-BE49-F238E27FC236}">
                <a16:creationId xmlns:a16="http://schemas.microsoft.com/office/drawing/2014/main" xmlns="" id="{0622D3F9-791B-402D-A532-70078CB383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54393" y="2189569"/>
            <a:ext cx="30967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600" b="1" dirty="0"/>
              <a:t>b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xmlns="" id="{FF51E7F6-7008-494E-8970-5DE270A5C91B}"/>
              </a:ext>
            </a:extLst>
          </p:cNvPr>
          <p:cNvSpPr/>
          <p:nvPr/>
        </p:nvSpPr>
        <p:spPr bwMode="auto">
          <a:xfrm>
            <a:off x="6113472" y="2248900"/>
            <a:ext cx="554037" cy="514350"/>
          </a:xfrm>
          <a:prstGeom prst="ellipse">
            <a:avLst/>
          </a:prstGeom>
          <a:ln w="85725" cmpd="dbl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IN" sz="1200" b="1" dirty="0"/>
              <a:t>q1</a:t>
            </a:r>
            <a:endParaRPr lang="en-US" sz="12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BA26E9CE-9FDC-4CF6-8E1B-626B67256180}"/>
              </a:ext>
            </a:extLst>
          </p:cNvPr>
          <p:cNvSpPr txBox="1"/>
          <p:nvPr/>
        </p:nvSpPr>
        <p:spPr>
          <a:xfrm>
            <a:off x="2704345" y="2321409"/>
            <a:ext cx="1217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NFA for b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xmlns="" id="{5F3F4C83-7B24-4A26-A39C-2D316A65E8BD}"/>
              </a:ext>
            </a:extLst>
          </p:cNvPr>
          <p:cNvSpPr/>
          <p:nvPr/>
        </p:nvSpPr>
        <p:spPr bwMode="auto">
          <a:xfrm>
            <a:off x="3479476" y="3279757"/>
            <a:ext cx="555625" cy="51435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IN" sz="1200" b="1" dirty="0"/>
              <a:t>q0</a:t>
            </a:r>
            <a:endParaRPr lang="en-US" sz="1200" b="1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xmlns="" id="{2AADDCEC-A51A-4C83-AFF2-6B51CB4C9F45}"/>
              </a:ext>
            </a:extLst>
          </p:cNvPr>
          <p:cNvCxnSpPr/>
          <p:nvPr/>
        </p:nvCxnSpPr>
        <p:spPr bwMode="auto">
          <a:xfrm>
            <a:off x="2863526" y="3536932"/>
            <a:ext cx="61595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xmlns="" id="{00C2942B-09A9-42B2-A92C-C1080433F4DF}"/>
              </a:ext>
            </a:extLst>
          </p:cNvPr>
          <p:cNvCxnSpPr/>
          <p:nvPr/>
        </p:nvCxnSpPr>
        <p:spPr bwMode="auto">
          <a:xfrm>
            <a:off x="4035101" y="3536932"/>
            <a:ext cx="862012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39">
            <a:extLst>
              <a:ext uri="{FF2B5EF4-FFF2-40B4-BE49-F238E27FC236}">
                <a16:creationId xmlns:a16="http://schemas.microsoft.com/office/drawing/2014/main" xmlns="" id="{82BE364D-602B-4229-B2D8-BE879925F4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81050" y="3232682"/>
            <a:ext cx="30967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600" b="1" dirty="0"/>
              <a:t>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7720421A-F41D-422C-97E6-B46DDEEDDED8}"/>
              </a:ext>
            </a:extLst>
          </p:cNvPr>
          <p:cNvSpPr txBox="1"/>
          <p:nvPr/>
        </p:nvSpPr>
        <p:spPr>
          <a:xfrm>
            <a:off x="1328713" y="3352266"/>
            <a:ext cx="1537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NFA for {ab}</a:t>
            </a:r>
            <a:endParaRPr lang="en-IN" dirty="0">
              <a:solidFill>
                <a:srgbClr val="FF0000"/>
              </a:solidFill>
            </a:endParaRP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xmlns="" id="{3193F4ED-88DB-4D22-9427-44898C56E37E}"/>
              </a:ext>
            </a:extLst>
          </p:cNvPr>
          <p:cNvCxnSpPr/>
          <p:nvPr/>
        </p:nvCxnSpPr>
        <p:spPr bwMode="auto">
          <a:xfrm>
            <a:off x="5472507" y="3536932"/>
            <a:ext cx="61595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xmlns="" id="{5AFA735B-B1D4-466B-A682-642845C07119}"/>
              </a:ext>
            </a:extLst>
          </p:cNvPr>
          <p:cNvSpPr/>
          <p:nvPr/>
        </p:nvSpPr>
        <p:spPr bwMode="auto">
          <a:xfrm>
            <a:off x="6113472" y="3279757"/>
            <a:ext cx="554037" cy="514350"/>
          </a:xfrm>
          <a:prstGeom prst="ellipse">
            <a:avLst/>
          </a:prstGeom>
          <a:ln w="85725" cmpd="dbl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IN" sz="1200" b="1" dirty="0"/>
              <a:t>q2</a:t>
            </a:r>
            <a:endParaRPr lang="en-US" sz="1200" b="1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xmlns="" id="{8237B88B-8FEE-48EE-88F0-3189AB441E49}"/>
              </a:ext>
            </a:extLst>
          </p:cNvPr>
          <p:cNvSpPr/>
          <p:nvPr/>
        </p:nvSpPr>
        <p:spPr bwMode="auto">
          <a:xfrm>
            <a:off x="4891867" y="3279757"/>
            <a:ext cx="555625" cy="51435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IN" sz="1200" b="1" dirty="0"/>
              <a:t>q1</a:t>
            </a:r>
            <a:endParaRPr lang="en-US" sz="1200" b="1" dirty="0"/>
          </a:p>
        </p:txBody>
      </p:sp>
      <p:sp>
        <p:nvSpPr>
          <p:cNvPr id="37" name="TextBox 39">
            <a:extLst>
              <a:ext uri="{FF2B5EF4-FFF2-40B4-BE49-F238E27FC236}">
                <a16:creationId xmlns:a16="http://schemas.microsoft.com/office/drawing/2014/main" xmlns="" id="{5CEDB02D-65B8-4D25-99A0-33670290E7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12721" y="3210122"/>
            <a:ext cx="30967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600" b="1" dirty="0"/>
              <a:t>b</a:t>
            </a:r>
          </a:p>
        </p:txBody>
      </p:sp>
      <p:graphicFrame>
        <p:nvGraphicFramePr>
          <p:cNvPr id="39" name="Table 73">
            <a:extLst>
              <a:ext uri="{FF2B5EF4-FFF2-40B4-BE49-F238E27FC236}">
                <a16:creationId xmlns:a16="http://schemas.microsoft.com/office/drawing/2014/main" xmlns="" id="{068FCA65-0C8C-4413-AE00-BDE0050B6B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4129167187"/>
              </p:ext>
            </p:extLst>
          </p:nvPr>
        </p:nvGraphicFramePr>
        <p:xfrm>
          <a:off x="7802505" y="1973754"/>
          <a:ext cx="3370299" cy="10972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502535">
                  <a:extLst>
                    <a:ext uri="{9D8B030D-6E8A-4147-A177-3AD203B41FA5}">
                      <a16:colId xmlns:a16="http://schemas.microsoft.com/office/drawing/2014/main" xmlns="" val="329052838"/>
                    </a:ext>
                  </a:extLst>
                </a:gridCol>
                <a:gridCol w="2867764">
                  <a:extLst>
                    <a:ext uri="{9D8B030D-6E8A-4147-A177-3AD203B41FA5}">
                      <a16:colId xmlns:a16="http://schemas.microsoft.com/office/drawing/2014/main" xmlns="" val="1753625939"/>
                    </a:ext>
                  </a:extLst>
                </a:gridCol>
              </a:tblGrid>
              <a:tr h="206195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exp</a:t>
                      </a:r>
                      <a:endParaRPr lang="en-IN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transition</a:t>
                      </a:r>
                      <a:endParaRPr lang="en-IN" sz="12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108230014"/>
                  </a:ext>
                </a:extLst>
              </a:tr>
              <a:tr h="223592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FF0000"/>
                          </a:solidFill>
                        </a:rPr>
                        <a:t>a</a:t>
                      </a:r>
                      <a:endParaRPr lang="en-IN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q0</a:t>
                      </a:r>
                      <a:r>
                        <a:rPr lang="en-US" sz="1200" b="1" dirty="0">
                          <a:sym typeface="Wingdings" panose="05000000000000000000" pitchFamily="2" charset="2"/>
                        </a:rPr>
                        <a:t>q1</a:t>
                      </a:r>
                      <a:endParaRPr lang="en-IN" sz="12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680609714"/>
                  </a:ext>
                </a:extLst>
              </a:tr>
              <a:tr h="223592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FF0000"/>
                          </a:solidFill>
                        </a:rPr>
                        <a:t>b</a:t>
                      </a:r>
                      <a:endParaRPr lang="en-IN" sz="12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q0</a:t>
                      </a:r>
                      <a:r>
                        <a:rPr lang="en-US" sz="1200" b="1" dirty="0">
                          <a:sym typeface="Wingdings" panose="05000000000000000000" pitchFamily="2" charset="2"/>
                        </a:rPr>
                        <a:t>q1</a:t>
                      </a:r>
                      <a:endParaRPr lang="en-IN" sz="12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095600005"/>
                  </a:ext>
                </a:extLst>
              </a:tr>
              <a:tr h="223592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FF0000"/>
                          </a:solidFill>
                        </a:rPr>
                        <a:t>ab</a:t>
                      </a:r>
                      <a:endParaRPr lang="en-IN" sz="12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q0</a:t>
                      </a:r>
                      <a:r>
                        <a:rPr lang="en-US" sz="1200" b="1" dirty="0">
                          <a:sym typeface="Wingdings" panose="05000000000000000000" pitchFamily="2" charset="2"/>
                        </a:rPr>
                        <a:t>q1</a:t>
                      </a:r>
                      <a:r>
                        <a:rPr lang="en-IN" sz="1200" b="1" dirty="0">
                          <a:sym typeface="Wingdings" panose="05000000000000000000" pitchFamily="2" charset="2"/>
                        </a:rPr>
                        <a:t>q2</a:t>
                      </a:r>
                      <a:endParaRPr lang="en-IN" sz="12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736579848"/>
                  </a:ext>
                </a:extLst>
              </a:tr>
            </a:tbl>
          </a:graphicData>
        </a:graphic>
      </p:graphicFrame>
      <p:graphicFrame>
        <p:nvGraphicFramePr>
          <p:cNvPr id="40" name="Table 40">
            <a:extLst>
              <a:ext uri="{FF2B5EF4-FFF2-40B4-BE49-F238E27FC236}">
                <a16:creationId xmlns:a16="http://schemas.microsoft.com/office/drawing/2014/main" xmlns="" id="{62A0CC16-F19E-4044-AEF8-7106DA94FA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110986948"/>
              </p:ext>
            </p:extLst>
          </p:nvPr>
        </p:nvGraphicFramePr>
        <p:xfrm>
          <a:off x="2696895" y="4370474"/>
          <a:ext cx="6287307" cy="14630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356254">
                  <a:extLst>
                    <a:ext uri="{9D8B030D-6E8A-4147-A177-3AD203B41FA5}">
                      <a16:colId xmlns:a16="http://schemas.microsoft.com/office/drawing/2014/main" xmlns="" val="315388520"/>
                    </a:ext>
                  </a:extLst>
                </a:gridCol>
                <a:gridCol w="3931053">
                  <a:extLst>
                    <a:ext uri="{9D8B030D-6E8A-4147-A177-3AD203B41FA5}">
                      <a16:colId xmlns:a16="http://schemas.microsoft.com/office/drawing/2014/main" xmlns="" val="2852934123"/>
                    </a:ext>
                  </a:extLst>
                </a:gridCol>
              </a:tblGrid>
              <a:tr h="25556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Operation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No. of mandatory null moves</a:t>
                      </a:r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4120079422"/>
                  </a:ext>
                </a:extLst>
              </a:tr>
              <a:tr h="25556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Star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450104289"/>
                  </a:ext>
                </a:extLst>
              </a:tr>
              <a:tr h="25556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Concatenation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NIL</a:t>
                      </a:r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882294858"/>
                  </a:ext>
                </a:extLst>
              </a:tr>
              <a:tr h="25556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OR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485411865"/>
                  </a:ext>
                </a:extLst>
              </a:tr>
            </a:tbl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BBC68F22-A9E1-4176-9BEF-0E0FEDBF29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529" y="5580476"/>
            <a:ext cx="829467" cy="860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12250801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4D125A9D-7348-467C-B2F9-773E793BDFC6}"/>
              </a:ext>
            </a:extLst>
          </p:cNvPr>
          <p:cNvSpPr txBox="1"/>
          <p:nvPr/>
        </p:nvSpPr>
        <p:spPr>
          <a:xfrm>
            <a:off x="621437" y="594804"/>
            <a:ext cx="3440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Thompson’s for OR operation:</a:t>
            </a:r>
            <a:endParaRPr lang="en-IN" b="1" u="sng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xmlns="" id="{FA06C656-AF84-476E-AB3F-20EFF6B9E3C1}"/>
              </a:ext>
            </a:extLst>
          </p:cNvPr>
          <p:cNvSpPr/>
          <p:nvPr/>
        </p:nvSpPr>
        <p:spPr bwMode="auto">
          <a:xfrm>
            <a:off x="4652819" y="1371790"/>
            <a:ext cx="555625" cy="51435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IN" sz="1200" b="1" dirty="0"/>
              <a:t>q0</a:t>
            </a:r>
            <a:endParaRPr lang="en-US" sz="1200" b="1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xmlns="" id="{E274A28E-B1B9-4642-95E2-E2D7D5F64D2B}"/>
              </a:ext>
            </a:extLst>
          </p:cNvPr>
          <p:cNvCxnSpPr/>
          <p:nvPr/>
        </p:nvCxnSpPr>
        <p:spPr bwMode="auto">
          <a:xfrm>
            <a:off x="4036869" y="1600390"/>
            <a:ext cx="61595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xmlns="" id="{6EAE6913-690D-4CC3-84E9-5199CED4B464}"/>
              </a:ext>
            </a:extLst>
          </p:cNvPr>
          <p:cNvCxnSpPr/>
          <p:nvPr/>
        </p:nvCxnSpPr>
        <p:spPr bwMode="auto">
          <a:xfrm>
            <a:off x="5208444" y="1600390"/>
            <a:ext cx="862012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39">
            <a:extLst>
              <a:ext uri="{FF2B5EF4-FFF2-40B4-BE49-F238E27FC236}">
                <a16:creationId xmlns:a16="http://schemas.microsoft.com/office/drawing/2014/main" xmlns="" id="{7F6CD6C2-4D25-439E-B412-2DFEFC4594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54393" y="1296140"/>
            <a:ext cx="30967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600" b="1" dirty="0"/>
              <a:t>a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xmlns="" id="{E077C315-7E8C-4ED7-8C85-192FBD44CEFF}"/>
              </a:ext>
            </a:extLst>
          </p:cNvPr>
          <p:cNvSpPr/>
          <p:nvPr/>
        </p:nvSpPr>
        <p:spPr bwMode="auto">
          <a:xfrm>
            <a:off x="6113472" y="1355471"/>
            <a:ext cx="554037" cy="514350"/>
          </a:xfrm>
          <a:prstGeom prst="ellipse">
            <a:avLst/>
          </a:prstGeom>
          <a:ln w="85725" cmpd="dbl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IN" sz="1200" b="1" dirty="0"/>
              <a:t>q1</a:t>
            </a:r>
            <a:endParaRPr lang="en-US" sz="1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19788F00-C1B4-4171-99F3-A69F8EF84A6F}"/>
              </a:ext>
            </a:extLst>
          </p:cNvPr>
          <p:cNvSpPr txBox="1"/>
          <p:nvPr/>
        </p:nvSpPr>
        <p:spPr>
          <a:xfrm>
            <a:off x="2696895" y="1415724"/>
            <a:ext cx="1217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NFA for a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xmlns="" id="{36CDA8EC-ABFD-4C61-BA1E-DAA78B389672}"/>
              </a:ext>
            </a:extLst>
          </p:cNvPr>
          <p:cNvSpPr/>
          <p:nvPr/>
        </p:nvSpPr>
        <p:spPr bwMode="auto">
          <a:xfrm>
            <a:off x="4652819" y="2265219"/>
            <a:ext cx="555625" cy="51435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IN" sz="1200" b="1" dirty="0"/>
              <a:t>q0</a:t>
            </a:r>
            <a:endParaRPr lang="en-US" sz="1200" b="1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xmlns="" id="{CCD62382-C991-42AB-9ED7-A284988AA088}"/>
              </a:ext>
            </a:extLst>
          </p:cNvPr>
          <p:cNvCxnSpPr/>
          <p:nvPr/>
        </p:nvCxnSpPr>
        <p:spPr bwMode="auto">
          <a:xfrm>
            <a:off x="4036869" y="2493819"/>
            <a:ext cx="61595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xmlns="" id="{E4151331-8DC1-4C9F-9DC5-0C103B2F60B3}"/>
              </a:ext>
            </a:extLst>
          </p:cNvPr>
          <p:cNvCxnSpPr/>
          <p:nvPr/>
        </p:nvCxnSpPr>
        <p:spPr bwMode="auto">
          <a:xfrm>
            <a:off x="5208444" y="2493819"/>
            <a:ext cx="862012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39">
            <a:extLst>
              <a:ext uri="{FF2B5EF4-FFF2-40B4-BE49-F238E27FC236}">
                <a16:creationId xmlns:a16="http://schemas.microsoft.com/office/drawing/2014/main" xmlns="" id="{8F66B75E-A8D5-47D7-966F-D5C7688E5F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54393" y="2189569"/>
            <a:ext cx="30967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600" b="1" dirty="0"/>
              <a:t>b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xmlns="" id="{4B4CD795-A7E4-4B83-8D2C-6A64F57434A4}"/>
              </a:ext>
            </a:extLst>
          </p:cNvPr>
          <p:cNvSpPr/>
          <p:nvPr/>
        </p:nvSpPr>
        <p:spPr bwMode="auto">
          <a:xfrm>
            <a:off x="6113472" y="2248900"/>
            <a:ext cx="554037" cy="514350"/>
          </a:xfrm>
          <a:prstGeom prst="ellipse">
            <a:avLst/>
          </a:prstGeom>
          <a:ln w="85725" cmpd="dbl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IN" sz="1200" b="1" dirty="0"/>
              <a:t>q1</a:t>
            </a:r>
            <a:endParaRPr lang="en-US" sz="12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034E43AD-8AE8-4C90-AC9E-4485F29D861A}"/>
              </a:ext>
            </a:extLst>
          </p:cNvPr>
          <p:cNvSpPr txBox="1"/>
          <p:nvPr/>
        </p:nvSpPr>
        <p:spPr>
          <a:xfrm>
            <a:off x="2704345" y="2321409"/>
            <a:ext cx="1217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NFA for b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8D648E6A-A228-4901-815B-5EB732139B86}"/>
              </a:ext>
            </a:extLst>
          </p:cNvPr>
          <p:cNvSpPr txBox="1"/>
          <p:nvPr/>
        </p:nvSpPr>
        <p:spPr>
          <a:xfrm>
            <a:off x="339675" y="4437919"/>
            <a:ext cx="26388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>
                <a:solidFill>
                  <a:srgbClr val="FF0000"/>
                </a:solidFill>
              </a:rPr>
              <a:t>NFA for (</a:t>
            </a:r>
            <a:r>
              <a:rPr lang="en-US" b="1" u="sng" dirty="0" err="1">
                <a:solidFill>
                  <a:srgbClr val="FF0000"/>
                </a:solidFill>
              </a:rPr>
              <a:t>a+b</a:t>
            </a:r>
            <a:r>
              <a:rPr lang="en-US" b="1" u="sng" dirty="0">
                <a:solidFill>
                  <a:srgbClr val="FF0000"/>
                </a:solidFill>
              </a:rPr>
              <a:t>) or (</a:t>
            </a:r>
            <a:r>
              <a:rPr lang="en-US" b="1" u="sng" dirty="0" err="1">
                <a:solidFill>
                  <a:srgbClr val="FF0000"/>
                </a:solidFill>
              </a:rPr>
              <a:t>a|b</a:t>
            </a:r>
            <a:r>
              <a:rPr lang="en-US" b="1" u="sng" dirty="0">
                <a:solidFill>
                  <a:srgbClr val="FF0000"/>
                </a:solidFill>
              </a:rPr>
              <a:t>)</a:t>
            </a:r>
            <a:endParaRPr lang="en-IN" b="1" u="sng" dirty="0">
              <a:solidFill>
                <a:srgbClr val="FF0000"/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xmlns="" id="{D1D8E953-CDDB-4FF1-AD97-3AE43580CD57}"/>
              </a:ext>
            </a:extLst>
          </p:cNvPr>
          <p:cNvSpPr/>
          <p:nvPr/>
        </p:nvSpPr>
        <p:spPr bwMode="auto">
          <a:xfrm>
            <a:off x="4652819" y="3580401"/>
            <a:ext cx="555625" cy="51435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IN" sz="1200" b="1" dirty="0"/>
              <a:t>q1</a:t>
            </a:r>
            <a:endParaRPr lang="en-US" sz="1200" b="1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xmlns="" id="{E59F6F74-488E-4A45-B229-300BA70E7D5D}"/>
              </a:ext>
            </a:extLst>
          </p:cNvPr>
          <p:cNvCxnSpPr/>
          <p:nvPr/>
        </p:nvCxnSpPr>
        <p:spPr bwMode="auto">
          <a:xfrm>
            <a:off x="5208444" y="3809001"/>
            <a:ext cx="862012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39">
            <a:extLst>
              <a:ext uri="{FF2B5EF4-FFF2-40B4-BE49-F238E27FC236}">
                <a16:creationId xmlns:a16="http://schemas.microsoft.com/office/drawing/2014/main" xmlns="" id="{AA436A8F-D6E2-4E74-9C7D-F18B58CB64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54393" y="3504751"/>
            <a:ext cx="30967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600" b="1" dirty="0"/>
              <a:t>a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xmlns="" id="{B7EF803C-7587-4A4B-83FE-EBB68FEF7A13}"/>
              </a:ext>
            </a:extLst>
          </p:cNvPr>
          <p:cNvSpPr/>
          <p:nvPr/>
        </p:nvSpPr>
        <p:spPr bwMode="auto">
          <a:xfrm>
            <a:off x="4650144" y="5147029"/>
            <a:ext cx="555625" cy="51435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IN" sz="1200" b="1" dirty="0"/>
              <a:t>q3</a:t>
            </a:r>
            <a:endParaRPr lang="en-US" sz="1200" b="1"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xmlns="" id="{504F7CEB-BCD7-40FE-8F45-B77E826D4C5D}"/>
              </a:ext>
            </a:extLst>
          </p:cNvPr>
          <p:cNvCxnSpPr/>
          <p:nvPr/>
        </p:nvCxnSpPr>
        <p:spPr bwMode="auto">
          <a:xfrm>
            <a:off x="5205769" y="5375629"/>
            <a:ext cx="862012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39">
            <a:extLst>
              <a:ext uri="{FF2B5EF4-FFF2-40B4-BE49-F238E27FC236}">
                <a16:creationId xmlns:a16="http://schemas.microsoft.com/office/drawing/2014/main" xmlns="" id="{742727BC-A551-414D-A3F7-E076EF6FE7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51718" y="5071379"/>
            <a:ext cx="30967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600" b="1" dirty="0"/>
              <a:t>b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xmlns="" id="{9195774A-5D9B-424B-AE68-560CCAD43773}"/>
              </a:ext>
            </a:extLst>
          </p:cNvPr>
          <p:cNvSpPr/>
          <p:nvPr/>
        </p:nvSpPr>
        <p:spPr bwMode="auto">
          <a:xfrm>
            <a:off x="6096000" y="3580401"/>
            <a:ext cx="555625" cy="51435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IN" sz="1200" b="1" dirty="0"/>
              <a:t>q2</a:t>
            </a:r>
            <a:endParaRPr lang="en-US" sz="1200" b="1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xmlns="" id="{80D5F3DA-92FE-4300-AB5E-B7A98F7D6E10}"/>
              </a:ext>
            </a:extLst>
          </p:cNvPr>
          <p:cNvSpPr/>
          <p:nvPr/>
        </p:nvSpPr>
        <p:spPr bwMode="auto">
          <a:xfrm>
            <a:off x="6067781" y="5147029"/>
            <a:ext cx="555625" cy="51435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IN" sz="1200" b="1" dirty="0"/>
              <a:t>q4</a:t>
            </a:r>
            <a:endParaRPr lang="en-US" sz="1200" b="1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xmlns="" id="{6B3F74A6-1805-4B4D-B0D4-D66BF5B1F763}"/>
              </a:ext>
            </a:extLst>
          </p:cNvPr>
          <p:cNvSpPr/>
          <p:nvPr/>
        </p:nvSpPr>
        <p:spPr bwMode="auto">
          <a:xfrm>
            <a:off x="3481244" y="4362594"/>
            <a:ext cx="555625" cy="51435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IN" sz="1200" b="1" dirty="0"/>
              <a:t>q0</a:t>
            </a:r>
            <a:endParaRPr lang="en-US" sz="1200" b="1" dirty="0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xmlns="" id="{E5202820-139B-46A8-B175-4D18F6782C69}"/>
              </a:ext>
            </a:extLst>
          </p:cNvPr>
          <p:cNvCxnSpPr>
            <a:stCxn id="31" idx="7"/>
            <a:endCxn id="18" idx="2"/>
          </p:cNvCxnSpPr>
          <p:nvPr/>
        </p:nvCxnSpPr>
        <p:spPr>
          <a:xfrm flipV="1">
            <a:off x="3955500" y="3837576"/>
            <a:ext cx="697319" cy="600343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xmlns="" id="{0DBBEDFB-8252-48CF-989B-494D89421562}"/>
              </a:ext>
            </a:extLst>
          </p:cNvPr>
          <p:cNvCxnSpPr>
            <a:cxnSpLocks/>
            <a:stCxn id="27" idx="6"/>
          </p:cNvCxnSpPr>
          <p:nvPr/>
        </p:nvCxnSpPr>
        <p:spPr>
          <a:xfrm>
            <a:off x="6651625" y="3837576"/>
            <a:ext cx="720710" cy="600343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xmlns="" id="{5465ABAB-5FC0-4804-9028-5E863AC5464B}"/>
              </a:ext>
            </a:extLst>
          </p:cNvPr>
          <p:cNvCxnSpPr>
            <a:cxnSpLocks/>
            <a:stCxn id="31" idx="5"/>
            <a:endCxn id="22" idx="2"/>
          </p:cNvCxnSpPr>
          <p:nvPr/>
        </p:nvCxnSpPr>
        <p:spPr>
          <a:xfrm>
            <a:off x="3955500" y="4801619"/>
            <a:ext cx="694644" cy="602585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xmlns="" id="{767AC772-2BA0-4230-8C25-8661EF54F5A8}"/>
              </a:ext>
            </a:extLst>
          </p:cNvPr>
          <p:cNvCxnSpPr>
            <a:cxnSpLocks/>
            <a:stCxn id="29" idx="6"/>
          </p:cNvCxnSpPr>
          <p:nvPr/>
        </p:nvCxnSpPr>
        <p:spPr>
          <a:xfrm flipV="1">
            <a:off x="6623406" y="4801619"/>
            <a:ext cx="748929" cy="602585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4" name="TextBox 39">
            <a:extLst>
              <a:ext uri="{FF2B5EF4-FFF2-40B4-BE49-F238E27FC236}">
                <a16:creationId xmlns:a16="http://schemas.microsoft.com/office/drawing/2014/main" xmlns="" id="{FB227390-A023-4AB8-8320-3387F545C5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89099" y="3837576"/>
            <a:ext cx="30967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l-GR" sz="1600" b="1" dirty="0"/>
              <a:t>ε</a:t>
            </a:r>
            <a:endParaRPr lang="en-US" altLang="en-US" sz="1600" b="1" dirty="0"/>
          </a:p>
        </p:txBody>
      </p:sp>
      <p:sp>
        <p:nvSpPr>
          <p:cNvPr id="46" name="TextBox 39">
            <a:extLst>
              <a:ext uri="{FF2B5EF4-FFF2-40B4-BE49-F238E27FC236}">
                <a16:creationId xmlns:a16="http://schemas.microsoft.com/office/drawing/2014/main" xmlns="" id="{000109B6-210F-4666-A902-4CF4274DA8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84439" y="3760235"/>
            <a:ext cx="30967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l-GR" sz="1600" b="1" dirty="0"/>
              <a:t>ε</a:t>
            </a:r>
            <a:endParaRPr lang="en-US" altLang="en-US" sz="1600" b="1" dirty="0"/>
          </a:p>
        </p:txBody>
      </p:sp>
      <p:sp>
        <p:nvSpPr>
          <p:cNvPr id="48" name="TextBox 39">
            <a:extLst>
              <a:ext uri="{FF2B5EF4-FFF2-40B4-BE49-F238E27FC236}">
                <a16:creationId xmlns:a16="http://schemas.microsoft.com/office/drawing/2014/main" xmlns="" id="{991E8AF1-AA5B-406E-86E0-FB8701CD27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57090" y="5037075"/>
            <a:ext cx="30967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l-GR" sz="1600" b="1" dirty="0"/>
              <a:t>ε</a:t>
            </a:r>
            <a:endParaRPr lang="en-US" altLang="en-US" sz="1600" b="1" dirty="0"/>
          </a:p>
        </p:txBody>
      </p:sp>
      <p:sp>
        <p:nvSpPr>
          <p:cNvPr id="50" name="TextBox 39">
            <a:extLst>
              <a:ext uri="{FF2B5EF4-FFF2-40B4-BE49-F238E27FC236}">
                <a16:creationId xmlns:a16="http://schemas.microsoft.com/office/drawing/2014/main" xmlns="" id="{2222C685-DC9D-46BB-B66F-A2F14074EC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49522" y="5071379"/>
            <a:ext cx="30967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l-GR" sz="1600" b="1" dirty="0"/>
              <a:t>ε</a:t>
            </a:r>
            <a:endParaRPr lang="en-US" altLang="en-US" sz="1600" b="1" dirty="0"/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xmlns="" id="{F8BFDC7B-1A6A-4196-921F-B7830EA6E202}"/>
              </a:ext>
            </a:extLst>
          </p:cNvPr>
          <p:cNvCxnSpPr/>
          <p:nvPr/>
        </p:nvCxnSpPr>
        <p:spPr bwMode="auto">
          <a:xfrm>
            <a:off x="2866928" y="4613591"/>
            <a:ext cx="61595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Oval 52">
            <a:extLst>
              <a:ext uri="{FF2B5EF4-FFF2-40B4-BE49-F238E27FC236}">
                <a16:creationId xmlns:a16="http://schemas.microsoft.com/office/drawing/2014/main" xmlns="" id="{76E4C8BE-5A4F-464A-A76E-09738C4F57F1}"/>
              </a:ext>
            </a:extLst>
          </p:cNvPr>
          <p:cNvSpPr/>
          <p:nvPr/>
        </p:nvSpPr>
        <p:spPr bwMode="auto">
          <a:xfrm>
            <a:off x="7328541" y="4356416"/>
            <a:ext cx="554037" cy="514350"/>
          </a:xfrm>
          <a:prstGeom prst="ellipse">
            <a:avLst/>
          </a:prstGeom>
          <a:ln w="85725" cmpd="dbl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IN" sz="1200" b="1" dirty="0"/>
              <a:t>q6</a:t>
            </a:r>
            <a:endParaRPr lang="en-US" sz="1200" b="1" dirty="0"/>
          </a:p>
        </p:txBody>
      </p:sp>
      <p:graphicFrame>
        <p:nvGraphicFramePr>
          <p:cNvPr id="55" name="Table 73">
            <a:extLst>
              <a:ext uri="{FF2B5EF4-FFF2-40B4-BE49-F238E27FC236}">
                <a16:creationId xmlns:a16="http://schemas.microsoft.com/office/drawing/2014/main" xmlns="" id="{D05051CF-BE8A-4A36-A3BA-2D856A654F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52863382"/>
              </p:ext>
            </p:extLst>
          </p:nvPr>
        </p:nvGraphicFramePr>
        <p:xfrm>
          <a:off x="8234347" y="4068261"/>
          <a:ext cx="3370299" cy="8229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502535">
                  <a:extLst>
                    <a:ext uri="{9D8B030D-6E8A-4147-A177-3AD203B41FA5}">
                      <a16:colId xmlns:a16="http://schemas.microsoft.com/office/drawing/2014/main" xmlns="" val="329052838"/>
                    </a:ext>
                  </a:extLst>
                </a:gridCol>
                <a:gridCol w="2867764">
                  <a:extLst>
                    <a:ext uri="{9D8B030D-6E8A-4147-A177-3AD203B41FA5}">
                      <a16:colId xmlns:a16="http://schemas.microsoft.com/office/drawing/2014/main" xmlns="" val="1753625939"/>
                    </a:ext>
                  </a:extLst>
                </a:gridCol>
              </a:tblGrid>
              <a:tr h="206195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exp</a:t>
                      </a:r>
                      <a:endParaRPr lang="en-IN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transition</a:t>
                      </a:r>
                      <a:endParaRPr lang="en-IN" sz="12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108230014"/>
                  </a:ext>
                </a:extLst>
              </a:tr>
              <a:tr h="223592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FF0000"/>
                          </a:solidFill>
                        </a:rPr>
                        <a:t>a</a:t>
                      </a:r>
                      <a:endParaRPr lang="en-IN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q0</a:t>
                      </a:r>
                      <a:r>
                        <a:rPr lang="en-US" sz="1200" b="1" dirty="0">
                          <a:sym typeface="Wingdings" panose="05000000000000000000" pitchFamily="2" charset="2"/>
                        </a:rPr>
                        <a:t>q1</a:t>
                      </a:r>
                      <a:r>
                        <a:rPr lang="en-IN" sz="1200" b="1" dirty="0">
                          <a:sym typeface="Wingdings" panose="05000000000000000000" pitchFamily="2" charset="2"/>
                        </a:rPr>
                        <a:t>q2q6</a:t>
                      </a:r>
                      <a:endParaRPr lang="en-IN" sz="12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680609714"/>
                  </a:ext>
                </a:extLst>
              </a:tr>
              <a:tr h="223592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FF0000"/>
                          </a:solidFill>
                        </a:rPr>
                        <a:t>b</a:t>
                      </a:r>
                      <a:endParaRPr lang="en-IN" sz="12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q0</a:t>
                      </a:r>
                      <a:r>
                        <a:rPr lang="en-US" sz="1200" b="1" dirty="0">
                          <a:sym typeface="Wingdings" panose="05000000000000000000" pitchFamily="2" charset="2"/>
                        </a:rPr>
                        <a:t>q3</a:t>
                      </a:r>
                      <a:r>
                        <a:rPr lang="en-IN" sz="1200" b="1" dirty="0">
                          <a:sym typeface="Wingdings" panose="05000000000000000000" pitchFamily="2" charset="2"/>
                        </a:rPr>
                        <a:t>q4q6</a:t>
                      </a:r>
                      <a:endParaRPr lang="en-IN" sz="12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095600005"/>
                  </a:ext>
                </a:extLst>
              </a:tr>
            </a:tbl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5DA97C6D-A052-4AAF-A645-89A823CED7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529" y="5580476"/>
            <a:ext cx="829467" cy="860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89106708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9C17E977-B54D-489C-8972-07F39EE4FFA0}"/>
              </a:ext>
            </a:extLst>
          </p:cNvPr>
          <p:cNvSpPr txBox="1"/>
          <p:nvPr/>
        </p:nvSpPr>
        <p:spPr>
          <a:xfrm>
            <a:off x="541538" y="745724"/>
            <a:ext cx="67473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Thompson’s construction for regular expression: </a:t>
            </a:r>
            <a:r>
              <a:rPr lang="en-IN" altLang="en-US" b="1" u="sng" dirty="0"/>
              <a:t>(</a:t>
            </a:r>
            <a:r>
              <a:rPr lang="en-IN" altLang="en-US" b="1" u="sng" dirty="0" err="1"/>
              <a:t>a|b</a:t>
            </a:r>
            <a:r>
              <a:rPr lang="en-IN" altLang="en-US" b="1" u="sng" dirty="0"/>
              <a:t>)*</a:t>
            </a:r>
            <a:r>
              <a:rPr lang="en-IN" altLang="en-US" b="1" u="sng" dirty="0" err="1"/>
              <a:t>abb</a:t>
            </a:r>
            <a:r>
              <a:rPr lang="en-US" b="1" u="sng" dirty="0"/>
              <a:t> </a:t>
            </a:r>
            <a:endParaRPr lang="en-IN" b="1" u="sng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46E262F0-69C0-4779-876E-4C0922FACD8E}"/>
              </a:ext>
            </a:extLst>
          </p:cNvPr>
          <p:cNvSpPr txBox="1"/>
          <p:nvPr/>
        </p:nvSpPr>
        <p:spPr>
          <a:xfrm>
            <a:off x="541538" y="1447060"/>
            <a:ext cx="942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Step 1:</a:t>
            </a:r>
            <a:endParaRPr lang="en-IN" b="1" u="sng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C4D37F39-BAE8-4ADB-932A-49875AA30B33}"/>
              </a:ext>
            </a:extLst>
          </p:cNvPr>
          <p:cNvSpPr txBox="1"/>
          <p:nvPr/>
        </p:nvSpPr>
        <p:spPr>
          <a:xfrm>
            <a:off x="1867582" y="2271768"/>
            <a:ext cx="1670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>
                <a:solidFill>
                  <a:srgbClr val="FF0000"/>
                </a:solidFill>
              </a:rPr>
              <a:t>NFA for (</a:t>
            </a:r>
            <a:r>
              <a:rPr lang="en-US" b="1" u="sng" dirty="0" err="1">
                <a:solidFill>
                  <a:srgbClr val="FF0000"/>
                </a:solidFill>
              </a:rPr>
              <a:t>a|b</a:t>
            </a:r>
            <a:r>
              <a:rPr lang="en-US" b="1" u="sng" dirty="0">
                <a:solidFill>
                  <a:srgbClr val="FF0000"/>
                </a:solidFill>
              </a:rPr>
              <a:t>)</a:t>
            </a:r>
            <a:endParaRPr lang="en-IN" b="1" u="sng" dirty="0">
              <a:solidFill>
                <a:srgbClr val="FF0000"/>
              </a:solidFill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xmlns="" id="{6B131836-BA14-4B50-98BD-9A40CCC13A8D}"/>
              </a:ext>
            </a:extLst>
          </p:cNvPr>
          <p:cNvSpPr/>
          <p:nvPr/>
        </p:nvSpPr>
        <p:spPr bwMode="auto">
          <a:xfrm>
            <a:off x="5567219" y="1414250"/>
            <a:ext cx="555625" cy="51435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IN" sz="1200" b="1" dirty="0"/>
              <a:t>q1</a:t>
            </a:r>
            <a:endParaRPr lang="en-US" sz="1200" b="1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xmlns="" id="{2E847CA9-6576-48B2-9FDA-1A49ACE2C676}"/>
              </a:ext>
            </a:extLst>
          </p:cNvPr>
          <p:cNvCxnSpPr/>
          <p:nvPr/>
        </p:nvCxnSpPr>
        <p:spPr bwMode="auto">
          <a:xfrm>
            <a:off x="6122844" y="1642850"/>
            <a:ext cx="862012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39">
            <a:extLst>
              <a:ext uri="{FF2B5EF4-FFF2-40B4-BE49-F238E27FC236}">
                <a16:creationId xmlns:a16="http://schemas.microsoft.com/office/drawing/2014/main" xmlns="" id="{8168C742-B7B3-40BA-8D6F-32F0EF964C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68793" y="1338600"/>
            <a:ext cx="30967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600" b="1" dirty="0"/>
              <a:t>a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xmlns="" id="{1B53FB53-096B-48BE-A282-687DFD070EFC}"/>
              </a:ext>
            </a:extLst>
          </p:cNvPr>
          <p:cNvSpPr/>
          <p:nvPr/>
        </p:nvSpPr>
        <p:spPr bwMode="auto">
          <a:xfrm>
            <a:off x="5564544" y="2980878"/>
            <a:ext cx="555625" cy="51435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IN" sz="1200" b="1" dirty="0"/>
              <a:t>q3</a:t>
            </a:r>
            <a:endParaRPr lang="en-US" sz="1200" b="1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xmlns="" id="{B2566465-6964-4ACA-A471-C9610774FC20}"/>
              </a:ext>
            </a:extLst>
          </p:cNvPr>
          <p:cNvCxnSpPr/>
          <p:nvPr/>
        </p:nvCxnSpPr>
        <p:spPr bwMode="auto">
          <a:xfrm>
            <a:off x="6120169" y="3209478"/>
            <a:ext cx="862012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39">
            <a:extLst>
              <a:ext uri="{FF2B5EF4-FFF2-40B4-BE49-F238E27FC236}">
                <a16:creationId xmlns:a16="http://schemas.microsoft.com/office/drawing/2014/main" xmlns="" id="{E75F5858-557F-4454-9E00-502A7E2B46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66118" y="2905228"/>
            <a:ext cx="30967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600" b="1" dirty="0"/>
              <a:t>b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xmlns="" id="{44E5AB34-A441-426D-BFE8-661FBF26B363}"/>
              </a:ext>
            </a:extLst>
          </p:cNvPr>
          <p:cNvSpPr/>
          <p:nvPr/>
        </p:nvSpPr>
        <p:spPr bwMode="auto">
          <a:xfrm>
            <a:off x="7010400" y="1414250"/>
            <a:ext cx="555625" cy="51435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IN" sz="1200" b="1" dirty="0"/>
              <a:t>q2</a:t>
            </a:r>
            <a:endParaRPr lang="en-US" sz="1200" b="1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xmlns="" id="{37893475-BBB2-42B4-82E8-A0EE7BB1EE2C}"/>
              </a:ext>
            </a:extLst>
          </p:cNvPr>
          <p:cNvSpPr/>
          <p:nvPr/>
        </p:nvSpPr>
        <p:spPr bwMode="auto">
          <a:xfrm>
            <a:off x="6982181" y="2980878"/>
            <a:ext cx="555625" cy="51435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IN" sz="1200" b="1" dirty="0"/>
              <a:t>q4</a:t>
            </a:r>
            <a:endParaRPr lang="en-US" sz="1200" b="1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xmlns="" id="{4076C9E7-5895-45F0-A373-DF1DB178EB40}"/>
              </a:ext>
            </a:extLst>
          </p:cNvPr>
          <p:cNvSpPr/>
          <p:nvPr/>
        </p:nvSpPr>
        <p:spPr bwMode="auto">
          <a:xfrm>
            <a:off x="4395644" y="2196443"/>
            <a:ext cx="555625" cy="51435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IN" sz="1200" b="1" dirty="0"/>
              <a:t>q0</a:t>
            </a:r>
            <a:endParaRPr lang="en-US" sz="1200" b="1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xmlns="" id="{4E30CDC1-F3C8-4937-B18F-82B4CFE91B84}"/>
              </a:ext>
            </a:extLst>
          </p:cNvPr>
          <p:cNvCxnSpPr>
            <a:stCxn id="13" idx="7"/>
            <a:endCxn id="5" idx="2"/>
          </p:cNvCxnSpPr>
          <p:nvPr/>
        </p:nvCxnSpPr>
        <p:spPr>
          <a:xfrm flipV="1">
            <a:off x="4869900" y="1671425"/>
            <a:ext cx="697319" cy="600343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xmlns="" id="{4EB2007A-C031-4646-82F6-C9FEEFB4C417}"/>
              </a:ext>
            </a:extLst>
          </p:cNvPr>
          <p:cNvCxnSpPr>
            <a:cxnSpLocks/>
            <a:stCxn id="11" idx="6"/>
          </p:cNvCxnSpPr>
          <p:nvPr/>
        </p:nvCxnSpPr>
        <p:spPr>
          <a:xfrm>
            <a:off x="7566025" y="1671425"/>
            <a:ext cx="720710" cy="600343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xmlns="" id="{B208E8A9-4AEA-4180-A8A2-B5E681A7ED19}"/>
              </a:ext>
            </a:extLst>
          </p:cNvPr>
          <p:cNvCxnSpPr>
            <a:cxnSpLocks/>
            <a:stCxn id="13" idx="5"/>
            <a:endCxn id="8" idx="2"/>
          </p:cNvCxnSpPr>
          <p:nvPr/>
        </p:nvCxnSpPr>
        <p:spPr>
          <a:xfrm>
            <a:off x="4869900" y="2635468"/>
            <a:ext cx="694644" cy="602585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xmlns="" id="{EC823FE2-A7FA-4176-8A75-04DE1B13600D}"/>
              </a:ext>
            </a:extLst>
          </p:cNvPr>
          <p:cNvCxnSpPr>
            <a:cxnSpLocks/>
            <a:stCxn id="12" idx="6"/>
          </p:cNvCxnSpPr>
          <p:nvPr/>
        </p:nvCxnSpPr>
        <p:spPr>
          <a:xfrm flipV="1">
            <a:off x="7537806" y="2635468"/>
            <a:ext cx="748929" cy="602585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8" name="TextBox 39">
            <a:extLst>
              <a:ext uri="{FF2B5EF4-FFF2-40B4-BE49-F238E27FC236}">
                <a16:creationId xmlns:a16="http://schemas.microsoft.com/office/drawing/2014/main" xmlns="" id="{1E2281C5-28DB-4B8C-962B-6691ABC799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03499" y="1671425"/>
            <a:ext cx="30967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l-GR" sz="1600" b="1" dirty="0"/>
              <a:t>ε</a:t>
            </a:r>
            <a:endParaRPr lang="en-US" altLang="en-US" sz="1600" b="1" dirty="0"/>
          </a:p>
        </p:txBody>
      </p:sp>
      <p:sp>
        <p:nvSpPr>
          <p:cNvPr id="19" name="TextBox 39">
            <a:extLst>
              <a:ext uri="{FF2B5EF4-FFF2-40B4-BE49-F238E27FC236}">
                <a16:creationId xmlns:a16="http://schemas.microsoft.com/office/drawing/2014/main" xmlns="" id="{CE8EA497-A6E1-4A2F-BDC0-0C3DBE2B8F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98839" y="1594084"/>
            <a:ext cx="30967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l-GR" sz="1600" b="1" dirty="0"/>
              <a:t>ε</a:t>
            </a:r>
            <a:endParaRPr lang="en-US" altLang="en-US" sz="1600" b="1" dirty="0"/>
          </a:p>
        </p:txBody>
      </p:sp>
      <p:sp>
        <p:nvSpPr>
          <p:cNvPr id="20" name="TextBox 39">
            <a:extLst>
              <a:ext uri="{FF2B5EF4-FFF2-40B4-BE49-F238E27FC236}">
                <a16:creationId xmlns:a16="http://schemas.microsoft.com/office/drawing/2014/main" xmlns="" id="{86EEBCEB-2601-41B5-8A98-E9A56623DB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71490" y="2870924"/>
            <a:ext cx="30967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l-GR" sz="1600" b="1" dirty="0"/>
              <a:t>ε</a:t>
            </a:r>
            <a:endParaRPr lang="en-US" altLang="en-US" sz="1600" b="1" dirty="0"/>
          </a:p>
        </p:txBody>
      </p:sp>
      <p:sp>
        <p:nvSpPr>
          <p:cNvPr id="21" name="TextBox 39">
            <a:extLst>
              <a:ext uri="{FF2B5EF4-FFF2-40B4-BE49-F238E27FC236}">
                <a16:creationId xmlns:a16="http://schemas.microsoft.com/office/drawing/2014/main" xmlns="" id="{9843216D-DF8B-4712-BEAA-A3C39D3AC5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63922" y="2905228"/>
            <a:ext cx="30967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l-GR" sz="1600" b="1" dirty="0"/>
              <a:t>ε</a:t>
            </a:r>
            <a:endParaRPr lang="en-US" altLang="en-US" sz="1600" b="1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xmlns="" id="{9040BB99-8734-455A-B3CF-17B0E8B59BC4}"/>
              </a:ext>
            </a:extLst>
          </p:cNvPr>
          <p:cNvCxnSpPr/>
          <p:nvPr/>
        </p:nvCxnSpPr>
        <p:spPr bwMode="auto">
          <a:xfrm>
            <a:off x="3781328" y="2447440"/>
            <a:ext cx="61595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xmlns="" id="{47E357C1-F5E1-46DE-B0D1-EB67E81366F1}"/>
              </a:ext>
            </a:extLst>
          </p:cNvPr>
          <p:cNvSpPr/>
          <p:nvPr/>
        </p:nvSpPr>
        <p:spPr bwMode="auto">
          <a:xfrm>
            <a:off x="8242941" y="2190265"/>
            <a:ext cx="554037" cy="514350"/>
          </a:xfrm>
          <a:prstGeom prst="ellipse">
            <a:avLst/>
          </a:prstGeom>
          <a:ln w="85725" cmpd="dbl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IN" sz="1200" b="1" dirty="0"/>
              <a:t>q6</a:t>
            </a:r>
            <a:endParaRPr lang="en-US" sz="1200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336B4D05-8FDF-45B8-B8EE-AD4D986E3C4D}"/>
              </a:ext>
            </a:extLst>
          </p:cNvPr>
          <p:cNvSpPr txBox="1"/>
          <p:nvPr/>
        </p:nvSpPr>
        <p:spPr>
          <a:xfrm>
            <a:off x="541538" y="4173984"/>
            <a:ext cx="942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Step 2:</a:t>
            </a:r>
            <a:endParaRPr lang="en-IN" b="1" u="sng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xmlns="" id="{A09FCAA9-0CA3-4A9C-AFD0-B3D6E38AA901}"/>
              </a:ext>
            </a:extLst>
          </p:cNvPr>
          <p:cNvSpPr/>
          <p:nvPr/>
        </p:nvSpPr>
        <p:spPr bwMode="auto">
          <a:xfrm>
            <a:off x="5539000" y="4078711"/>
            <a:ext cx="555625" cy="51435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IN" sz="1200" b="1" dirty="0"/>
              <a:t>q2</a:t>
            </a:r>
            <a:endParaRPr lang="en-US" sz="1200" b="1" dirty="0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xmlns="" id="{6343D042-46C6-4D37-948B-D77E9FACDA6C}"/>
              </a:ext>
            </a:extLst>
          </p:cNvPr>
          <p:cNvCxnSpPr/>
          <p:nvPr/>
        </p:nvCxnSpPr>
        <p:spPr bwMode="auto">
          <a:xfrm>
            <a:off x="6094625" y="4307311"/>
            <a:ext cx="862012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39">
            <a:extLst>
              <a:ext uri="{FF2B5EF4-FFF2-40B4-BE49-F238E27FC236}">
                <a16:creationId xmlns:a16="http://schemas.microsoft.com/office/drawing/2014/main" xmlns="" id="{BA19172A-AF33-4EC8-B78E-538C20A1E6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40574" y="4003061"/>
            <a:ext cx="30967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600" b="1" dirty="0"/>
              <a:t>a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xmlns="" id="{30DD356A-6782-4C40-84C5-EFA5B40B1B2F}"/>
              </a:ext>
            </a:extLst>
          </p:cNvPr>
          <p:cNvSpPr/>
          <p:nvPr/>
        </p:nvSpPr>
        <p:spPr bwMode="auto">
          <a:xfrm>
            <a:off x="5536325" y="5645339"/>
            <a:ext cx="555625" cy="51435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IN" sz="1200" b="1" dirty="0"/>
              <a:t>q4</a:t>
            </a:r>
            <a:endParaRPr lang="en-US" sz="1200" b="1" dirty="0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xmlns="" id="{F637A84E-9816-4CD1-B514-EBC1F8B1136D}"/>
              </a:ext>
            </a:extLst>
          </p:cNvPr>
          <p:cNvCxnSpPr/>
          <p:nvPr/>
        </p:nvCxnSpPr>
        <p:spPr bwMode="auto">
          <a:xfrm>
            <a:off x="6091950" y="5873939"/>
            <a:ext cx="862012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9">
            <a:extLst>
              <a:ext uri="{FF2B5EF4-FFF2-40B4-BE49-F238E27FC236}">
                <a16:creationId xmlns:a16="http://schemas.microsoft.com/office/drawing/2014/main" xmlns="" id="{FA33C5C6-D27C-4A44-B75E-C490FD5296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37899" y="5569689"/>
            <a:ext cx="30967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600" b="1" dirty="0"/>
              <a:t>b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xmlns="" id="{58BF2C56-BF77-4549-A081-270827B987A8}"/>
              </a:ext>
            </a:extLst>
          </p:cNvPr>
          <p:cNvSpPr/>
          <p:nvPr/>
        </p:nvSpPr>
        <p:spPr bwMode="auto">
          <a:xfrm>
            <a:off x="6982181" y="4078711"/>
            <a:ext cx="555625" cy="51435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IN" sz="1200" b="1" dirty="0"/>
              <a:t>q3</a:t>
            </a:r>
            <a:endParaRPr lang="en-US" sz="1200" b="1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xmlns="" id="{9C3E3D7E-BA71-4FB8-8BAA-2370A4AD2108}"/>
              </a:ext>
            </a:extLst>
          </p:cNvPr>
          <p:cNvSpPr/>
          <p:nvPr/>
        </p:nvSpPr>
        <p:spPr bwMode="auto">
          <a:xfrm>
            <a:off x="6953962" y="5645339"/>
            <a:ext cx="555625" cy="51435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IN" sz="1200" b="1" dirty="0"/>
              <a:t>q5</a:t>
            </a:r>
            <a:endParaRPr lang="en-US" sz="1200" b="1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xmlns="" id="{00D1FE16-229F-4617-8F3F-1A6322A74DC5}"/>
              </a:ext>
            </a:extLst>
          </p:cNvPr>
          <p:cNvSpPr/>
          <p:nvPr/>
        </p:nvSpPr>
        <p:spPr bwMode="auto">
          <a:xfrm>
            <a:off x="4367425" y="4860904"/>
            <a:ext cx="555625" cy="51435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IN" sz="1200" b="1" dirty="0"/>
              <a:t>q1</a:t>
            </a:r>
            <a:endParaRPr lang="en-US" sz="1200" b="1" dirty="0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xmlns="" id="{DC44FC73-5297-498E-8BF1-9C101F196896}"/>
              </a:ext>
            </a:extLst>
          </p:cNvPr>
          <p:cNvCxnSpPr>
            <a:stCxn id="36" idx="7"/>
            <a:endCxn id="28" idx="2"/>
          </p:cNvCxnSpPr>
          <p:nvPr/>
        </p:nvCxnSpPr>
        <p:spPr>
          <a:xfrm flipV="1">
            <a:off x="4841681" y="4335886"/>
            <a:ext cx="697319" cy="600343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xmlns="" id="{3D8CBC0A-64F2-435B-97DB-78B110AD6A9A}"/>
              </a:ext>
            </a:extLst>
          </p:cNvPr>
          <p:cNvCxnSpPr>
            <a:cxnSpLocks/>
            <a:stCxn id="34" idx="6"/>
          </p:cNvCxnSpPr>
          <p:nvPr/>
        </p:nvCxnSpPr>
        <p:spPr>
          <a:xfrm>
            <a:off x="7537806" y="4335886"/>
            <a:ext cx="720710" cy="600343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xmlns="" id="{E5C1AD74-27C2-4AB1-A1B9-EBD83875A0F3}"/>
              </a:ext>
            </a:extLst>
          </p:cNvPr>
          <p:cNvCxnSpPr>
            <a:cxnSpLocks/>
            <a:stCxn id="36" idx="5"/>
            <a:endCxn id="31" idx="2"/>
          </p:cNvCxnSpPr>
          <p:nvPr/>
        </p:nvCxnSpPr>
        <p:spPr>
          <a:xfrm>
            <a:off x="4841681" y="5299929"/>
            <a:ext cx="694644" cy="602585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xmlns="" id="{6CEA2298-80F2-43CD-9FEC-38F8CC776E5C}"/>
              </a:ext>
            </a:extLst>
          </p:cNvPr>
          <p:cNvCxnSpPr>
            <a:cxnSpLocks/>
            <a:stCxn id="35" idx="6"/>
          </p:cNvCxnSpPr>
          <p:nvPr/>
        </p:nvCxnSpPr>
        <p:spPr>
          <a:xfrm flipV="1">
            <a:off x="7509587" y="5299929"/>
            <a:ext cx="748929" cy="602585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1" name="TextBox 39">
            <a:extLst>
              <a:ext uri="{FF2B5EF4-FFF2-40B4-BE49-F238E27FC236}">
                <a16:creationId xmlns:a16="http://schemas.microsoft.com/office/drawing/2014/main" xmlns="" id="{C89728BB-F709-4F1F-B163-BE421C6F4B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75280" y="4335886"/>
            <a:ext cx="30967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l-GR" sz="1600" b="1" dirty="0"/>
              <a:t>ε</a:t>
            </a:r>
            <a:endParaRPr lang="en-US" altLang="en-US" sz="1600" b="1" dirty="0"/>
          </a:p>
        </p:txBody>
      </p:sp>
      <p:sp>
        <p:nvSpPr>
          <p:cNvPr id="42" name="TextBox 39">
            <a:extLst>
              <a:ext uri="{FF2B5EF4-FFF2-40B4-BE49-F238E27FC236}">
                <a16:creationId xmlns:a16="http://schemas.microsoft.com/office/drawing/2014/main" xmlns="" id="{AE73CEF6-6F3F-4250-95F2-6D1A0BF6C4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70620" y="4258545"/>
            <a:ext cx="30967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l-GR" sz="1600" b="1" dirty="0"/>
              <a:t>ε</a:t>
            </a:r>
            <a:endParaRPr lang="en-US" altLang="en-US" sz="1600" b="1" dirty="0"/>
          </a:p>
        </p:txBody>
      </p:sp>
      <p:sp>
        <p:nvSpPr>
          <p:cNvPr id="43" name="TextBox 39">
            <a:extLst>
              <a:ext uri="{FF2B5EF4-FFF2-40B4-BE49-F238E27FC236}">
                <a16:creationId xmlns:a16="http://schemas.microsoft.com/office/drawing/2014/main" xmlns="" id="{9BDDD9E0-88D7-4DFA-B554-B882F9926E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43271" y="5535385"/>
            <a:ext cx="30967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l-GR" sz="1600" b="1" dirty="0"/>
              <a:t>ε</a:t>
            </a:r>
            <a:endParaRPr lang="en-US" altLang="en-US" sz="1600" b="1" dirty="0"/>
          </a:p>
        </p:txBody>
      </p:sp>
      <p:sp>
        <p:nvSpPr>
          <p:cNvPr id="44" name="TextBox 39">
            <a:extLst>
              <a:ext uri="{FF2B5EF4-FFF2-40B4-BE49-F238E27FC236}">
                <a16:creationId xmlns:a16="http://schemas.microsoft.com/office/drawing/2014/main" xmlns="" id="{584CD940-D5C8-4A3F-ABB8-4512C6AC7C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35703" y="5569689"/>
            <a:ext cx="30967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l-GR" sz="1600" b="1" dirty="0"/>
              <a:t>ε</a:t>
            </a:r>
            <a:endParaRPr lang="en-US" altLang="en-US" sz="1600" b="1" dirty="0"/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xmlns="" id="{E5A22425-C65F-4BE1-95F0-802A8FD1E25F}"/>
              </a:ext>
            </a:extLst>
          </p:cNvPr>
          <p:cNvCxnSpPr/>
          <p:nvPr/>
        </p:nvCxnSpPr>
        <p:spPr bwMode="auto">
          <a:xfrm>
            <a:off x="3753109" y="5111901"/>
            <a:ext cx="61595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xmlns="" id="{D18CC5FD-DED1-4DDD-9A5E-B2031371CEEA}"/>
              </a:ext>
            </a:extLst>
          </p:cNvPr>
          <p:cNvSpPr/>
          <p:nvPr/>
        </p:nvSpPr>
        <p:spPr bwMode="auto">
          <a:xfrm>
            <a:off x="3197484" y="4851929"/>
            <a:ext cx="555625" cy="51435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IN" sz="1200" b="1" dirty="0"/>
              <a:t>q0</a:t>
            </a:r>
            <a:endParaRPr lang="en-US" sz="1200" b="1" dirty="0"/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xmlns="" id="{8EC379A0-33B4-40DB-9FF5-925044CF4E5F}"/>
              </a:ext>
            </a:extLst>
          </p:cNvPr>
          <p:cNvCxnSpPr/>
          <p:nvPr/>
        </p:nvCxnSpPr>
        <p:spPr bwMode="auto">
          <a:xfrm>
            <a:off x="2583168" y="5102926"/>
            <a:ext cx="61595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50">
            <a:extLst>
              <a:ext uri="{FF2B5EF4-FFF2-40B4-BE49-F238E27FC236}">
                <a16:creationId xmlns:a16="http://schemas.microsoft.com/office/drawing/2014/main" xmlns="" id="{74ADB757-93DB-49DB-BF7A-ED3C457647B2}"/>
              </a:ext>
            </a:extLst>
          </p:cNvPr>
          <p:cNvSpPr/>
          <p:nvPr/>
        </p:nvSpPr>
        <p:spPr bwMode="auto">
          <a:xfrm>
            <a:off x="8181166" y="4860904"/>
            <a:ext cx="555625" cy="51435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IN" sz="1200" b="1" dirty="0"/>
              <a:t>q6</a:t>
            </a:r>
            <a:endParaRPr lang="en-US" sz="1200" b="1" dirty="0"/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xmlns="" id="{B655D76C-50A5-4F66-8B1B-C742FCEE6DFD}"/>
              </a:ext>
            </a:extLst>
          </p:cNvPr>
          <p:cNvCxnSpPr/>
          <p:nvPr/>
        </p:nvCxnSpPr>
        <p:spPr bwMode="auto">
          <a:xfrm>
            <a:off x="8736510" y="5111901"/>
            <a:ext cx="61595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55">
            <a:extLst>
              <a:ext uri="{FF2B5EF4-FFF2-40B4-BE49-F238E27FC236}">
                <a16:creationId xmlns:a16="http://schemas.microsoft.com/office/drawing/2014/main" xmlns="" id="{AB4F06D7-B057-46B0-895B-CAF486D81E64}"/>
              </a:ext>
            </a:extLst>
          </p:cNvPr>
          <p:cNvSpPr/>
          <p:nvPr/>
        </p:nvSpPr>
        <p:spPr bwMode="auto">
          <a:xfrm>
            <a:off x="9380151" y="4845751"/>
            <a:ext cx="554037" cy="514350"/>
          </a:xfrm>
          <a:prstGeom prst="ellipse">
            <a:avLst/>
          </a:prstGeom>
          <a:ln w="85725" cmpd="dbl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IN" sz="1200" b="1" dirty="0"/>
              <a:t>q7</a:t>
            </a:r>
            <a:endParaRPr lang="en-US" sz="1200" b="1" dirty="0"/>
          </a:p>
        </p:txBody>
      </p:sp>
      <p:sp>
        <p:nvSpPr>
          <p:cNvPr id="58" name="TextBox 39">
            <a:extLst>
              <a:ext uri="{FF2B5EF4-FFF2-40B4-BE49-F238E27FC236}">
                <a16:creationId xmlns:a16="http://schemas.microsoft.com/office/drawing/2014/main" xmlns="" id="{4087B4C0-4206-4DC2-8941-CE763E4196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7312" y="4845751"/>
            <a:ext cx="30967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l-GR" sz="1600" b="1" dirty="0"/>
              <a:t>ε</a:t>
            </a:r>
            <a:endParaRPr lang="en-US" altLang="en-US" sz="1600" b="1" dirty="0"/>
          </a:p>
        </p:txBody>
      </p:sp>
      <p:sp>
        <p:nvSpPr>
          <p:cNvPr id="60" name="TextBox 39">
            <a:extLst>
              <a:ext uri="{FF2B5EF4-FFF2-40B4-BE49-F238E27FC236}">
                <a16:creationId xmlns:a16="http://schemas.microsoft.com/office/drawing/2014/main" xmlns="" id="{5413622A-2298-4B29-8E04-33B1B50AB0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21405" y="4845751"/>
            <a:ext cx="30967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l-GR" sz="1600" b="1" dirty="0"/>
              <a:t>ε</a:t>
            </a:r>
            <a:endParaRPr lang="en-US" altLang="en-US" sz="1600" b="1" dirty="0"/>
          </a:p>
        </p:txBody>
      </p:sp>
      <p:cxnSp>
        <p:nvCxnSpPr>
          <p:cNvPr id="62" name="Connector: Curved 61">
            <a:extLst>
              <a:ext uri="{FF2B5EF4-FFF2-40B4-BE49-F238E27FC236}">
                <a16:creationId xmlns:a16="http://schemas.microsoft.com/office/drawing/2014/main" xmlns="" id="{A076B010-A11E-402A-ACC7-B9F54C1E500F}"/>
              </a:ext>
            </a:extLst>
          </p:cNvPr>
          <p:cNvCxnSpPr>
            <a:stCxn id="51" idx="0"/>
            <a:endCxn id="36" idx="0"/>
          </p:cNvCxnSpPr>
          <p:nvPr/>
        </p:nvCxnSpPr>
        <p:spPr>
          <a:xfrm rot="16200000" flipV="1">
            <a:off x="6552109" y="2954033"/>
            <a:ext cx="12700" cy="3813741"/>
          </a:xfrm>
          <a:prstGeom prst="curvedConnector3">
            <a:avLst>
              <a:gd name="adj1" fmla="val 9349520"/>
            </a:avLst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5" name="Connector: Curved 64">
            <a:extLst>
              <a:ext uri="{FF2B5EF4-FFF2-40B4-BE49-F238E27FC236}">
                <a16:creationId xmlns:a16="http://schemas.microsoft.com/office/drawing/2014/main" xmlns="" id="{9A8FCBFF-BE2A-437E-A2B8-FA6256AA78CD}"/>
              </a:ext>
            </a:extLst>
          </p:cNvPr>
          <p:cNvCxnSpPr>
            <a:stCxn id="47" idx="4"/>
            <a:endCxn id="56" idx="4"/>
          </p:cNvCxnSpPr>
          <p:nvPr/>
        </p:nvCxnSpPr>
        <p:spPr>
          <a:xfrm rot="5400000" flipH="1" flipV="1">
            <a:off x="6563144" y="2272253"/>
            <a:ext cx="6178" cy="6181873"/>
          </a:xfrm>
          <a:prstGeom prst="curvedConnector3">
            <a:avLst>
              <a:gd name="adj1" fmla="val -16489398"/>
            </a:avLst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8" name="TextBox 39">
            <a:extLst>
              <a:ext uri="{FF2B5EF4-FFF2-40B4-BE49-F238E27FC236}">
                <a16:creationId xmlns:a16="http://schemas.microsoft.com/office/drawing/2014/main" xmlns="" id="{9E054A02-A0D4-433F-813C-7372A48297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98337" y="6102642"/>
            <a:ext cx="30967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l-GR" sz="1600" b="1" dirty="0"/>
              <a:t>ε</a:t>
            </a:r>
            <a:endParaRPr lang="en-US" altLang="en-US" sz="1600" b="1" dirty="0"/>
          </a:p>
        </p:txBody>
      </p:sp>
      <p:sp>
        <p:nvSpPr>
          <p:cNvPr id="70" name="TextBox 39">
            <a:extLst>
              <a:ext uri="{FF2B5EF4-FFF2-40B4-BE49-F238E27FC236}">
                <a16:creationId xmlns:a16="http://schemas.microsoft.com/office/drawing/2014/main" xmlns="" id="{D7571449-50DB-4B94-97A5-F4BAC249FD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37899" y="3587545"/>
            <a:ext cx="30967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l-GR" sz="1600" b="1" dirty="0"/>
              <a:t>ε</a:t>
            </a:r>
            <a:endParaRPr lang="en-US" altLang="en-US" sz="1600" b="1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xmlns="" id="{5528AB25-2602-42DA-ACCC-5ADB86E0B888}"/>
              </a:ext>
            </a:extLst>
          </p:cNvPr>
          <p:cNvSpPr txBox="1"/>
          <p:nvPr/>
        </p:nvSpPr>
        <p:spPr>
          <a:xfrm>
            <a:off x="817678" y="4918260"/>
            <a:ext cx="1771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>
                <a:solidFill>
                  <a:srgbClr val="FF0000"/>
                </a:solidFill>
              </a:rPr>
              <a:t>NFA for (</a:t>
            </a:r>
            <a:r>
              <a:rPr lang="en-US" b="1" u="sng" dirty="0" err="1">
                <a:solidFill>
                  <a:srgbClr val="FF0000"/>
                </a:solidFill>
              </a:rPr>
              <a:t>a|b</a:t>
            </a:r>
            <a:r>
              <a:rPr lang="en-US" b="1" u="sng" dirty="0">
                <a:solidFill>
                  <a:srgbClr val="FF0000"/>
                </a:solidFill>
              </a:rPr>
              <a:t>)*</a:t>
            </a:r>
            <a:endParaRPr lang="en-IN" b="1" u="sng" dirty="0">
              <a:solidFill>
                <a:srgbClr val="FF0000"/>
              </a:solidFill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xmlns="" id="{6AB2648B-4077-44CD-B664-DE263DEE0B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529" y="5580476"/>
            <a:ext cx="829467" cy="860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88069225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FAF241DB-6B03-41A5-83E8-0E167699F297}"/>
              </a:ext>
            </a:extLst>
          </p:cNvPr>
          <p:cNvSpPr txBox="1"/>
          <p:nvPr/>
        </p:nvSpPr>
        <p:spPr>
          <a:xfrm>
            <a:off x="656948" y="729448"/>
            <a:ext cx="942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Step 3:</a:t>
            </a:r>
            <a:endParaRPr lang="en-IN" b="1" u="sng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6DF47982-E7D3-4946-9E33-5AF12DC2F970}"/>
              </a:ext>
            </a:extLst>
          </p:cNvPr>
          <p:cNvSpPr txBox="1"/>
          <p:nvPr/>
        </p:nvSpPr>
        <p:spPr>
          <a:xfrm>
            <a:off x="764510" y="1348491"/>
            <a:ext cx="1508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>
                <a:solidFill>
                  <a:srgbClr val="FF0000"/>
                </a:solidFill>
              </a:rPr>
              <a:t>NFA for </a:t>
            </a:r>
            <a:r>
              <a:rPr lang="en-US" b="1" u="sng" dirty="0" err="1">
                <a:solidFill>
                  <a:srgbClr val="FF0000"/>
                </a:solidFill>
              </a:rPr>
              <a:t>abb</a:t>
            </a:r>
            <a:endParaRPr lang="en-IN" b="1" u="sng" dirty="0">
              <a:solidFill>
                <a:srgbClr val="FF0000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xmlns="" id="{52165DDD-483B-4F03-B934-909C9D420D7A}"/>
              </a:ext>
            </a:extLst>
          </p:cNvPr>
          <p:cNvSpPr/>
          <p:nvPr/>
        </p:nvSpPr>
        <p:spPr bwMode="auto">
          <a:xfrm>
            <a:off x="3586008" y="1273403"/>
            <a:ext cx="555625" cy="51435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IN" sz="1200" b="1" dirty="0"/>
              <a:t>q0</a:t>
            </a:r>
            <a:endParaRPr lang="en-US" sz="1200" b="1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xmlns="" id="{BD5583F3-35EF-4DD1-94C5-28DCD6FA0F68}"/>
              </a:ext>
            </a:extLst>
          </p:cNvPr>
          <p:cNvCxnSpPr/>
          <p:nvPr/>
        </p:nvCxnSpPr>
        <p:spPr bwMode="auto">
          <a:xfrm>
            <a:off x="2970058" y="1530578"/>
            <a:ext cx="61595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xmlns="" id="{AD218022-D346-47EB-8080-289282C4BC27}"/>
              </a:ext>
            </a:extLst>
          </p:cNvPr>
          <p:cNvCxnSpPr/>
          <p:nvPr/>
        </p:nvCxnSpPr>
        <p:spPr bwMode="auto">
          <a:xfrm>
            <a:off x="4141633" y="1530578"/>
            <a:ext cx="862012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39">
            <a:extLst>
              <a:ext uri="{FF2B5EF4-FFF2-40B4-BE49-F238E27FC236}">
                <a16:creationId xmlns:a16="http://schemas.microsoft.com/office/drawing/2014/main" xmlns="" id="{1E26A4E3-D0CE-4B02-BBAF-E5ECC6C825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87582" y="1226328"/>
            <a:ext cx="30967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600" b="1" dirty="0"/>
              <a:t>a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xmlns="" id="{D14808D0-CFF9-44DD-9CB8-4C6BDFC952C5}"/>
              </a:ext>
            </a:extLst>
          </p:cNvPr>
          <p:cNvCxnSpPr>
            <a:cxnSpLocks/>
            <a:stCxn id="12" idx="6"/>
            <a:endCxn id="16" idx="2"/>
          </p:cNvCxnSpPr>
          <p:nvPr/>
        </p:nvCxnSpPr>
        <p:spPr bwMode="auto">
          <a:xfrm flipV="1">
            <a:off x="5554024" y="1529663"/>
            <a:ext cx="856766" cy="91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xmlns="" id="{299B741B-EB3F-4397-BC9A-7D14131EF8E9}"/>
              </a:ext>
            </a:extLst>
          </p:cNvPr>
          <p:cNvSpPr/>
          <p:nvPr/>
        </p:nvSpPr>
        <p:spPr bwMode="auto">
          <a:xfrm>
            <a:off x="7866137" y="1272488"/>
            <a:ext cx="554037" cy="514350"/>
          </a:xfrm>
          <a:prstGeom prst="ellipse">
            <a:avLst/>
          </a:prstGeom>
          <a:ln w="85725" cmpd="dbl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IN" sz="1200" b="1" dirty="0"/>
              <a:t>q2</a:t>
            </a:r>
            <a:endParaRPr lang="en-US" sz="1200" b="1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xmlns="" id="{6FF4D995-9CB1-4CD3-A4FF-356BD65CA9F8}"/>
              </a:ext>
            </a:extLst>
          </p:cNvPr>
          <p:cNvSpPr/>
          <p:nvPr/>
        </p:nvSpPr>
        <p:spPr bwMode="auto">
          <a:xfrm>
            <a:off x="4998399" y="1273403"/>
            <a:ext cx="555625" cy="51435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IN" sz="1200" b="1" dirty="0"/>
              <a:t>q1</a:t>
            </a:r>
            <a:endParaRPr lang="en-US" sz="1200" b="1" dirty="0"/>
          </a:p>
        </p:txBody>
      </p:sp>
      <p:sp>
        <p:nvSpPr>
          <p:cNvPr id="13" name="TextBox 39">
            <a:extLst>
              <a:ext uri="{FF2B5EF4-FFF2-40B4-BE49-F238E27FC236}">
                <a16:creationId xmlns:a16="http://schemas.microsoft.com/office/drawing/2014/main" xmlns="" id="{3D62A6DE-4B7B-4F2E-A435-E0C6F137C0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73362" y="1219867"/>
            <a:ext cx="30967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600" b="1" dirty="0"/>
              <a:t>b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xmlns="" id="{C56CC678-DE53-4AF2-9813-F8AF304D3A73}"/>
              </a:ext>
            </a:extLst>
          </p:cNvPr>
          <p:cNvSpPr/>
          <p:nvPr/>
        </p:nvSpPr>
        <p:spPr bwMode="auto">
          <a:xfrm>
            <a:off x="6410790" y="1272488"/>
            <a:ext cx="555625" cy="51435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IN" sz="1200" b="1" dirty="0"/>
              <a:t>q2</a:t>
            </a:r>
            <a:endParaRPr lang="en-US" sz="1200" b="1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xmlns="" id="{D7033404-35DD-4B3C-8A76-D36325516DDE}"/>
              </a:ext>
            </a:extLst>
          </p:cNvPr>
          <p:cNvCxnSpPr>
            <a:cxnSpLocks/>
          </p:cNvCxnSpPr>
          <p:nvPr/>
        </p:nvCxnSpPr>
        <p:spPr bwMode="auto">
          <a:xfrm flipV="1">
            <a:off x="6966415" y="1528748"/>
            <a:ext cx="856766" cy="91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39">
            <a:extLst>
              <a:ext uri="{FF2B5EF4-FFF2-40B4-BE49-F238E27FC236}">
                <a16:creationId xmlns:a16="http://schemas.microsoft.com/office/drawing/2014/main" xmlns="" id="{22D0EA33-FEA5-499E-B506-5CCF126A1C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95010" y="1226328"/>
            <a:ext cx="30967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600" b="1" dirty="0"/>
              <a:t>b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4E4FA275-B969-4EAB-B2C9-0EACAFF3EDC8}"/>
              </a:ext>
            </a:extLst>
          </p:cNvPr>
          <p:cNvSpPr txBox="1"/>
          <p:nvPr/>
        </p:nvSpPr>
        <p:spPr>
          <a:xfrm>
            <a:off x="678621" y="2442842"/>
            <a:ext cx="942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Step 4:</a:t>
            </a:r>
            <a:endParaRPr lang="en-IN" b="1" u="sng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xmlns="" id="{4A0C1F27-7D8D-48A4-A8FD-49C5CF4257FA}"/>
              </a:ext>
            </a:extLst>
          </p:cNvPr>
          <p:cNvSpPr/>
          <p:nvPr/>
        </p:nvSpPr>
        <p:spPr bwMode="auto">
          <a:xfrm>
            <a:off x="3491581" y="3457274"/>
            <a:ext cx="555625" cy="51435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IN" sz="1200" b="1" dirty="0"/>
              <a:t>q2</a:t>
            </a:r>
            <a:endParaRPr lang="en-US" sz="1200" b="1" dirty="0"/>
          </a:p>
        </p:txBody>
      </p:sp>
      <p:sp>
        <p:nvSpPr>
          <p:cNvPr id="26" name="TextBox 39">
            <a:extLst>
              <a:ext uri="{FF2B5EF4-FFF2-40B4-BE49-F238E27FC236}">
                <a16:creationId xmlns:a16="http://schemas.microsoft.com/office/drawing/2014/main" xmlns="" id="{51DC7143-EFAA-48B1-897E-914C6205A0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54084" y="3425671"/>
            <a:ext cx="30967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600" b="1" dirty="0"/>
              <a:t>a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xmlns="" id="{3DEEC8BB-2DA8-446F-A40D-A1C7EEA9F1F6}"/>
              </a:ext>
            </a:extLst>
          </p:cNvPr>
          <p:cNvSpPr/>
          <p:nvPr/>
        </p:nvSpPr>
        <p:spPr bwMode="auto">
          <a:xfrm>
            <a:off x="3488906" y="5023902"/>
            <a:ext cx="555625" cy="51435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IN" sz="1200" b="1" dirty="0"/>
              <a:t>q4</a:t>
            </a:r>
            <a:endParaRPr lang="en-US" sz="1200" b="1" dirty="0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xmlns="" id="{A9E18538-4A62-4E34-88A1-AEF8109E84C0}"/>
              </a:ext>
            </a:extLst>
          </p:cNvPr>
          <p:cNvCxnSpPr/>
          <p:nvPr/>
        </p:nvCxnSpPr>
        <p:spPr bwMode="auto">
          <a:xfrm>
            <a:off x="4044531" y="5252502"/>
            <a:ext cx="862012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39">
            <a:extLst>
              <a:ext uri="{FF2B5EF4-FFF2-40B4-BE49-F238E27FC236}">
                <a16:creationId xmlns:a16="http://schemas.microsoft.com/office/drawing/2014/main" xmlns="" id="{A9572440-DD38-4182-986F-6B130FF192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60310" y="4992258"/>
            <a:ext cx="30967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600" b="1" dirty="0"/>
              <a:t>b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xmlns="" id="{79BBD248-569B-4AE8-BDA4-EDCACE3AF374}"/>
              </a:ext>
            </a:extLst>
          </p:cNvPr>
          <p:cNvSpPr/>
          <p:nvPr/>
        </p:nvSpPr>
        <p:spPr bwMode="auto">
          <a:xfrm>
            <a:off x="4934762" y="3457274"/>
            <a:ext cx="555625" cy="51435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IN" sz="1200" b="1" dirty="0"/>
              <a:t>q3</a:t>
            </a:r>
            <a:endParaRPr lang="en-US" sz="1200" b="1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xmlns="" id="{1863AF46-77DE-49E4-9855-4625AEFD4474}"/>
              </a:ext>
            </a:extLst>
          </p:cNvPr>
          <p:cNvSpPr/>
          <p:nvPr/>
        </p:nvSpPr>
        <p:spPr bwMode="auto">
          <a:xfrm>
            <a:off x="4906543" y="5023902"/>
            <a:ext cx="555625" cy="51435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IN" sz="1200" b="1" dirty="0"/>
              <a:t>q5</a:t>
            </a:r>
            <a:endParaRPr lang="en-US" sz="1200" b="1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xmlns="" id="{4F170949-0506-4535-991F-04D20A1AE244}"/>
              </a:ext>
            </a:extLst>
          </p:cNvPr>
          <p:cNvSpPr/>
          <p:nvPr/>
        </p:nvSpPr>
        <p:spPr bwMode="auto">
          <a:xfrm>
            <a:off x="2320006" y="4239467"/>
            <a:ext cx="555625" cy="51435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IN" sz="1200" b="1" dirty="0"/>
              <a:t>q1</a:t>
            </a:r>
            <a:endParaRPr lang="en-US" sz="1200" b="1" dirty="0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xmlns="" id="{C1B3A501-E3EC-4A58-A3BB-3BC9E9CE20F3}"/>
              </a:ext>
            </a:extLst>
          </p:cNvPr>
          <p:cNvCxnSpPr>
            <a:stCxn id="32" idx="7"/>
            <a:endCxn id="25" idx="2"/>
          </p:cNvCxnSpPr>
          <p:nvPr/>
        </p:nvCxnSpPr>
        <p:spPr>
          <a:xfrm flipV="1">
            <a:off x="2794262" y="3714449"/>
            <a:ext cx="697319" cy="600343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xmlns="" id="{BBC3C831-CED0-4E18-8425-99EE67F6BB89}"/>
              </a:ext>
            </a:extLst>
          </p:cNvPr>
          <p:cNvCxnSpPr>
            <a:cxnSpLocks/>
            <a:stCxn id="30" idx="6"/>
          </p:cNvCxnSpPr>
          <p:nvPr/>
        </p:nvCxnSpPr>
        <p:spPr>
          <a:xfrm>
            <a:off x="5490387" y="3714449"/>
            <a:ext cx="720710" cy="600343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xmlns="" id="{B886007A-7627-4F4A-A311-712941FB15DE}"/>
              </a:ext>
            </a:extLst>
          </p:cNvPr>
          <p:cNvCxnSpPr>
            <a:cxnSpLocks/>
            <a:stCxn id="32" idx="5"/>
            <a:endCxn id="27" idx="2"/>
          </p:cNvCxnSpPr>
          <p:nvPr/>
        </p:nvCxnSpPr>
        <p:spPr>
          <a:xfrm>
            <a:off x="2794262" y="4678492"/>
            <a:ext cx="694644" cy="602585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xmlns="" id="{7F120704-97B2-464D-9407-A3B7B6F61D61}"/>
              </a:ext>
            </a:extLst>
          </p:cNvPr>
          <p:cNvCxnSpPr>
            <a:cxnSpLocks/>
            <a:stCxn id="31" idx="6"/>
          </p:cNvCxnSpPr>
          <p:nvPr/>
        </p:nvCxnSpPr>
        <p:spPr>
          <a:xfrm flipV="1">
            <a:off x="5462168" y="4678492"/>
            <a:ext cx="748929" cy="602585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7" name="TextBox 39">
            <a:extLst>
              <a:ext uri="{FF2B5EF4-FFF2-40B4-BE49-F238E27FC236}">
                <a16:creationId xmlns:a16="http://schemas.microsoft.com/office/drawing/2014/main" xmlns="" id="{7E02BDB9-DB29-4C9D-9A89-7AD2AF7323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27861" y="3714449"/>
            <a:ext cx="30967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l-GR" sz="1600" b="1" dirty="0"/>
              <a:t>ε</a:t>
            </a:r>
            <a:endParaRPr lang="en-US" altLang="en-US" sz="1600" b="1" dirty="0"/>
          </a:p>
        </p:txBody>
      </p:sp>
      <p:sp>
        <p:nvSpPr>
          <p:cNvPr id="38" name="TextBox 39">
            <a:extLst>
              <a:ext uri="{FF2B5EF4-FFF2-40B4-BE49-F238E27FC236}">
                <a16:creationId xmlns:a16="http://schemas.microsoft.com/office/drawing/2014/main" xmlns="" id="{4C72F583-5D1D-4438-962D-30845AD7E6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23201" y="3637108"/>
            <a:ext cx="30967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l-GR" sz="1600" b="1" dirty="0"/>
              <a:t>ε</a:t>
            </a:r>
            <a:endParaRPr lang="en-US" altLang="en-US" sz="1600" b="1" dirty="0"/>
          </a:p>
        </p:txBody>
      </p:sp>
      <p:sp>
        <p:nvSpPr>
          <p:cNvPr id="39" name="TextBox 39">
            <a:extLst>
              <a:ext uri="{FF2B5EF4-FFF2-40B4-BE49-F238E27FC236}">
                <a16:creationId xmlns:a16="http://schemas.microsoft.com/office/drawing/2014/main" xmlns="" id="{26045DD7-A1DF-4CB8-8D51-78C085A576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95852" y="4913948"/>
            <a:ext cx="30967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l-GR" sz="1600" b="1" dirty="0"/>
              <a:t>ε</a:t>
            </a:r>
            <a:endParaRPr lang="en-US" altLang="en-US" sz="1600" b="1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7C0196F7-86A6-4F89-A1E3-3F268A970B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27733" y="4897140"/>
            <a:ext cx="30967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l-GR" sz="1600" b="1" dirty="0"/>
              <a:t>ε</a:t>
            </a:r>
            <a:endParaRPr lang="en-US" altLang="en-US" sz="1600" b="1" dirty="0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xmlns="" id="{6B1C8A4C-BB39-45EF-A275-53AB85B213AD}"/>
              </a:ext>
            </a:extLst>
          </p:cNvPr>
          <p:cNvCxnSpPr/>
          <p:nvPr/>
        </p:nvCxnSpPr>
        <p:spPr bwMode="auto">
          <a:xfrm>
            <a:off x="1705690" y="4490464"/>
            <a:ext cx="61595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xmlns="" id="{66A3DF70-BDCB-4E48-98F8-4B678376CCCB}"/>
              </a:ext>
            </a:extLst>
          </p:cNvPr>
          <p:cNvSpPr/>
          <p:nvPr/>
        </p:nvSpPr>
        <p:spPr bwMode="auto">
          <a:xfrm>
            <a:off x="1150065" y="4230492"/>
            <a:ext cx="555625" cy="51435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IN" sz="1200" b="1" dirty="0"/>
              <a:t>q0</a:t>
            </a:r>
            <a:endParaRPr lang="en-US" sz="1200" b="1" dirty="0"/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xmlns="" id="{9058558E-79CB-461A-90F4-CFC75F6E1B5F}"/>
              </a:ext>
            </a:extLst>
          </p:cNvPr>
          <p:cNvCxnSpPr/>
          <p:nvPr/>
        </p:nvCxnSpPr>
        <p:spPr bwMode="auto">
          <a:xfrm>
            <a:off x="535749" y="4481489"/>
            <a:ext cx="61595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 43">
            <a:extLst>
              <a:ext uri="{FF2B5EF4-FFF2-40B4-BE49-F238E27FC236}">
                <a16:creationId xmlns:a16="http://schemas.microsoft.com/office/drawing/2014/main" xmlns="" id="{293CF97C-58F2-4B13-B8F5-98E0EF111831}"/>
              </a:ext>
            </a:extLst>
          </p:cNvPr>
          <p:cNvSpPr/>
          <p:nvPr/>
        </p:nvSpPr>
        <p:spPr bwMode="auto">
          <a:xfrm>
            <a:off x="6133747" y="4239467"/>
            <a:ext cx="555625" cy="51435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IN" sz="1200" b="1" dirty="0"/>
              <a:t>q6</a:t>
            </a:r>
            <a:endParaRPr lang="en-US" sz="1200" b="1" dirty="0"/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xmlns="" id="{AB46A96E-9D62-4EAE-9C37-AD0C35AC8A3E}"/>
              </a:ext>
            </a:extLst>
          </p:cNvPr>
          <p:cNvCxnSpPr/>
          <p:nvPr/>
        </p:nvCxnSpPr>
        <p:spPr bwMode="auto">
          <a:xfrm>
            <a:off x="6689091" y="4490464"/>
            <a:ext cx="61595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39">
            <a:extLst>
              <a:ext uri="{FF2B5EF4-FFF2-40B4-BE49-F238E27FC236}">
                <a16:creationId xmlns:a16="http://schemas.microsoft.com/office/drawing/2014/main" xmlns="" id="{29FB4D4C-8C25-4E1F-B46A-F79EC18D52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39893" y="4224314"/>
            <a:ext cx="30967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l-GR" sz="1600" b="1" dirty="0"/>
              <a:t>ε</a:t>
            </a:r>
            <a:endParaRPr lang="en-US" altLang="en-US" sz="1600" b="1" dirty="0"/>
          </a:p>
        </p:txBody>
      </p:sp>
      <p:sp>
        <p:nvSpPr>
          <p:cNvPr id="48" name="TextBox 39">
            <a:extLst>
              <a:ext uri="{FF2B5EF4-FFF2-40B4-BE49-F238E27FC236}">
                <a16:creationId xmlns:a16="http://schemas.microsoft.com/office/drawing/2014/main" xmlns="" id="{50CDCE7D-CC73-43C2-80EF-244EF37627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73986" y="4224314"/>
            <a:ext cx="30967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l-GR" sz="1600" b="1" dirty="0"/>
              <a:t>ε</a:t>
            </a:r>
            <a:endParaRPr lang="en-US" altLang="en-US" sz="1600" b="1" dirty="0"/>
          </a:p>
        </p:txBody>
      </p:sp>
      <p:cxnSp>
        <p:nvCxnSpPr>
          <p:cNvPr id="49" name="Connector: Curved 48">
            <a:extLst>
              <a:ext uri="{FF2B5EF4-FFF2-40B4-BE49-F238E27FC236}">
                <a16:creationId xmlns:a16="http://schemas.microsoft.com/office/drawing/2014/main" xmlns="" id="{9221EADC-A417-46E3-BA08-A56DA72ACC50}"/>
              </a:ext>
            </a:extLst>
          </p:cNvPr>
          <p:cNvCxnSpPr>
            <a:stCxn id="44" idx="0"/>
            <a:endCxn id="32" idx="0"/>
          </p:cNvCxnSpPr>
          <p:nvPr/>
        </p:nvCxnSpPr>
        <p:spPr>
          <a:xfrm rot="16200000" flipV="1">
            <a:off x="4504690" y="2332596"/>
            <a:ext cx="12700" cy="3813741"/>
          </a:xfrm>
          <a:prstGeom prst="curvedConnector3">
            <a:avLst>
              <a:gd name="adj1" fmla="val 11586402"/>
            </a:avLst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1" name="TextBox 39">
            <a:extLst>
              <a:ext uri="{FF2B5EF4-FFF2-40B4-BE49-F238E27FC236}">
                <a16:creationId xmlns:a16="http://schemas.microsoft.com/office/drawing/2014/main" xmlns="" id="{3B919777-91C7-4A73-99DE-9B19B0961E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60310" y="2685617"/>
            <a:ext cx="30967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l-GR" sz="1600" b="1" dirty="0"/>
              <a:t>ε</a:t>
            </a:r>
            <a:endParaRPr lang="en-US" altLang="en-US" sz="1600" b="1" dirty="0"/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xmlns="" id="{0846C810-127B-4D88-B175-127BD3067299}"/>
              </a:ext>
            </a:extLst>
          </p:cNvPr>
          <p:cNvCxnSpPr/>
          <p:nvPr/>
        </p:nvCxnSpPr>
        <p:spPr bwMode="auto">
          <a:xfrm>
            <a:off x="4059978" y="3691322"/>
            <a:ext cx="862012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Oval 52">
            <a:extLst>
              <a:ext uri="{FF2B5EF4-FFF2-40B4-BE49-F238E27FC236}">
                <a16:creationId xmlns:a16="http://schemas.microsoft.com/office/drawing/2014/main" xmlns="" id="{11F39C1C-99A5-4C30-89EA-8AA925113BFC}"/>
              </a:ext>
            </a:extLst>
          </p:cNvPr>
          <p:cNvSpPr/>
          <p:nvPr/>
        </p:nvSpPr>
        <p:spPr bwMode="auto">
          <a:xfrm>
            <a:off x="7300405" y="4231407"/>
            <a:ext cx="555625" cy="51435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IN" sz="1200" b="1" dirty="0"/>
              <a:t>q7</a:t>
            </a:r>
            <a:endParaRPr lang="en-US" sz="1200" b="1" dirty="0"/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xmlns="" id="{530D68F9-466E-4151-A0D2-4E01B9B7BE83}"/>
              </a:ext>
            </a:extLst>
          </p:cNvPr>
          <p:cNvCxnSpPr>
            <a:cxnSpLocks/>
          </p:cNvCxnSpPr>
          <p:nvPr/>
        </p:nvCxnSpPr>
        <p:spPr bwMode="auto">
          <a:xfrm>
            <a:off x="7856030" y="4488582"/>
            <a:ext cx="63742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39">
            <a:extLst>
              <a:ext uri="{FF2B5EF4-FFF2-40B4-BE49-F238E27FC236}">
                <a16:creationId xmlns:a16="http://schemas.microsoft.com/office/drawing/2014/main" xmlns="" id="{2A14DDB1-C3F1-40D6-AF8D-2181954133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69699" y="4184159"/>
            <a:ext cx="30967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600" b="1" dirty="0"/>
              <a:t>a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xmlns="" id="{B3C3EB87-11BB-4CFD-93A0-8C3C055C84FC}"/>
              </a:ext>
            </a:extLst>
          </p:cNvPr>
          <p:cNvCxnSpPr>
            <a:cxnSpLocks/>
            <a:stCxn id="58" idx="6"/>
          </p:cNvCxnSpPr>
          <p:nvPr/>
        </p:nvCxnSpPr>
        <p:spPr bwMode="auto">
          <a:xfrm>
            <a:off x="9044447" y="4488582"/>
            <a:ext cx="656617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Oval 56">
            <a:extLst>
              <a:ext uri="{FF2B5EF4-FFF2-40B4-BE49-F238E27FC236}">
                <a16:creationId xmlns:a16="http://schemas.microsoft.com/office/drawing/2014/main" xmlns="" id="{621A0C7F-165C-44AA-9140-8204C7DA5E7D}"/>
              </a:ext>
            </a:extLst>
          </p:cNvPr>
          <p:cNvSpPr/>
          <p:nvPr/>
        </p:nvSpPr>
        <p:spPr bwMode="auto">
          <a:xfrm>
            <a:off x="11041934" y="4224314"/>
            <a:ext cx="664891" cy="601670"/>
          </a:xfrm>
          <a:prstGeom prst="ellipse">
            <a:avLst/>
          </a:prstGeom>
          <a:ln w="85725" cmpd="dbl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IN" sz="1200" b="1" dirty="0"/>
              <a:t>q10</a:t>
            </a:r>
            <a:endParaRPr lang="en-US" sz="1200" b="1" dirty="0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xmlns="" id="{059E72D5-5CF7-4AE2-A79B-292FD26B3144}"/>
              </a:ext>
            </a:extLst>
          </p:cNvPr>
          <p:cNvSpPr/>
          <p:nvPr/>
        </p:nvSpPr>
        <p:spPr bwMode="auto">
          <a:xfrm>
            <a:off x="8488822" y="4231407"/>
            <a:ext cx="555625" cy="51435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IN" sz="1200" b="1" dirty="0"/>
              <a:t>q8</a:t>
            </a:r>
            <a:endParaRPr lang="en-US" sz="1200" b="1" dirty="0"/>
          </a:p>
        </p:txBody>
      </p:sp>
      <p:sp>
        <p:nvSpPr>
          <p:cNvPr id="59" name="TextBox 39">
            <a:extLst>
              <a:ext uri="{FF2B5EF4-FFF2-40B4-BE49-F238E27FC236}">
                <a16:creationId xmlns:a16="http://schemas.microsoft.com/office/drawing/2014/main" xmlns="" id="{9070CC78-0EA9-4A07-9B0B-D531D5C1F8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65413" y="4198576"/>
            <a:ext cx="30967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600" b="1" dirty="0"/>
              <a:t>b</a:t>
            </a: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xmlns="" id="{5F3C4747-FAA1-42AD-A429-7F2C74EA1171}"/>
              </a:ext>
            </a:extLst>
          </p:cNvPr>
          <p:cNvSpPr/>
          <p:nvPr/>
        </p:nvSpPr>
        <p:spPr bwMode="auto">
          <a:xfrm>
            <a:off x="9687216" y="4224314"/>
            <a:ext cx="664891" cy="51435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IN" sz="1200" b="1" dirty="0"/>
              <a:t>q9</a:t>
            </a:r>
            <a:endParaRPr lang="en-US" sz="1200" b="1" dirty="0"/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xmlns="" id="{66FEC7F6-8018-4D61-9363-96C0B459C9AA}"/>
              </a:ext>
            </a:extLst>
          </p:cNvPr>
          <p:cNvCxnSpPr>
            <a:cxnSpLocks/>
          </p:cNvCxnSpPr>
          <p:nvPr/>
        </p:nvCxnSpPr>
        <p:spPr bwMode="auto">
          <a:xfrm>
            <a:off x="10361127" y="4497556"/>
            <a:ext cx="62911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39">
            <a:extLst>
              <a:ext uri="{FF2B5EF4-FFF2-40B4-BE49-F238E27FC236}">
                <a16:creationId xmlns:a16="http://schemas.microsoft.com/office/drawing/2014/main" xmlns="" id="{DDEE49E8-53C9-4942-8A92-41FB836CE4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86310" y="4223752"/>
            <a:ext cx="30967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600" b="1" dirty="0"/>
              <a:t>b</a:t>
            </a:r>
          </a:p>
        </p:txBody>
      </p:sp>
      <p:cxnSp>
        <p:nvCxnSpPr>
          <p:cNvPr id="67" name="Connector: Curved 66">
            <a:extLst>
              <a:ext uri="{FF2B5EF4-FFF2-40B4-BE49-F238E27FC236}">
                <a16:creationId xmlns:a16="http://schemas.microsoft.com/office/drawing/2014/main" xmlns="" id="{32DA10B0-1520-45D8-AFB1-48878E72773B}"/>
              </a:ext>
            </a:extLst>
          </p:cNvPr>
          <p:cNvCxnSpPr/>
          <p:nvPr/>
        </p:nvCxnSpPr>
        <p:spPr>
          <a:xfrm rot="5400000" flipH="1" flipV="1">
            <a:off x="4512059" y="1661171"/>
            <a:ext cx="6178" cy="6181873"/>
          </a:xfrm>
          <a:prstGeom prst="curvedConnector3">
            <a:avLst>
              <a:gd name="adj1" fmla="val -24392829"/>
            </a:avLst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8" name="TextBox 39">
            <a:extLst>
              <a:ext uri="{FF2B5EF4-FFF2-40B4-BE49-F238E27FC236}">
                <a16:creationId xmlns:a16="http://schemas.microsoft.com/office/drawing/2014/main" xmlns="" id="{27CC8AE9-A19B-4B16-B479-045F9079DB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54084" y="5968996"/>
            <a:ext cx="30967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l-GR" sz="1600" b="1" dirty="0"/>
              <a:t>ε</a:t>
            </a:r>
            <a:endParaRPr lang="en-US" altLang="en-US" sz="1600" b="1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xmlns="" id="{7DADDB95-61EA-4DFE-B6C5-ACC772203112}"/>
              </a:ext>
            </a:extLst>
          </p:cNvPr>
          <p:cNvSpPr txBox="1"/>
          <p:nvPr/>
        </p:nvSpPr>
        <p:spPr>
          <a:xfrm>
            <a:off x="8157980" y="2954833"/>
            <a:ext cx="2228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>
                <a:solidFill>
                  <a:srgbClr val="FF0000"/>
                </a:solidFill>
              </a:rPr>
              <a:t>NFA for (</a:t>
            </a:r>
            <a:r>
              <a:rPr lang="en-US" b="1" u="sng" dirty="0" err="1">
                <a:solidFill>
                  <a:srgbClr val="FF0000"/>
                </a:solidFill>
              </a:rPr>
              <a:t>a|b</a:t>
            </a:r>
            <a:r>
              <a:rPr lang="en-US" b="1" u="sng" dirty="0">
                <a:solidFill>
                  <a:srgbClr val="FF0000"/>
                </a:solidFill>
              </a:rPr>
              <a:t>)*</a:t>
            </a:r>
            <a:r>
              <a:rPr lang="en-US" b="1" u="sng" dirty="0" err="1">
                <a:solidFill>
                  <a:srgbClr val="FF0000"/>
                </a:solidFill>
              </a:rPr>
              <a:t>abb</a:t>
            </a:r>
            <a:endParaRPr lang="en-IN" b="1" u="sng" dirty="0">
              <a:solidFill>
                <a:srgbClr val="FF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17283E2A-9057-48D0-9AB0-1656A8746B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529" y="5580476"/>
            <a:ext cx="829467" cy="860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714554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F73FA743-9F2B-40EE-BF4B-363A6E75AD77}"/>
              </a:ext>
            </a:extLst>
          </p:cNvPr>
          <p:cNvSpPr txBox="1"/>
          <p:nvPr/>
        </p:nvSpPr>
        <p:spPr>
          <a:xfrm>
            <a:off x="4769355" y="603683"/>
            <a:ext cx="2653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u="sng" dirty="0"/>
              <a:t>Low - Level Language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84034A4A-8734-4E34-8306-031FEBFC0746}"/>
              </a:ext>
            </a:extLst>
          </p:cNvPr>
          <p:cNvSpPr txBox="1"/>
          <p:nvPr/>
        </p:nvSpPr>
        <p:spPr>
          <a:xfrm>
            <a:off x="1754819" y="1133333"/>
            <a:ext cx="9351146" cy="17016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/>
              <a:t>Hardware elements of the computer communicates with each other.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/>
              <a:t>Numerical language (binary – 0’s and 1’s) intended to run as fast as possible.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/>
              <a:t>Non portable.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Commands or functions in the language map closely to processor instructions.</a:t>
            </a:r>
            <a:r>
              <a:rPr lang="en-IN" dirty="0"/>
              <a:t>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D28213BB-5C26-45DE-9D7E-98F9F40C5D9E}"/>
              </a:ext>
            </a:extLst>
          </p:cNvPr>
          <p:cNvSpPr/>
          <p:nvPr/>
        </p:nvSpPr>
        <p:spPr>
          <a:xfrm>
            <a:off x="982045" y="4231120"/>
            <a:ext cx="2693310" cy="73684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b="1" dirty="0"/>
              <a:t>Types of low</a:t>
            </a:r>
          </a:p>
          <a:p>
            <a:pPr algn="ctr"/>
            <a:r>
              <a:rPr lang="en-IN" b="1" dirty="0"/>
              <a:t>level languages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187E4E81-C8E1-440B-A2B3-2BE456A1618A}"/>
              </a:ext>
            </a:extLst>
          </p:cNvPr>
          <p:cNvSpPr txBox="1"/>
          <p:nvPr/>
        </p:nvSpPr>
        <p:spPr>
          <a:xfrm>
            <a:off x="5678749" y="3861788"/>
            <a:ext cx="2350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Machine language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1F6387B8-EB24-4D0F-BB88-5D2E638A6BE8}"/>
              </a:ext>
            </a:extLst>
          </p:cNvPr>
          <p:cNvSpPr txBox="1"/>
          <p:nvPr/>
        </p:nvSpPr>
        <p:spPr>
          <a:xfrm>
            <a:off x="5678749" y="4950210"/>
            <a:ext cx="2398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Assembly language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xmlns="" id="{8DA9DC4B-9FBD-4951-A6D3-F3E43ACACA9D}"/>
              </a:ext>
            </a:extLst>
          </p:cNvPr>
          <p:cNvCxnSpPr>
            <a:cxnSpLocks/>
            <a:endCxn id="5" idx="1"/>
          </p:cNvCxnSpPr>
          <p:nvPr/>
        </p:nvCxnSpPr>
        <p:spPr>
          <a:xfrm flipV="1">
            <a:off x="3808520" y="4046454"/>
            <a:ext cx="1870229" cy="4900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xmlns="" id="{B7A75C3A-BAAA-4724-82BA-BA4A7221E701}"/>
              </a:ext>
            </a:extLst>
          </p:cNvPr>
          <p:cNvCxnSpPr>
            <a:endCxn id="6" idx="1"/>
          </p:cNvCxnSpPr>
          <p:nvPr/>
        </p:nvCxnSpPr>
        <p:spPr>
          <a:xfrm>
            <a:off x="3808520" y="4608421"/>
            <a:ext cx="1870229" cy="5264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074" name="Picture 2" descr="A twisted tale of Binary Search">
            <a:extLst>
              <a:ext uri="{FF2B5EF4-FFF2-40B4-BE49-F238E27FC236}">
                <a16:creationId xmlns:a16="http://schemas.microsoft.com/office/drawing/2014/main" xmlns="" id="{62147F25-C0F2-4871-BF85-EF5CE95A8B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5901" t="17036" r="6202" b="10550"/>
          <a:stretch/>
        </p:blipFill>
        <p:spPr bwMode="auto">
          <a:xfrm>
            <a:off x="8077162" y="3071674"/>
            <a:ext cx="3596974" cy="1536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Assembly language and machine code - Gary explains! - YouTube">
            <a:extLst>
              <a:ext uri="{FF2B5EF4-FFF2-40B4-BE49-F238E27FC236}">
                <a16:creationId xmlns:a16="http://schemas.microsoft.com/office/drawing/2014/main" xmlns="" id="{7DB443AE-71F3-44BE-9AFC-1CCA1A4121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11650" r="73859" b="27819"/>
          <a:stretch/>
        </p:blipFill>
        <p:spPr bwMode="auto">
          <a:xfrm>
            <a:off x="8077162" y="4705073"/>
            <a:ext cx="3596974" cy="1689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4D779896-A4A8-4694-8ABF-C1F3014769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529" y="5341088"/>
            <a:ext cx="1060305" cy="1099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85869039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49">
            <a:extLst>
              <a:ext uri="{FF2B5EF4-FFF2-40B4-BE49-F238E27FC236}">
                <a16:creationId xmlns:a16="http://schemas.microsoft.com/office/drawing/2014/main" xmlns="" id="{74D54FD5-0F4A-490E-9186-278840926545}"/>
              </a:ext>
            </a:extLst>
          </p:cNvPr>
          <p:cNvGrpSpPr>
            <a:grpSpLocks/>
          </p:cNvGrpSpPr>
          <p:nvPr/>
        </p:nvGrpSpPr>
        <p:grpSpPr bwMode="auto">
          <a:xfrm>
            <a:off x="1268027" y="1078637"/>
            <a:ext cx="3886200" cy="4495800"/>
            <a:chOff x="1972350" y="739338"/>
            <a:chExt cx="4734739" cy="5437327"/>
          </a:xfrm>
        </p:grpSpPr>
        <p:sp>
          <p:nvSpPr>
            <p:cNvPr id="4" name="TextBox 50">
              <a:extLst>
                <a:ext uri="{FF2B5EF4-FFF2-40B4-BE49-F238E27FC236}">
                  <a16:creationId xmlns:a16="http://schemas.microsoft.com/office/drawing/2014/main" xmlns="" id="{00D25164-4D54-4E92-AE22-97402F174DF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67750" y="4948535"/>
              <a:ext cx="38985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IN" altLang="en-US"/>
                <a:t>r</a:t>
              </a:r>
              <a:r>
                <a:rPr lang="en-IN" altLang="en-US" baseline="-25000"/>
                <a:t>2</a:t>
              </a:r>
              <a:endParaRPr lang="en-US" altLang="en-US"/>
            </a:p>
          </p:txBody>
        </p:sp>
        <p:sp>
          <p:nvSpPr>
            <p:cNvPr id="5" name="TextBox 51">
              <a:extLst>
                <a:ext uri="{FF2B5EF4-FFF2-40B4-BE49-F238E27FC236}">
                  <a16:creationId xmlns:a16="http://schemas.microsoft.com/office/drawing/2014/main" xmlns="" id="{2F49791F-F2C5-4F4C-BFE7-42F9EF22D91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90800" y="4191000"/>
              <a:ext cx="38985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IN" altLang="en-US"/>
                <a:t>r</a:t>
              </a:r>
              <a:r>
                <a:rPr lang="en-IN" altLang="en-US" baseline="-25000"/>
                <a:t>3</a:t>
              </a:r>
              <a:endParaRPr lang="en-US" altLang="en-US"/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xmlns="" id="{E17BBBCF-7B97-4F1F-BDFC-AE7A658F9256}"/>
                </a:ext>
              </a:extLst>
            </p:cNvPr>
            <p:cNvCxnSpPr>
              <a:stCxn id="10" idx="0"/>
            </p:cNvCxnSpPr>
            <p:nvPr/>
          </p:nvCxnSpPr>
          <p:spPr>
            <a:xfrm rot="5400000" flipH="1" flipV="1">
              <a:off x="2194913" y="4628898"/>
              <a:ext cx="299514" cy="33847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xmlns="" id="{AAB0F944-E771-415C-B591-7FF8161F2B14}"/>
                </a:ext>
              </a:extLst>
            </p:cNvPr>
            <p:cNvCxnSpPr/>
            <p:nvPr/>
          </p:nvCxnSpPr>
          <p:spPr>
            <a:xfrm rot="16200000" flipH="1">
              <a:off x="2971485" y="4649185"/>
              <a:ext cx="305274" cy="3036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xmlns="" id="{33E61349-698E-4D52-BEF6-E3F39041781A}"/>
                </a:ext>
              </a:extLst>
            </p:cNvPr>
            <p:cNvCxnSpPr/>
            <p:nvPr/>
          </p:nvCxnSpPr>
          <p:spPr>
            <a:xfrm rot="5400000">
              <a:off x="2553023" y="4914284"/>
              <a:ext cx="380152" cy="193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xmlns="" id="{AC3BC373-043D-427F-9415-B6D123013A1C}"/>
                </a:ext>
              </a:extLst>
            </p:cNvPr>
            <p:cNvCxnSpPr/>
            <p:nvPr/>
          </p:nvCxnSpPr>
          <p:spPr>
            <a:xfrm rot="5400000">
              <a:off x="3239638" y="5599711"/>
              <a:ext cx="380152" cy="193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56">
              <a:extLst>
                <a:ext uri="{FF2B5EF4-FFF2-40B4-BE49-F238E27FC236}">
                  <a16:creationId xmlns:a16="http://schemas.microsoft.com/office/drawing/2014/main" xmlns="" id="{2F364609-5DE7-479D-89C0-A07CB1B2758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81200" y="4948535"/>
              <a:ext cx="38985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IN" altLang="en-US"/>
                <a:t>r</a:t>
              </a:r>
              <a:r>
                <a:rPr lang="en-IN" altLang="en-US" baseline="-25000"/>
                <a:t>1</a:t>
              </a:r>
              <a:endParaRPr lang="en-US" altLang="en-US"/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xmlns="" id="{13A51649-AABF-476D-AE88-7CD2AD654269}"/>
                </a:ext>
              </a:extLst>
            </p:cNvPr>
            <p:cNvCxnSpPr/>
            <p:nvPr/>
          </p:nvCxnSpPr>
          <p:spPr>
            <a:xfrm rot="5400000">
              <a:off x="1943774" y="5599711"/>
              <a:ext cx="380152" cy="193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58">
              <a:extLst>
                <a:ext uri="{FF2B5EF4-FFF2-40B4-BE49-F238E27FC236}">
                  <a16:creationId xmlns:a16="http://schemas.microsoft.com/office/drawing/2014/main" xmlns="" id="{290DB2F5-A52E-4335-B233-A974DABD8CA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81200" y="5715000"/>
              <a:ext cx="320922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IN" altLang="en-US"/>
                <a:t>a</a:t>
              </a:r>
              <a:endParaRPr lang="en-US" altLang="en-US"/>
            </a:p>
          </p:txBody>
        </p:sp>
        <p:sp>
          <p:nvSpPr>
            <p:cNvPr id="13" name="TextBox 59">
              <a:extLst>
                <a:ext uri="{FF2B5EF4-FFF2-40B4-BE49-F238E27FC236}">
                  <a16:creationId xmlns:a16="http://schemas.microsoft.com/office/drawing/2014/main" xmlns="" id="{57388871-02C2-411C-9E41-07B7CBE92B4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76600" y="5715000"/>
              <a:ext cx="338554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IN" altLang="en-US"/>
                <a:t>b</a:t>
              </a:r>
              <a:endParaRPr lang="en-US" altLang="en-US"/>
            </a:p>
          </p:txBody>
        </p:sp>
        <p:sp>
          <p:nvSpPr>
            <p:cNvPr id="14" name="TextBox 60">
              <a:extLst>
                <a:ext uri="{FF2B5EF4-FFF2-40B4-BE49-F238E27FC236}">
                  <a16:creationId xmlns:a16="http://schemas.microsoft.com/office/drawing/2014/main" xmlns="" id="{D37C44D4-E02E-49A9-B6A3-D58603356CF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50020" y="5100935"/>
              <a:ext cx="24558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IN" altLang="en-US"/>
                <a:t>|</a:t>
              </a:r>
              <a:endParaRPr lang="en-US" altLang="en-US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xmlns="" id="{04409C43-98D9-432D-9EA5-B5373D9FA066}"/>
                </a:ext>
              </a:extLst>
            </p:cNvPr>
            <p:cNvCxnSpPr/>
            <p:nvPr/>
          </p:nvCxnSpPr>
          <p:spPr>
            <a:xfrm rot="5400000">
              <a:off x="2553990" y="4076230"/>
              <a:ext cx="38015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62">
              <a:extLst>
                <a:ext uri="{FF2B5EF4-FFF2-40B4-BE49-F238E27FC236}">
                  <a16:creationId xmlns:a16="http://schemas.microsoft.com/office/drawing/2014/main" xmlns="" id="{6724E0BA-2FC1-4B96-B9E4-F01575EB87B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90800" y="3429000"/>
              <a:ext cx="38985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IN" altLang="en-US"/>
                <a:t>r</a:t>
              </a:r>
              <a:r>
                <a:rPr lang="en-IN" altLang="en-US" baseline="-25000"/>
                <a:t>4</a:t>
              </a:r>
              <a:endParaRPr lang="en-US" altLang="en-US"/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xmlns="" id="{703DC409-EF1D-4F35-B36E-A24CA6DDD699}"/>
                </a:ext>
              </a:extLst>
            </p:cNvPr>
            <p:cNvCxnSpPr/>
            <p:nvPr/>
          </p:nvCxnSpPr>
          <p:spPr>
            <a:xfrm rot="5400000" flipH="1" flipV="1">
              <a:off x="2229727" y="3866674"/>
              <a:ext cx="299514" cy="33847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xmlns="" id="{12AF50F6-9619-4F59-87CB-09656570166E}"/>
                </a:ext>
              </a:extLst>
            </p:cNvPr>
            <p:cNvCxnSpPr/>
            <p:nvPr/>
          </p:nvCxnSpPr>
          <p:spPr>
            <a:xfrm rot="16200000" flipH="1">
              <a:off x="2971486" y="3886961"/>
              <a:ext cx="305273" cy="3036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65">
              <a:extLst>
                <a:ext uri="{FF2B5EF4-FFF2-40B4-BE49-F238E27FC236}">
                  <a16:creationId xmlns:a16="http://schemas.microsoft.com/office/drawing/2014/main" xmlns="" id="{23D4C6BA-AE65-4B7E-A3BC-2794E0A653E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72350" y="4110335"/>
              <a:ext cx="287258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IN" altLang="en-US"/>
                <a:t>(</a:t>
              </a:r>
              <a:endParaRPr lang="en-US" altLang="en-US"/>
            </a:p>
          </p:txBody>
        </p:sp>
        <p:sp>
          <p:nvSpPr>
            <p:cNvPr id="20" name="TextBox 66">
              <a:extLst>
                <a:ext uri="{FF2B5EF4-FFF2-40B4-BE49-F238E27FC236}">
                  <a16:creationId xmlns:a16="http://schemas.microsoft.com/office/drawing/2014/main" xmlns="" id="{86EA3021-34F4-40FA-928E-2FAC25135EC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17942" y="4114800"/>
              <a:ext cx="287258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IN" altLang="en-US"/>
                <a:t>)</a:t>
              </a:r>
              <a:endParaRPr lang="en-US" altLang="en-US"/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xmlns="" id="{7E6204B1-2004-476E-8304-7756621B8697}"/>
                </a:ext>
              </a:extLst>
            </p:cNvPr>
            <p:cNvCxnSpPr/>
            <p:nvPr/>
          </p:nvCxnSpPr>
          <p:spPr>
            <a:xfrm rot="5400000" flipH="1" flipV="1">
              <a:off x="2806096" y="3181248"/>
              <a:ext cx="299514" cy="33847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68">
              <a:extLst>
                <a:ext uri="{FF2B5EF4-FFF2-40B4-BE49-F238E27FC236}">
                  <a16:creationId xmlns:a16="http://schemas.microsoft.com/office/drawing/2014/main" xmlns="" id="{88737465-66FC-4760-8B28-97FBBC04B3D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15350" y="2743200"/>
              <a:ext cx="38985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IN" altLang="en-US"/>
                <a:t>r</a:t>
              </a:r>
              <a:r>
                <a:rPr lang="en-IN" altLang="en-US" baseline="-25000"/>
                <a:t>5</a:t>
              </a:r>
              <a:endParaRPr lang="en-US" altLang="en-US"/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xmlns="" id="{FCA2E8F4-E92D-4C88-8B1D-DF0EE96DDA3A}"/>
                </a:ext>
              </a:extLst>
            </p:cNvPr>
            <p:cNvCxnSpPr/>
            <p:nvPr/>
          </p:nvCxnSpPr>
          <p:spPr>
            <a:xfrm>
              <a:off x="3411339" y="3200727"/>
              <a:ext cx="398430" cy="38015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70">
              <a:extLst>
                <a:ext uri="{FF2B5EF4-FFF2-40B4-BE49-F238E27FC236}">
                  <a16:creationId xmlns:a16="http://schemas.microsoft.com/office/drawing/2014/main" xmlns="" id="{64BED54A-0B0F-4108-BE17-59BDC79EFED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33800" y="3500735"/>
              <a:ext cx="338554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IN" altLang="en-US"/>
                <a:t>*</a:t>
              </a:r>
              <a:endParaRPr lang="en-US" altLang="en-US"/>
            </a:p>
          </p:txBody>
        </p:sp>
        <p:sp>
          <p:nvSpPr>
            <p:cNvPr id="25" name="TextBox 71">
              <a:extLst>
                <a:ext uri="{FF2B5EF4-FFF2-40B4-BE49-F238E27FC236}">
                  <a16:creationId xmlns:a16="http://schemas.microsoft.com/office/drawing/2014/main" xmlns="" id="{9D5668BE-7BEC-4F5D-988B-C6DC6BBA144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48750" y="2129135"/>
              <a:ext cx="38985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IN" altLang="en-US" dirty="0"/>
                <a:t>r</a:t>
              </a:r>
              <a:r>
                <a:rPr lang="en-IN" altLang="en-US" baseline="-25000" dirty="0"/>
                <a:t>7</a:t>
              </a:r>
              <a:endParaRPr lang="en-US" altLang="en-US" dirty="0"/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xmlns="" id="{EB5C0185-0D63-4166-95ED-8B09A57FDCA9}"/>
                </a:ext>
              </a:extLst>
            </p:cNvPr>
            <p:cNvCxnSpPr/>
            <p:nvPr/>
          </p:nvCxnSpPr>
          <p:spPr>
            <a:xfrm>
              <a:off x="4037996" y="2515302"/>
              <a:ext cx="967063" cy="76222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73">
              <a:extLst>
                <a:ext uri="{FF2B5EF4-FFF2-40B4-BE49-F238E27FC236}">
                  <a16:creationId xmlns:a16="http://schemas.microsoft.com/office/drawing/2014/main" xmlns="" id="{F8A44336-860D-4ED2-A319-E20CEF26C7B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76800" y="3124200"/>
              <a:ext cx="38985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IN" altLang="en-US"/>
                <a:t>r</a:t>
              </a:r>
              <a:r>
                <a:rPr lang="en-IN" altLang="en-US" baseline="-25000"/>
                <a:t>6</a:t>
              </a:r>
              <a:endParaRPr lang="en-US" altLang="en-US"/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xmlns="" id="{29EA6229-F379-44E9-81AC-53B8D7A6A503}"/>
                </a:ext>
              </a:extLst>
            </p:cNvPr>
            <p:cNvCxnSpPr/>
            <p:nvPr/>
          </p:nvCxnSpPr>
          <p:spPr>
            <a:xfrm rot="5400000" flipH="1" flipV="1">
              <a:off x="3372796" y="2576460"/>
              <a:ext cx="299514" cy="33847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xmlns="" id="{388F2291-D96D-430D-AD94-452F446FCFB7}"/>
                </a:ext>
              </a:extLst>
            </p:cNvPr>
            <p:cNvCxnSpPr/>
            <p:nvPr/>
          </p:nvCxnSpPr>
          <p:spPr>
            <a:xfrm rot="5400000">
              <a:off x="4915564" y="3770949"/>
              <a:ext cx="382073" cy="193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76">
              <a:extLst>
                <a:ext uri="{FF2B5EF4-FFF2-40B4-BE49-F238E27FC236}">
                  <a16:creationId xmlns:a16="http://schemas.microsoft.com/office/drawing/2014/main" xmlns="" id="{66A82072-7AEF-4CDC-9A67-A4021907AB9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95446" y="3805535"/>
              <a:ext cx="320922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IN" altLang="en-US"/>
                <a:t>a</a:t>
              </a:r>
              <a:endParaRPr lang="en-US" altLang="en-US"/>
            </a:p>
          </p:txBody>
        </p:sp>
        <p:sp>
          <p:nvSpPr>
            <p:cNvPr id="31" name="TextBox 77">
              <a:extLst>
                <a:ext uri="{FF2B5EF4-FFF2-40B4-BE49-F238E27FC236}">
                  <a16:creationId xmlns:a16="http://schemas.microsoft.com/office/drawing/2014/main" xmlns="" id="{F1E86851-44F6-4AFE-B49B-40B6F510161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58350" y="1447800"/>
              <a:ext cx="38985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IN" altLang="en-US"/>
                <a:t>r</a:t>
              </a:r>
              <a:r>
                <a:rPr lang="en-IN" altLang="en-US" baseline="-25000"/>
                <a:t>9</a:t>
              </a:r>
              <a:endParaRPr lang="en-US" altLang="en-US"/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xmlns="" id="{259771AD-2F62-4181-A7D0-3106965F2FA8}"/>
                </a:ext>
              </a:extLst>
            </p:cNvPr>
            <p:cNvCxnSpPr/>
            <p:nvPr/>
          </p:nvCxnSpPr>
          <p:spPr>
            <a:xfrm>
              <a:off x="4647246" y="1833715"/>
              <a:ext cx="967063" cy="7622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79">
              <a:extLst>
                <a:ext uri="{FF2B5EF4-FFF2-40B4-BE49-F238E27FC236}">
                  <a16:creationId xmlns:a16="http://schemas.microsoft.com/office/drawing/2014/main" xmlns="" id="{01913176-BF06-4725-A010-7F4BF761906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28846" y="2438400"/>
              <a:ext cx="38985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IN" altLang="en-US"/>
                <a:t>r</a:t>
              </a:r>
              <a:r>
                <a:rPr lang="en-IN" altLang="en-US" baseline="-25000"/>
                <a:t>8</a:t>
              </a:r>
              <a:endParaRPr lang="en-US" altLang="en-US"/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xmlns="" id="{C6A29FC8-192F-4F68-80DB-7BAE54CEC77F}"/>
                </a:ext>
              </a:extLst>
            </p:cNvPr>
            <p:cNvCxnSpPr/>
            <p:nvPr/>
          </p:nvCxnSpPr>
          <p:spPr>
            <a:xfrm rot="5400000" flipH="1" flipV="1">
              <a:off x="3982044" y="1894875"/>
              <a:ext cx="299514" cy="33847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xmlns="" id="{82FA06F1-FA53-4093-8DBF-52BC098020B6}"/>
                </a:ext>
              </a:extLst>
            </p:cNvPr>
            <p:cNvCxnSpPr/>
            <p:nvPr/>
          </p:nvCxnSpPr>
          <p:spPr>
            <a:xfrm rot="5400000">
              <a:off x="5522880" y="3085522"/>
              <a:ext cx="382071" cy="193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82">
              <a:extLst>
                <a:ext uri="{FF2B5EF4-FFF2-40B4-BE49-F238E27FC236}">
                  <a16:creationId xmlns:a16="http://schemas.microsoft.com/office/drawing/2014/main" xmlns="" id="{139AE377-EDE7-4677-8D0A-9CFFA19719B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05046" y="3195935"/>
              <a:ext cx="338554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IN" altLang="en-US"/>
                <a:t>b</a:t>
              </a:r>
              <a:endParaRPr lang="en-US" altLang="en-US"/>
            </a:p>
          </p:txBody>
        </p:sp>
        <p:sp>
          <p:nvSpPr>
            <p:cNvPr id="37" name="TextBox 83">
              <a:extLst>
                <a:ext uri="{FF2B5EF4-FFF2-40B4-BE49-F238E27FC236}">
                  <a16:creationId xmlns:a16="http://schemas.microsoft.com/office/drawing/2014/main" xmlns="" id="{3E57BE68-C66C-4D49-AA19-A6CF6917C75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44150" y="739338"/>
              <a:ext cx="484813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IN" altLang="en-US"/>
                <a:t>r</a:t>
              </a:r>
              <a:r>
                <a:rPr lang="en-IN" altLang="en-US" baseline="-25000"/>
                <a:t>11</a:t>
              </a:r>
              <a:endParaRPr lang="en-US" altLang="en-US"/>
            </a:p>
          </p:txBody>
        </p: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xmlns="" id="{1589C35F-E8E7-41F5-834A-BF4F62548C06}"/>
                </a:ext>
              </a:extLst>
            </p:cNvPr>
            <p:cNvCxnSpPr/>
            <p:nvPr/>
          </p:nvCxnSpPr>
          <p:spPr>
            <a:xfrm>
              <a:off x="5333860" y="1223168"/>
              <a:ext cx="965129" cy="7622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85">
              <a:extLst>
                <a:ext uri="{FF2B5EF4-FFF2-40B4-BE49-F238E27FC236}">
                  <a16:creationId xmlns:a16="http://schemas.microsoft.com/office/drawing/2014/main" xmlns="" id="{7D372320-3BC6-45AC-BB52-B629FAD6C3A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14646" y="1828800"/>
              <a:ext cx="492443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IN" altLang="en-US"/>
                <a:t>r</a:t>
              </a:r>
              <a:r>
                <a:rPr lang="en-IN" altLang="en-US" baseline="-25000"/>
                <a:t>10</a:t>
              </a:r>
              <a:endParaRPr lang="en-US" altLang="en-US"/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xmlns="" id="{32F86871-22E2-4CBD-90CE-5A26548A1189}"/>
                </a:ext>
              </a:extLst>
            </p:cNvPr>
            <p:cNvCxnSpPr/>
            <p:nvPr/>
          </p:nvCxnSpPr>
          <p:spPr>
            <a:xfrm rot="5400000" flipH="1" flipV="1">
              <a:off x="4665765" y="1285288"/>
              <a:ext cx="301434" cy="33847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xmlns="" id="{4EBE1E17-4A76-4905-B664-7D0B98BA5071}"/>
                </a:ext>
              </a:extLst>
            </p:cNvPr>
            <p:cNvCxnSpPr/>
            <p:nvPr/>
          </p:nvCxnSpPr>
          <p:spPr>
            <a:xfrm rot="5400000">
              <a:off x="6209495" y="2524894"/>
              <a:ext cx="382071" cy="193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88">
              <a:extLst>
                <a:ext uri="{FF2B5EF4-FFF2-40B4-BE49-F238E27FC236}">
                  <a16:creationId xmlns:a16="http://schemas.microsoft.com/office/drawing/2014/main" xmlns="" id="{13819064-D6E0-4304-9562-FB50FA35B38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90846" y="2650324"/>
              <a:ext cx="338554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IN" altLang="en-US"/>
                <a:t>b</a:t>
              </a:r>
              <a:endParaRPr lang="en-US" altLang="en-US"/>
            </a:p>
          </p:txBody>
        </p:sp>
      </p:grpSp>
      <p:sp>
        <p:nvSpPr>
          <p:cNvPr id="43" name="Oval 42">
            <a:extLst>
              <a:ext uri="{FF2B5EF4-FFF2-40B4-BE49-F238E27FC236}">
                <a16:creationId xmlns:a16="http://schemas.microsoft.com/office/drawing/2014/main" xmlns="" id="{CF63D758-6B63-4A12-9C91-2F13DE6147E1}"/>
              </a:ext>
            </a:extLst>
          </p:cNvPr>
          <p:cNvSpPr/>
          <p:nvPr/>
        </p:nvSpPr>
        <p:spPr>
          <a:xfrm>
            <a:off x="887027" y="4050437"/>
            <a:ext cx="2286000" cy="2286000"/>
          </a:xfrm>
          <a:prstGeom prst="ellipse">
            <a:avLst/>
          </a:prstGeom>
          <a:solidFill>
            <a:schemeClr val="lt1">
              <a:alpha val="0"/>
            </a:schemeClr>
          </a:solidFill>
          <a:ln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xmlns="" id="{E358B58F-7F73-48D7-B0E6-CFC7C62B634B}"/>
              </a:ext>
            </a:extLst>
          </p:cNvPr>
          <p:cNvSpPr txBox="1"/>
          <p:nvPr/>
        </p:nvSpPr>
        <p:spPr>
          <a:xfrm>
            <a:off x="1866319" y="345558"/>
            <a:ext cx="3946914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b="1" u="sng" dirty="0"/>
              <a:t>Syntax tree of Regular expression:</a:t>
            </a:r>
          </a:p>
          <a:p>
            <a:pPr algn="ctr">
              <a:lnSpc>
                <a:spcPct val="150000"/>
              </a:lnSpc>
            </a:pPr>
            <a:r>
              <a:rPr lang="en-US" b="1" dirty="0"/>
              <a:t>(</a:t>
            </a:r>
            <a:r>
              <a:rPr lang="en-US" b="1" dirty="0" err="1"/>
              <a:t>a|b</a:t>
            </a:r>
            <a:r>
              <a:rPr lang="en-US" b="1" dirty="0"/>
              <a:t>)*</a:t>
            </a:r>
            <a:r>
              <a:rPr lang="en-US" b="1" dirty="0" err="1"/>
              <a:t>abb</a:t>
            </a:r>
            <a:endParaRPr lang="en-IN" b="1" dirty="0"/>
          </a:p>
        </p:txBody>
      </p:sp>
      <p:grpSp>
        <p:nvGrpSpPr>
          <p:cNvPr id="45" name="Group 20">
            <a:extLst>
              <a:ext uri="{FF2B5EF4-FFF2-40B4-BE49-F238E27FC236}">
                <a16:creationId xmlns:a16="http://schemas.microsoft.com/office/drawing/2014/main" xmlns="" id="{E1CF157F-1DEE-4953-AF11-CF3AB81C4E6F}"/>
              </a:ext>
            </a:extLst>
          </p:cNvPr>
          <p:cNvGrpSpPr>
            <a:grpSpLocks/>
          </p:cNvGrpSpPr>
          <p:nvPr/>
        </p:nvGrpSpPr>
        <p:grpSpPr bwMode="auto">
          <a:xfrm>
            <a:off x="7839902" y="1215348"/>
            <a:ext cx="3276600" cy="609600"/>
            <a:chOff x="3352800" y="4533899"/>
            <a:chExt cx="3810000" cy="876299"/>
          </a:xfrm>
        </p:grpSpPr>
        <p:grpSp>
          <p:nvGrpSpPr>
            <p:cNvPr id="46" name="Group 44">
              <a:extLst>
                <a:ext uri="{FF2B5EF4-FFF2-40B4-BE49-F238E27FC236}">
                  <a16:creationId xmlns:a16="http://schemas.microsoft.com/office/drawing/2014/main" xmlns="" id="{0BA5EDA1-EFD2-4A77-8362-987A4475F22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352800" y="4533899"/>
              <a:ext cx="3810000" cy="876299"/>
              <a:chOff x="2057400" y="2629240"/>
              <a:chExt cx="3810000" cy="875960"/>
            </a:xfrm>
          </p:grpSpPr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xmlns="" id="{018559A3-B47C-4A4A-92C9-7C81C40C559B}"/>
                  </a:ext>
                </a:extLst>
              </p:cNvPr>
              <p:cNvSpPr/>
              <p:nvPr/>
            </p:nvSpPr>
            <p:spPr>
              <a:xfrm>
                <a:off x="2895452" y="2896135"/>
                <a:ext cx="686686" cy="609065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IN" b="1" i="1" dirty="0"/>
                  <a:t>0</a:t>
                </a:r>
                <a:endParaRPr lang="en-US" b="1" i="1" dirty="0"/>
              </a:p>
            </p:txBody>
          </p:sp>
          <p:cxnSp>
            <p:nvCxnSpPr>
              <p:cNvPr id="49" name="Straight Arrow Connector 48">
                <a:extLst>
                  <a:ext uri="{FF2B5EF4-FFF2-40B4-BE49-F238E27FC236}">
                    <a16:creationId xmlns:a16="http://schemas.microsoft.com/office/drawing/2014/main" xmlns="" id="{61BD65AD-A622-43D7-8B6E-A2D6CECEB31A}"/>
                  </a:ext>
                </a:extLst>
              </p:cNvPr>
              <p:cNvCxnSpPr>
                <a:stCxn id="48" idx="6"/>
              </p:cNvCxnSpPr>
              <p:nvPr/>
            </p:nvCxnSpPr>
            <p:spPr>
              <a:xfrm>
                <a:off x="3582138" y="3199526"/>
                <a:ext cx="1598576" cy="2282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xmlns="" id="{B9F3DDF1-72CD-4323-A287-18AF8871F00D}"/>
                  </a:ext>
                </a:extLst>
              </p:cNvPr>
              <p:cNvSpPr/>
              <p:nvPr/>
            </p:nvSpPr>
            <p:spPr>
              <a:xfrm>
                <a:off x="5180714" y="2896135"/>
                <a:ext cx="686686" cy="609065"/>
              </a:xfrm>
              <a:prstGeom prst="ellipse">
                <a:avLst/>
              </a:prstGeom>
              <a:ln w="85725" cmpd="dbl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IN" b="1" i="1" dirty="0"/>
                  <a:t>1</a:t>
                </a:r>
                <a:endParaRPr lang="en-US" b="1" i="1" dirty="0"/>
              </a:p>
            </p:txBody>
          </p:sp>
          <p:sp>
            <p:nvSpPr>
              <p:cNvPr id="51" name="TextBox 48">
                <a:extLst>
                  <a:ext uri="{FF2B5EF4-FFF2-40B4-BE49-F238E27FC236}">
                    <a16:creationId xmlns:a16="http://schemas.microsoft.com/office/drawing/2014/main" xmlns="" id="{D34FC723-6908-424F-8090-1E65F30975D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886200" y="2629240"/>
                <a:ext cx="990600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9pPr>
              </a:lstStyle>
              <a:p>
                <a:pPr algn="ctr" eaLnBrk="1" hangingPunct="1"/>
                <a:r>
                  <a:rPr lang="en-IN" altLang="en-US"/>
                  <a:t>a</a:t>
                </a:r>
                <a:endParaRPr lang="en-US" altLang="en-US"/>
              </a:p>
            </p:txBody>
          </p:sp>
          <p:sp>
            <p:nvSpPr>
              <p:cNvPr id="52" name="TextBox 49">
                <a:extLst>
                  <a:ext uri="{FF2B5EF4-FFF2-40B4-BE49-F238E27FC236}">
                    <a16:creationId xmlns:a16="http://schemas.microsoft.com/office/drawing/2014/main" xmlns="" id="{38BD298B-3F88-4C60-92B2-4173DD7E3C8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057400" y="2629240"/>
                <a:ext cx="990600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r>
                  <a:rPr lang="en-IN" altLang="en-US"/>
                  <a:t>start</a:t>
                </a:r>
                <a:endParaRPr lang="en-US" altLang="en-US"/>
              </a:p>
            </p:txBody>
          </p:sp>
        </p:grp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xmlns="" id="{7382B090-861E-46AD-823B-99B31CFAF5D2}"/>
                </a:ext>
              </a:extLst>
            </p:cNvPr>
            <p:cNvCxnSpPr/>
            <p:nvPr/>
          </p:nvCxnSpPr>
          <p:spPr>
            <a:xfrm>
              <a:off x="3428484" y="5104406"/>
              <a:ext cx="762369" cy="2283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oup 20">
            <a:extLst>
              <a:ext uri="{FF2B5EF4-FFF2-40B4-BE49-F238E27FC236}">
                <a16:creationId xmlns:a16="http://schemas.microsoft.com/office/drawing/2014/main" xmlns="" id="{0511074A-01C3-4902-A614-5B64538BF5A7}"/>
              </a:ext>
            </a:extLst>
          </p:cNvPr>
          <p:cNvGrpSpPr>
            <a:grpSpLocks/>
          </p:cNvGrpSpPr>
          <p:nvPr/>
        </p:nvGrpSpPr>
        <p:grpSpPr bwMode="auto">
          <a:xfrm>
            <a:off x="7839902" y="2129748"/>
            <a:ext cx="3276600" cy="609600"/>
            <a:chOff x="3352800" y="4533899"/>
            <a:chExt cx="3810000" cy="876299"/>
          </a:xfrm>
        </p:grpSpPr>
        <p:grpSp>
          <p:nvGrpSpPr>
            <p:cNvPr id="54" name="Group 44">
              <a:extLst>
                <a:ext uri="{FF2B5EF4-FFF2-40B4-BE49-F238E27FC236}">
                  <a16:creationId xmlns:a16="http://schemas.microsoft.com/office/drawing/2014/main" xmlns="" id="{FFF325EE-8D16-4C99-8B81-ACB64E7853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352800" y="4533899"/>
              <a:ext cx="3810000" cy="876299"/>
              <a:chOff x="2057400" y="2629240"/>
              <a:chExt cx="3810000" cy="875960"/>
            </a:xfrm>
          </p:grpSpPr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xmlns="" id="{262A0679-CB8F-420E-AB16-FBE7D279F565}"/>
                  </a:ext>
                </a:extLst>
              </p:cNvPr>
              <p:cNvSpPr/>
              <p:nvPr/>
            </p:nvSpPr>
            <p:spPr>
              <a:xfrm>
                <a:off x="2895452" y="2896135"/>
                <a:ext cx="686686" cy="609065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IN" b="1" i="1" dirty="0"/>
                  <a:t>2</a:t>
                </a:r>
                <a:endParaRPr lang="en-US" b="1" i="1" dirty="0"/>
              </a:p>
            </p:txBody>
          </p:sp>
          <p:cxnSp>
            <p:nvCxnSpPr>
              <p:cNvPr id="57" name="Straight Arrow Connector 56">
                <a:extLst>
                  <a:ext uri="{FF2B5EF4-FFF2-40B4-BE49-F238E27FC236}">
                    <a16:creationId xmlns:a16="http://schemas.microsoft.com/office/drawing/2014/main" xmlns="" id="{1077B11E-C87C-49FA-BF53-6405306185CB}"/>
                  </a:ext>
                </a:extLst>
              </p:cNvPr>
              <p:cNvCxnSpPr>
                <a:stCxn id="56" idx="6"/>
              </p:cNvCxnSpPr>
              <p:nvPr/>
            </p:nvCxnSpPr>
            <p:spPr>
              <a:xfrm>
                <a:off x="3582138" y="3199526"/>
                <a:ext cx="1598576" cy="2282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xmlns="" id="{0D349926-FA09-4EF1-AEF8-1B93EC41626D}"/>
                  </a:ext>
                </a:extLst>
              </p:cNvPr>
              <p:cNvSpPr/>
              <p:nvPr/>
            </p:nvSpPr>
            <p:spPr>
              <a:xfrm>
                <a:off x="5180714" y="2896135"/>
                <a:ext cx="686686" cy="609065"/>
              </a:xfrm>
              <a:prstGeom prst="ellipse">
                <a:avLst/>
              </a:prstGeom>
              <a:ln w="85725" cmpd="dbl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IN" b="1" i="1" dirty="0"/>
                  <a:t>3</a:t>
                </a:r>
                <a:endParaRPr lang="en-US" b="1" i="1" dirty="0"/>
              </a:p>
            </p:txBody>
          </p:sp>
          <p:sp>
            <p:nvSpPr>
              <p:cNvPr id="59" name="TextBox 48">
                <a:extLst>
                  <a:ext uri="{FF2B5EF4-FFF2-40B4-BE49-F238E27FC236}">
                    <a16:creationId xmlns:a16="http://schemas.microsoft.com/office/drawing/2014/main" xmlns="" id="{67A992A5-3FF8-4C03-A4C6-6F2AD2C806C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886200" y="2629240"/>
                <a:ext cx="990600" cy="6633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9pPr>
              </a:lstStyle>
              <a:p>
                <a:pPr algn="ctr" eaLnBrk="1" hangingPunct="1"/>
                <a:r>
                  <a:rPr lang="en-IN" altLang="en-US"/>
                  <a:t>b</a:t>
                </a:r>
                <a:endParaRPr lang="en-US" altLang="en-US"/>
              </a:p>
            </p:txBody>
          </p:sp>
          <p:sp>
            <p:nvSpPr>
              <p:cNvPr id="60" name="TextBox 49">
                <a:extLst>
                  <a:ext uri="{FF2B5EF4-FFF2-40B4-BE49-F238E27FC236}">
                    <a16:creationId xmlns:a16="http://schemas.microsoft.com/office/drawing/2014/main" xmlns="" id="{7E4FC93A-B836-4312-A29A-72C8F1E06EF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057400" y="2629240"/>
                <a:ext cx="990600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r>
                  <a:rPr lang="en-IN" altLang="en-US"/>
                  <a:t>start</a:t>
                </a:r>
                <a:endParaRPr lang="en-US" altLang="en-US"/>
              </a:p>
            </p:txBody>
          </p:sp>
        </p:grp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xmlns="" id="{5ED8069A-A199-4F1E-B7FB-517857CD4B1C}"/>
                </a:ext>
              </a:extLst>
            </p:cNvPr>
            <p:cNvCxnSpPr/>
            <p:nvPr/>
          </p:nvCxnSpPr>
          <p:spPr>
            <a:xfrm>
              <a:off x="3428484" y="5104406"/>
              <a:ext cx="762369" cy="2283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Group 40">
            <a:extLst>
              <a:ext uri="{FF2B5EF4-FFF2-40B4-BE49-F238E27FC236}">
                <a16:creationId xmlns:a16="http://schemas.microsoft.com/office/drawing/2014/main" xmlns="" id="{64E090D0-952A-4033-A951-2EDA0773194F}"/>
              </a:ext>
            </a:extLst>
          </p:cNvPr>
          <p:cNvGrpSpPr>
            <a:grpSpLocks/>
          </p:cNvGrpSpPr>
          <p:nvPr/>
        </p:nvGrpSpPr>
        <p:grpSpPr bwMode="auto">
          <a:xfrm>
            <a:off x="7306501" y="2967948"/>
            <a:ext cx="4207175" cy="2362200"/>
            <a:chOff x="798369" y="1190297"/>
            <a:chExt cx="7888431" cy="3089251"/>
          </a:xfrm>
        </p:grpSpPr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xmlns="" id="{7F3E1B37-3691-4F5E-B062-DF8A75AF62A9}"/>
                </a:ext>
              </a:extLst>
            </p:cNvPr>
            <p:cNvCxnSpPr/>
            <p:nvPr/>
          </p:nvCxnSpPr>
          <p:spPr>
            <a:xfrm>
              <a:off x="1677097" y="2743227"/>
              <a:ext cx="761342" cy="2077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Oval 62">
              <a:extLst>
                <a:ext uri="{FF2B5EF4-FFF2-40B4-BE49-F238E27FC236}">
                  <a16:creationId xmlns:a16="http://schemas.microsoft.com/office/drawing/2014/main" xmlns="" id="{8B561373-7306-4681-B281-6345852837D8}"/>
                </a:ext>
              </a:extLst>
            </p:cNvPr>
            <p:cNvSpPr/>
            <p:nvPr/>
          </p:nvSpPr>
          <p:spPr>
            <a:xfrm>
              <a:off x="2438439" y="2438039"/>
              <a:ext cx="610414" cy="610376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IN" dirty="0" err="1"/>
                <a:t>0</a:t>
              </a:r>
              <a:endParaRPr lang="en-US" dirty="0"/>
            </a:p>
          </p:txBody>
        </p: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xmlns="" id="{2B387E9E-C186-4053-B840-0AFC12C301C8}"/>
                </a:ext>
              </a:extLst>
            </p:cNvPr>
            <p:cNvCxnSpPr>
              <a:stCxn id="63" idx="7"/>
            </p:cNvCxnSpPr>
            <p:nvPr/>
          </p:nvCxnSpPr>
          <p:spPr>
            <a:xfrm rot="5400000" flipH="1" flipV="1">
              <a:off x="3302096" y="1485939"/>
              <a:ext cx="697573" cy="1385172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xmlns="" id="{9A04B64A-A170-49CE-9755-1AA3D7DEA03F}"/>
                </a:ext>
              </a:extLst>
            </p:cNvPr>
            <p:cNvCxnSpPr/>
            <p:nvPr/>
          </p:nvCxnSpPr>
          <p:spPr>
            <a:xfrm>
              <a:off x="2958297" y="2957067"/>
              <a:ext cx="1385172" cy="85328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Oval 65">
              <a:extLst>
                <a:ext uri="{FF2B5EF4-FFF2-40B4-BE49-F238E27FC236}">
                  <a16:creationId xmlns:a16="http://schemas.microsoft.com/office/drawing/2014/main" xmlns="" id="{8331000A-0073-47E7-A291-3528886BBE06}"/>
                </a:ext>
              </a:extLst>
            </p:cNvPr>
            <p:cNvSpPr/>
            <p:nvPr/>
          </p:nvSpPr>
          <p:spPr>
            <a:xfrm>
              <a:off x="4343469" y="1447735"/>
              <a:ext cx="610414" cy="608301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IN" dirty="0"/>
                <a:t>1</a:t>
              </a:r>
              <a:endParaRPr lang="en-US" dirty="0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xmlns="" id="{CDA20754-4F09-4E2A-8C0D-0BF2FA5A8CF7}"/>
                </a:ext>
              </a:extLst>
            </p:cNvPr>
            <p:cNvSpPr/>
            <p:nvPr/>
          </p:nvSpPr>
          <p:spPr>
            <a:xfrm>
              <a:off x="4343469" y="3581975"/>
              <a:ext cx="610414" cy="610376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IN" dirty="0"/>
                <a:t>3</a:t>
              </a:r>
              <a:endParaRPr lang="en-US" dirty="0"/>
            </a:p>
          </p:txBody>
        </p: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xmlns="" id="{91CA3DFB-9A9C-47FE-9DCF-12E97E505FB8}"/>
                </a:ext>
              </a:extLst>
            </p:cNvPr>
            <p:cNvCxnSpPr/>
            <p:nvPr/>
          </p:nvCxnSpPr>
          <p:spPr>
            <a:xfrm>
              <a:off x="4953883" y="1752923"/>
              <a:ext cx="1522682" cy="2075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xmlns="" id="{9C1EF29E-D8B4-4AB5-A11D-F3C17851C21E}"/>
                </a:ext>
              </a:extLst>
            </p:cNvPr>
            <p:cNvCxnSpPr/>
            <p:nvPr/>
          </p:nvCxnSpPr>
          <p:spPr>
            <a:xfrm>
              <a:off x="4953883" y="3887164"/>
              <a:ext cx="1599821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Oval 69">
              <a:extLst>
                <a:ext uri="{FF2B5EF4-FFF2-40B4-BE49-F238E27FC236}">
                  <a16:creationId xmlns:a16="http://schemas.microsoft.com/office/drawing/2014/main" xmlns="" id="{41CC20BD-8AB3-4CAA-97BB-E0213250A4B5}"/>
                </a:ext>
              </a:extLst>
            </p:cNvPr>
            <p:cNvSpPr/>
            <p:nvPr/>
          </p:nvSpPr>
          <p:spPr>
            <a:xfrm>
              <a:off x="6476565" y="1447735"/>
              <a:ext cx="610414" cy="608301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IN" dirty="0"/>
                <a:t>2</a:t>
              </a:r>
              <a:endParaRPr lang="en-US" dirty="0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xmlns="" id="{3C4A1C9F-4BFA-4DC7-BDFE-50AE2A99D724}"/>
                </a:ext>
              </a:extLst>
            </p:cNvPr>
            <p:cNvSpPr/>
            <p:nvPr/>
          </p:nvSpPr>
          <p:spPr>
            <a:xfrm>
              <a:off x="6553704" y="3581975"/>
              <a:ext cx="607061" cy="610376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IN" dirty="0"/>
                <a:t>4</a:t>
              </a:r>
              <a:endParaRPr lang="en-US" dirty="0"/>
            </a:p>
          </p:txBody>
        </p: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xmlns="" id="{3B38BB8C-E34C-4046-BABD-C5B942B7B64E}"/>
                </a:ext>
              </a:extLst>
            </p:cNvPr>
            <p:cNvCxnSpPr/>
            <p:nvPr/>
          </p:nvCxnSpPr>
          <p:spPr>
            <a:xfrm>
              <a:off x="7086979" y="1829739"/>
              <a:ext cx="1066548" cy="98822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xmlns="" id="{0B52F324-5FF6-4720-9473-5F51B8E72B87}"/>
                </a:ext>
              </a:extLst>
            </p:cNvPr>
            <p:cNvCxnSpPr>
              <a:stCxn id="71" idx="6"/>
            </p:cNvCxnSpPr>
            <p:nvPr/>
          </p:nvCxnSpPr>
          <p:spPr>
            <a:xfrm flipV="1">
              <a:off x="7160765" y="3274711"/>
              <a:ext cx="992762" cy="612453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Oval 73">
              <a:extLst>
                <a:ext uri="{FF2B5EF4-FFF2-40B4-BE49-F238E27FC236}">
                  <a16:creationId xmlns:a16="http://schemas.microsoft.com/office/drawing/2014/main" xmlns="" id="{8133CDDE-54C3-4B16-B176-66393DA67A86}"/>
                </a:ext>
              </a:extLst>
            </p:cNvPr>
            <p:cNvSpPr/>
            <p:nvPr/>
          </p:nvSpPr>
          <p:spPr>
            <a:xfrm>
              <a:off x="8076386" y="2743227"/>
              <a:ext cx="610414" cy="610376"/>
            </a:xfrm>
            <a:prstGeom prst="ellipse">
              <a:avLst/>
            </a:prstGeom>
            <a:ln w="79375" cmpd="dbl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IN" dirty="0" err="1"/>
                <a:t>5</a:t>
              </a:r>
              <a:endParaRPr lang="en-US" dirty="0"/>
            </a:p>
          </p:txBody>
        </p:sp>
        <p:sp>
          <p:nvSpPr>
            <p:cNvPr id="75" name="TextBox 32">
              <a:extLst>
                <a:ext uri="{FF2B5EF4-FFF2-40B4-BE49-F238E27FC236}">
                  <a16:creationId xmlns:a16="http://schemas.microsoft.com/office/drawing/2014/main" xmlns="" id="{5D39B4B3-5652-4F92-927D-94A8987FAFF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98369" y="2136227"/>
              <a:ext cx="1688217" cy="6238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IN" altLang="en-US"/>
                <a:t>start</a:t>
              </a:r>
              <a:endParaRPr lang="en-US" altLang="en-US"/>
            </a:p>
          </p:txBody>
        </p:sp>
        <p:sp>
          <p:nvSpPr>
            <p:cNvPr id="76" name="TextBox 33">
              <a:extLst>
                <a:ext uri="{FF2B5EF4-FFF2-40B4-BE49-F238E27FC236}">
                  <a16:creationId xmlns:a16="http://schemas.microsoft.com/office/drawing/2014/main" xmlns="" id="{A12CEECF-2679-4157-9CAA-4E47FF0BC94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67635" y="1715814"/>
              <a:ext cx="60960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IN" altLang="en-US"/>
                <a:t>ε</a:t>
              </a:r>
              <a:endParaRPr lang="en-US" altLang="en-US"/>
            </a:p>
          </p:txBody>
        </p:sp>
        <p:sp>
          <p:nvSpPr>
            <p:cNvPr id="77" name="TextBox 34">
              <a:extLst>
                <a:ext uri="{FF2B5EF4-FFF2-40B4-BE49-F238E27FC236}">
                  <a16:creationId xmlns:a16="http://schemas.microsoft.com/office/drawing/2014/main" xmlns="" id="{B8E03090-CD73-4714-98DB-A033E4B0C4D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76600" y="3272135"/>
              <a:ext cx="60960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IN" altLang="en-US"/>
                <a:t>ε</a:t>
              </a:r>
              <a:endParaRPr lang="en-US" altLang="en-US"/>
            </a:p>
          </p:txBody>
        </p:sp>
        <p:sp>
          <p:nvSpPr>
            <p:cNvPr id="78" name="TextBox 35">
              <a:extLst>
                <a:ext uri="{FF2B5EF4-FFF2-40B4-BE49-F238E27FC236}">
                  <a16:creationId xmlns:a16="http://schemas.microsoft.com/office/drawing/2014/main" xmlns="" id="{509F22DC-5801-4CA5-979D-FA251DC19FA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44653" y="3397469"/>
              <a:ext cx="60960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IN" altLang="en-US"/>
                <a:t>ε</a:t>
              </a:r>
              <a:endParaRPr lang="en-US" altLang="en-US"/>
            </a:p>
          </p:txBody>
        </p:sp>
        <p:sp>
          <p:nvSpPr>
            <p:cNvPr id="79" name="TextBox 36">
              <a:extLst>
                <a:ext uri="{FF2B5EF4-FFF2-40B4-BE49-F238E27FC236}">
                  <a16:creationId xmlns:a16="http://schemas.microsoft.com/office/drawing/2014/main" xmlns="" id="{0A405A86-BA4B-4A41-B6E2-F13EEDBFB56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60341" y="1905000"/>
              <a:ext cx="60960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IN" altLang="en-US"/>
                <a:t>ε</a:t>
              </a:r>
              <a:endParaRPr lang="en-US" altLang="en-US"/>
            </a:p>
          </p:txBody>
        </p:sp>
        <p:sp>
          <p:nvSpPr>
            <p:cNvPr id="80" name="TextBox 38">
              <a:extLst>
                <a:ext uri="{FF2B5EF4-FFF2-40B4-BE49-F238E27FC236}">
                  <a16:creationId xmlns:a16="http://schemas.microsoft.com/office/drawing/2014/main" xmlns="" id="{E85DA635-AB88-4A94-A31B-F9DFDE50334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62600" y="3817883"/>
              <a:ext cx="60960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IN" altLang="en-US"/>
                <a:t>b</a:t>
              </a:r>
              <a:endParaRPr lang="en-US" altLang="en-US"/>
            </a:p>
          </p:txBody>
        </p:sp>
        <p:sp>
          <p:nvSpPr>
            <p:cNvPr id="81" name="TextBox 39">
              <a:extLst>
                <a:ext uri="{FF2B5EF4-FFF2-40B4-BE49-F238E27FC236}">
                  <a16:creationId xmlns:a16="http://schemas.microsoft.com/office/drawing/2014/main" xmlns="" id="{B514E291-11F1-4B57-B6AA-B78980348A0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86400" y="1190297"/>
              <a:ext cx="60960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IN" altLang="en-US"/>
                <a:t>a</a:t>
              </a:r>
              <a:endParaRPr lang="en-US" altLang="en-US"/>
            </a:p>
          </p:txBody>
        </p:sp>
      </p:grp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xmlns="" id="{45509EE2-9E14-4812-9034-11E8F8C16E91}"/>
              </a:ext>
            </a:extLst>
          </p:cNvPr>
          <p:cNvCxnSpPr/>
          <p:nvPr/>
        </p:nvCxnSpPr>
        <p:spPr>
          <a:xfrm flipV="1">
            <a:off x="3304331" y="4374287"/>
            <a:ext cx="4002170" cy="77935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6" name="TextBox 85">
            <a:extLst>
              <a:ext uri="{FF2B5EF4-FFF2-40B4-BE49-F238E27FC236}">
                <a16:creationId xmlns:a16="http://schemas.microsoft.com/office/drawing/2014/main" xmlns="" id="{13FA15FF-8D0C-48F5-BB04-4BCBD148275E}"/>
              </a:ext>
            </a:extLst>
          </p:cNvPr>
          <p:cNvSpPr txBox="1"/>
          <p:nvPr/>
        </p:nvSpPr>
        <p:spPr>
          <a:xfrm>
            <a:off x="8517816" y="532455"/>
            <a:ext cx="2577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Decomposition steps:</a:t>
            </a:r>
            <a:endParaRPr lang="en-IN" b="1" u="sng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33CE75A8-016F-4EBC-A2F5-1E1A533643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530" y="5770484"/>
            <a:ext cx="646244" cy="670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52082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9">
            <a:extLst>
              <a:ext uri="{FF2B5EF4-FFF2-40B4-BE49-F238E27FC236}">
                <a16:creationId xmlns:a16="http://schemas.microsoft.com/office/drawing/2014/main" xmlns="" id="{425A3EE6-5DD1-4B2A-B4B1-D0B0A3B1FA28}"/>
              </a:ext>
            </a:extLst>
          </p:cNvPr>
          <p:cNvGrpSpPr>
            <a:grpSpLocks/>
          </p:cNvGrpSpPr>
          <p:nvPr/>
        </p:nvGrpSpPr>
        <p:grpSpPr bwMode="auto">
          <a:xfrm>
            <a:off x="1303538" y="1181100"/>
            <a:ext cx="3886200" cy="4495800"/>
            <a:chOff x="1972350" y="739338"/>
            <a:chExt cx="4734739" cy="5437327"/>
          </a:xfrm>
        </p:grpSpPr>
        <p:sp>
          <p:nvSpPr>
            <p:cNvPr id="3" name="TextBox 50">
              <a:extLst>
                <a:ext uri="{FF2B5EF4-FFF2-40B4-BE49-F238E27FC236}">
                  <a16:creationId xmlns:a16="http://schemas.microsoft.com/office/drawing/2014/main" xmlns="" id="{9EFEDA94-5E0D-4D36-9B32-7C96360FC2D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67750" y="4948535"/>
              <a:ext cx="38985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IN" altLang="en-US"/>
                <a:t>r</a:t>
              </a:r>
              <a:r>
                <a:rPr lang="en-IN" altLang="en-US" baseline="-25000"/>
                <a:t>2</a:t>
              </a:r>
              <a:endParaRPr lang="en-US" altLang="en-US"/>
            </a:p>
          </p:txBody>
        </p:sp>
        <p:sp>
          <p:nvSpPr>
            <p:cNvPr id="4" name="TextBox 51">
              <a:extLst>
                <a:ext uri="{FF2B5EF4-FFF2-40B4-BE49-F238E27FC236}">
                  <a16:creationId xmlns:a16="http://schemas.microsoft.com/office/drawing/2014/main" xmlns="" id="{0D5AEA9B-E0DD-4270-A1BC-9E6BFFE6735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90800" y="4191000"/>
              <a:ext cx="38985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IN" altLang="en-US"/>
                <a:t>r</a:t>
              </a:r>
              <a:r>
                <a:rPr lang="en-IN" altLang="en-US" baseline="-25000"/>
                <a:t>3</a:t>
              </a:r>
              <a:endParaRPr lang="en-US" altLang="en-US"/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xmlns="" id="{6E71551C-BA8F-4A45-BA32-71F0CDE10C93}"/>
                </a:ext>
              </a:extLst>
            </p:cNvPr>
            <p:cNvCxnSpPr>
              <a:stCxn id="9" idx="0"/>
            </p:cNvCxnSpPr>
            <p:nvPr/>
          </p:nvCxnSpPr>
          <p:spPr>
            <a:xfrm rot="5400000" flipH="1" flipV="1">
              <a:off x="2194913" y="4628898"/>
              <a:ext cx="299514" cy="33847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xmlns="" id="{C55EB371-D1C9-4704-8EE7-CB63A4F49818}"/>
                </a:ext>
              </a:extLst>
            </p:cNvPr>
            <p:cNvCxnSpPr/>
            <p:nvPr/>
          </p:nvCxnSpPr>
          <p:spPr>
            <a:xfrm rot="16200000" flipH="1">
              <a:off x="2971485" y="4649185"/>
              <a:ext cx="305274" cy="3036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xmlns="" id="{CB79CAEB-E1D4-440D-B328-3462832CD777}"/>
                </a:ext>
              </a:extLst>
            </p:cNvPr>
            <p:cNvCxnSpPr/>
            <p:nvPr/>
          </p:nvCxnSpPr>
          <p:spPr>
            <a:xfrm rot="5400000">
              <a:off x="2553023" y="4914284"/>
              <a:ext cx="380152" cy="193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xmlns="" id="{81134553-2681-4F7B-B148-7829D57FA4AE}"/>
                </a:ext>
              </a:extLst>
            </p:cNvPr>
            <p:cNvCxnSpPr/>
            <p:nvPr/>
          </p:nvCxnSpPr>
          <p:spPr>
            <a:xfrm rot="5400000">
              <a:off x="3239638" y="5599711"/>
              <a:ext cx="380152" cy="193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56">
              <a:extLst>
                <a:ext uri="{FF2B5EF4-FFF2-40B4-BE49-F238E27FC236}">
                  <a16:creationId xmlns:a16="http://schemas.microsoft.com/office/drawing/2014/main" xmlns="" id="{05C76709-111E-4A25-812F-E07534189D5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81200" y="4948535"/>
              <a:ext cx="38985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IN" altLang="en-US"/>
                <a:t>r</a:t>
              </a:r>
              <a:r>
                <a:rPr lang="en-IN" altLang="en-US" baseline="-25000"/>
                <a:t>1</a:t>
              </a:r>
              <a:endParaRPr lang="en-US" altLang="en-US"/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xmlns="" id="{E354233C-B6F2-45C5-9B9F-2C0FB628BD7D}"/>
                </a:ext>
              </a:extLst>
            </p:cNvPr>
            <p:cNvCxnSpPr/>
            <p:nvPr/>
          </p:nvCxnSpPr>
          <p:spPr>
            <a:xfrm rot="5400000">
              <a:off x="1943774" y="5599711"/>
              <a:ext cx="380152" cy="193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58">
              <a:extLst>
                <a:ext uri="{FF2B5EF4-FFF2-40B4-BE49-F238E27FC236}">
                  <a16:creationId xmlns:a16="http://schemas.microsoft.com/office/drawing/2014/main" xmlns="" id="{B35836F1-231D-4EB7-B805-91F77C01915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81200" y="5715000"/>
              <a:ext cx="320922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IN" altLang="en-US"/>
                <a:t>a</a:t>
              </a:r>
              <a:endParaRPr lang="en-US" altLang="en-US"/>
            </a:p>
          </p:txBody>
        </p:sp>
        <p:sp>
          <p:nvSpPr>
            <p:cNvPr id="12" name="TextBox 59">
              <a:extLst>
                <a:ext uri="{FF2B5EF4-FFF2-40B4-BE49-F238E27FC236}">
                  <a16:creationId xmlns:a16="http://schemas.microsoft.com/office/drawing/2014/main" xmlns="" id="{13CB4205-0EAD-4293-8566-7DACFA39AC5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76600" y="5715000"/>
              <a:ext cx="338554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IN" altLang="en-US"/>
                <a:t>b</a:t>
              </a:r>
              <a:endParaRPr lang="en-US" altLang="en-US"/>
            </a:p>
          </p:txBody>
        </p:sp>
        <p:sp>
          <p:nvSpPr>
            <p:cNvPr id="13" name="TextBox 60">
              <a:extLst>
                <a:ext uri="{FF2B5EF4-FFF2-40B4-BE49-F238E27FC236}">
                  <a16:creationId xmlns:a16="http://schemas.microsoft.com/office/drawing/2014/main" xmlns="" id="{9BAB4B4F-B711-4361-822A-01B04D3A4D7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50020" y="5100935"/>
              <a:ext cx="24558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IN" altLang="en-US"/>
                <a:t>|</a:t>
              </a:r>
              <a:endParaRPr lang="en-US" altLang="en-US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xmlns="" id="{DFCB07CD-D815-484A-BAAD-D4A92A95112F}"/>
                </a:ext>
              </a:extLst>
            </p:cNvPr>
            <p:cNvCxnSpPr/>
            <p:nvPr/>
          </p:nvCxnSpPr>
          <p:spPr>
            <a:xfrm rot="5400000">
              <a:off x="2553990" y="4076230"/>
              <a:ext cx="38015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62">
              <a:extLst>
                <a:ext uri="{FF2B5EF4-FFF2-40B4-BE49-F238E27FC236}">
                  <a16:creationId xmlns:a16="http://schemas.microsoft.com/office/drawing/2014/main" xmlns="" id="{4B134829-0564-4618-83E1-0B41C4E5DA6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90800" y="3429000"/>
              <a:ext cx="38985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IN" altLang="en-US"/>
                <a:t>r</a:t>
              </a:r>
              <a:r>
                <a:rPr lang="en-IN" altLang="en-US" baseline="-25000"/>
                <a:t>4</a:t>
              </a:r>
              <a:endParaRPr lang="en-US" altLang="en-US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xmlns="" id="{845047C9-4D77-4270-9B49-D8DF2129C343}"/>
                </a:ext>
              </a:extLst>
            </p:cNvPr>
            <p:cNvCxnSpPr/>
            <p:nvPr/>
          </p:nvCxnSpPr>
          <p:spPr>
            <a:xfrm rot="5400000" flipH="1" flipV="1">
              <a:off x="2229727" y="3866674"/>
              <a:ext cx="299514" cy="33847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xmlns="" id="{0CD7BEC5-CB4A-4320-A00B-1FA3D37FE159}"/>
                </a:ext>
              </a:extLst>
            </p:cNvPr>
            <p:cNvCxnSpPr/>
            <p:nvPr/>
          </p:nvCxnSpPr>
          <p:spPr>
            <a:xfrm rot="16200000" flipH="1">
              <a:off x="2971486" y="3886961"/>
              <a:ext cx="305273" cy="3036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65">
              <a:extLst>
                <a:ext uri="{FF2B5EF4-FFF2-40B4-BE49-F238E27FC236}">
                  <a16:creationId xmlns:a16="http://schemas.microsoft.com/office/drawing/2014/main" xmlns="" id="{7001A93B-9ADB-4170-8433-78798604E3F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72350" y="4110335"/>
              <a:ext cx="287258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IN" altLang="en-US"/>
                <a:t>(</a:t>
              </a:r>
              <a:endParaRPr lang="en-US" altLang="en-US"/>
            </a:p>
          </p:txBody>
        </p:sp>
        <p:sp>
          <p:nvSpPr>
            <p:cNvPr id="19" name="TextBox 66">
              <a:extLst>
                <a:ext uri="{FF2B5EF4-FFF2-40B4-BE49-F238E27FC236}">
                  <a16:creationId xmlns:a16="http://schemas.microsoft.com/office/drawing/2014/main" xmlns="" id="{1428407B-B856-47BF-B5E6-4ADC0DAC399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17942" y="4114800"/>
              <a:ext cx="287258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IN" altLang="en-US"/>
                <a:t>)</a:t>
              </a:r>
              <a:endParaRPr lang="en-US" altLang="en-US"/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xmlns="" id="{F778A936-8C4D-40AC-BE24-06AB195A6698}"/>
                </a:ext>
              </a:extLst>
            </p:cNvPr>
            <p:cNvCxnSpPr/>
            <p:nvPr/>
          </p:nvCxnSpPr>
          <p:spPr>
            <a:xfrm rot="5400000" flipH="1" flipV="1">
              <a:off x="2806096" y="3181248"/>
              <a:ext cx="299514" cy="33847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68">
              <a:extLst>
                <a:ext uri="{FF2B5EF4-FFF2-40B4-BE49-F238E27FC236}">
                  <a16:creationId xmlns:a16="http://schemas.microsoft.com/office/drawing/2014/main" xmlns="" id="{C741F82B-9FBC-41A3-AC13-5E9C3E9E1B7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15350" y="2743200"/>
              <a:ext cx="38985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IN" altLang="en-US"/>
                <a:t>r</a:t>
              </a:r>
              <a:r>
                <a:rPr lang="en-IN" altLang="en-US" baseline="-25000"/>
                <a:t>5</a:t>
              </a:r>
              <a:endParaRPr lang="en-US" altLang="en-US"/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xmlns="" id="{4FE74DFE-A94F-4915-84D4-EDE491966221}"/>
                </a:ext>
              </a:extLst>
            </p:cNvPr>
            <p:cNvCxnSpPr/>
            <p:nvPr/>
          </p:nvCxnSpPr>
          <p:spPr>
            <a:xfrm>
              <a:off x="3411339" y="3200727"/>
              <a:ext cx="398430" cy="38015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70">
              <a:extLst>
                <a:ext uri="{FF2B5EF4-FFF2-40B4-BE49-F238E27FC236}">
                  <a16:creationId xmlns:a16="http://schemas.microsoft.com/office/drawing/2014/main" xmlns="" id="{53906DC2-1D47-45B8-AA82-EA208CCF557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33800" y="3500735"/>
              <a:ext cx="338554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IN" altLang="en-US"/>
                <a:t>*</a:t>
              </a:r>
              <a:endParaRPr lang="en-US" altLang="en-US"/>
            </a:p>
          </p:txBody>
        </p:sp>
        <p:sp>
          <p:nvSpPr>
            <p:cNvPr id="24" name="TextBox 71">
              <a:extLst>
                <a:ext uri="{FF2B5EF4-FFF2-40B4-BE49-F238E27FC236}">
                  <a16:creationId xmlns:a16="http://schemas.microsoft.com/office/drawing/2014/main" xmlns="" id="{B2DBC82C-2037-4909-BCEA-19080AB85D8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48750" y="2129135"/>
              <a:ext cx="38985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IN" altLang="en-US"/>
                <a:t>r</a:t>
              </a:r>
              <a:r>
                <a:rPr lang="en-IN" altLang="en-US" baseline="-25000"/>
                <a:t>7</a:t>
              </a:r>
              <a:endParaRPr lang="en-US" altLang="en-US"/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xmlns="" id="{14966DEE-8BEF-4A6E-B394-22697ACE6380}"/>
                </a:ext>
              </a:extLst>
            </p:cNvPr>
            <p:cNvCxnSpPr/>
            <p:nvPr/>
          </p:nvCxnSpPr>
          <p:spPr>
            <a:xfrm>
              <a:off x="4037996" y="2515302"/>
              <a:ext cx="967063" cy="76222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73">
              <a:extLst>
                <a:ext uri="{FF2B5EF4-FFF2-40B4-BE49-F238E27FC236}">
                  <a16:creationId xmlns:a16="http://schemas.microsoft.com/office/drawing/2014/main" xmlns="" id="{EA32907E-3136-48EE-A6B6-568CB1ECDBC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76800" y="3124200"/>
              <a:ext cx="38985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IN" altLang="en-US"/>
                <a:t>r</a:t>
              </a:r>
              <a:r>
                <a:rPr lang="en-IN" altLang="en-US" baseline="-25000"/>
                <a:t>6</a:t>
              </a:r>
              <a:endParaRPr lang="en-US" altLang="en-US"/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xmlns="" id="{6CE8D6AB-86FC-4F6D-9ABF-93A73BE9176C}"/>
                </a:ext>
              </a:extLst>
            </p:cNvPr>
            <p:cNvCxnSpPr/>
            <p:nvPr/>
          </p:nvCxnSpPr>
          <p:spPr>
            <a:xfrm rot="5400000" flipH="1" flipV="1">
              <a:off x="3372796" y="2576460"/>
              <a:ext cx="299514" cy="33847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xmlns="" id="{2557BF94-9358-4ADF-9AAF-1E9D4F9D1A4F}"/>
                </a:ext>
              </a:extLst>
            </p:cNvPr>
            <p:cNvCxnSpPr/>
            <p:nvPr/>
          </p:nvCxnSpPr>
          <p:spPr>
            <a:xfrm rot="5400000">
              <a:off x="4915564" y="3770949"/>
              <a:ext cx="382073" cy="193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76">
              <a:extLst>
                <a:ext uri="{FF2B5EF4-FFF2-40B4-BE49-F238E27FC236}">
                  <a16:creationId xmlns:a16="http://schemas.microsoft.com/office/drawing/2014/main" xmlns="" id="{FA80277D-8D30-43C0-98E1-878A4DE00DD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95446" y="3805535"/>
              <a:ext cx="320922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IN" altLang="en-US"/>
                <a:t>a</a:t>
              </a:r>
              <a:endParaRPr lang="en-US" altLang="en-US"/>
            </a:p>
          </p:txBody>
        </p:sp>
        <p:sp>
          <p:nvSpPr>
            <p:cNvPr id="30" name="TextBox 77">
              <a:extLst>
                <a:ext uri="{FF2B5EF4-FFF2-40B4-BE49-F238E27FC236}">
                  <a16:creationId xmlns:a16="http://schemas.microsoft.com/office/drawing/2014/main" xmlns="" id="{63877624-2CDB-4D58-B16D-59526FE873D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58350" y="1447800"/>
              <a:ext cx="38985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IN" altLang="en-US"/>
                <a:t>r</a:t>
              </a:r>
              <a:r>
                <a:rPr lang="en-IN" altLang="en-US" baseline="-25000"/>
                <a:t>9</a:t>
              </a:r>
              <a:endParaRPr lang="en-US" altLang="en-US"/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xmlns="" id="{01001CC8-5BB7-441E-BD78-C1CCD474AAD3}"/>
                </a:ext>
              </a:extLst>
            </p:cNvPr>
            <p:cNvCxnSpPr/>
            <p:nvPr/>
          </p:nvCxnSpPr>
          <p:spPr>
            <a:xfrm>
              <a:off x="4647246" y="1833715"/>
              <a:ext cx="967063" cy="7622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79">
              <a:extLst>
                <a:ext uri="{FF2B5EF4-FFF2-40B4-BE49-F238E27FC236}">
                  <a16:creationId xmlns:a16="http://schemas.microsoft.com/office/drawing/2014/main" xmlns="" id="{365766D4-1A6D-4E9D-AA84-A85771F7255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28846" y="2438400"/>
              <a:ext cx="38985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IN" altLang="en-US"/>
                <a:t>r</a:t>
              </a:r>
              <a:r>
                <a:rPr lang="en-IN" altLang="en-US" baseline="-25000"/>
                <a:t>8</a:t>
              </a:r>
              <a:endParaRPr lang="en-US" altLang="en-US"/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xmlns="" id="{98D3F028-B071-41C7-AB2E-0D17518297B1}"/>
                </a:ext>
              </a:extLst>
            </p:cNvPr>
            <p:cNvCxnSpPr/>
            <p:nvPr/>
          </p:nvCxnSpPr>
          <p:spPr>
            <a:xfrm rot="5400000" flipH="1" flipV="1">
              <a:off x="3982044" y="1894875"/>
              <a:ext cx="299514" cy="33847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xmlns="" id="{50198CD8-E130-4844-A85C-75D8E5C2C912}"/>
                </a:ext>
              </a:extLst>
            </p:cNvPr>
            <p:cNvCxnSpPr/>
            <p:nvPr/>
          </p:nvCxnSpPr>
          <p:spPr>
            <a:xfrm rot="5400000">
              <a:off x="5522880" y="3085522"/>
              <a:ext cx="382071" cy="193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82">
              <a:extLst>
                <a:ext uri="{FF2B5EF4-FFF2-40B4-BE49-F238E27FC236}">
                  <a16:creationId xmlns:a16="http://schemas.microsoft.com/office/drawing/2014/main" xmlns="" id="{3E6ECB6F-2640-4F8C-AAFC-6668D83504E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05046" y="3195935"/>
              <a:ext cx="338554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IN" altLang="en-US"/>
                <a:t>b</a:t>
              </a:r>
              <a:endParaRPr lang="en-US" altLang="en-US"/>
            </a:p>
          </p:txBody>
        </p:sp>
        <p:sp>
          <p:nvSpPr>
            <p:cNvPr id="36" name="TextBox 83">
              <a:extLst>
                <a:ext uri="{FF2B5EF4-FFF2-40B4-BE49-F238E27FC236}">
                  <a16:creationId xmlns:a16="http://schemas.microsoft.com/office/drawing/2014/main" xmlns="" id="{AFD0DA8A-B04D-4A65-8576-34A6F528AB1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44150" y="739338"/>
              <a:ext cx="484813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IN" altLang="en-US"/>
                <a:t>r</a:t>
              </a:r>
              <a:r>
                <a:rPr lang="en-IN" altLang="en-US" baseline="-25000"/>
                <a:t>11</a:t>
              </a:r>
              <a:endParaRPr lang="en-US" altLang="en-US"/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xmlns="" id="{42D35A65-4906-49D8-A06B-AB154105B636}"/>
                </a:ext>
              </a:extLst>
            </p:cNvPr>
            <p:cNvCxnSpPr/>
            <p:nvPr/>
          </p:nvCxnSpPr>
          <p:spPr>
            <a:xfrm>
              <a:off x="5333860" y="1223168"/>
              <a:ext cx="965129" cy="7622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85">
              <a:extLst>
                <a:ext uri="{FF2B5EF4-FFF2-40B4-BE49-F238E27FC236}">
                  <a16:creationId xmlns:a16="http://schemas.microsoft.com/office/drawing/2014/main" xmlns="" id="{66DA231F-92A8-4DCF-A9D5-B67B9B03A4F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14646" y="1828800"/>
              <a:ext cx="492443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IN" altLang="en-US"/>
                <a:t>r</a:t>
              </a:r>
              <a:r>
                <a:rPr lang="en-IN" altLang="en-US" baseline="-25000"/>
                <a:t>10</a:t>
              </a:r>
              <a:endParaRPr lang="en-US" altLang="en-US"/>
            </a:p>
          </p:txBody>
        </p: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xmlns="" id="{0422BF91-DFEB-4770-9D3E-B66554A922D0}"/>
                </a:ext>
              </a:extLst>
            </p:cNvPr>
            <p:cNvCxnSpPr/>
            <p:nvPr/>
          </p:nvCxnSpPr>
          <p:spPr>
            <a:xfrm rot="5400000" flipH="1" flipV="1">
              <a:off x="4665765" y="1285288"/>
              <a:ext cx="301434" cy="33847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xmlns="" id="{04BDB8AA-1FF6-432E-9C3A-5016D8FB27E2}"/>
                </a:ext>
              </a:extLst>
            </p:cNvPr>
            <p:cNvCxnSpPr/>
            <p:nvPr/>
          </p:nvCxnSpPr>
          <p:spPr>
            <a:xfrm rot="5400000">
              <a:off x="6209495" y="2524894"/>
              <a:ext cx="382071" cy="193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88">
              <a:extLst>
                <a:ext uri="{FF2B5EF4-FFF2-40B4-BE49-F238E27FC236}">
                  <a16:creationId xmlns:a16="http://schemas.microsoft.com/office/drawing/2014/main" xmlns="" id="{707B672A-4388-43BD-93D9-755133F1E78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90846" y="2650324"/>
              <a:ext cx="338554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IN" altLang="en-US"/>
                <a:t>b</a:t>
              </a:r>
              <a:endParaRPr lang="en-US" altLang="en-US"/>
            </a:p>
          </p:txBody>
        </p:sp>
      </p:grpSp>
      <p:sp>
        <p:nvSpPr>
          <p:cNvPr id="42" name="Oval 41">
            <a:extLst>
              <a:ext uri="{FF2B5EF4-FFF2-40B4-BE49-F238E27FC236}">
                <a16:creationId xmlns:a16="http://schemas.microsoft.com/office/drawing/2014/main" xmlns="" id="{CD9BF66A-2BA2-405E-84BB-95C15684E272}"/>
              </a:ext>
            </a:extLst>
          </p:cNvPr>
          <p:cNvSpPr/>
          <p:nvPr/>
        </p:nvSpPr>
        <p:spPr>
          <a:xfrm>
            <a:off x="770138" y="2857500"/>
            <a:ext cx="2819400" cy="3200400"/>
          </a:xfrm>
          <a:prstGeom prst="ellipse">
            <a:avLst/>
          </a:prstGeom>
          <a:solidFill>
            <a:schemeClr val="lt1">
              <a:alpha val="0"/>
            </a:schemeClr>
          </a:solidFill>
          <a:ln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grpSp>
        <p:nvGrpSpPr>
          <p:cNvPr id="43" name="Group 63">
            <a:extLst>
              <a:ext uri="{FF2B5EF4-FFF2-40B4-BE49-F238E27FC236}">
                <a16:creationId xmlns:a16="http://schemas.microsoft.com/office/drawing/2014/main" xmlns="" id="{E8DAF8C4-FE51-4C88-8E77-DBBADCBA2518}"/>
              </a:ext>
            </a:extLst>
          </p:cNvPr>
          <p:cNvGrpSpPr>
            <a:grpSpLocks/>
          </p:cNvGrpSpPr>
          <p:nvPr/>
        </p:nvGrpSpPr>
        <p:grpSpPr bwMode="auto">
          <a:xfrm>
            <a:off x="7337226" y="1505196"/>
            <a:ext cx="3892550" cy="3429000"/>
            <a:chOff x="-763053" y="685315"/>
            <a:chExt cx="8080314" cy="5300437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xmlns="" id="{BB27384B-C9E2-4E85-A374-AFEEE1D3EBC2}"/>
                </a:ext>
              </a:extLst>
            </p:cNvPr>
            <p:cNvSpPr/>
            <p:nvPr/>
          </p:nvSpPr>
          <p:spPr bwMode="auto">
            <a:xfrm>
              <a:off x="5791493" y="3352712"/>
              <a:ext cx="458059" cy="549675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IN" dirty="0"/>
                <a:t>6</a:t>
              </a:r>
              <a:endParaRPr lang="en-US" dirty="0"/>
            </a:p>
          </p:txBody>
        </p:sp>
        <p:grpSp>
          <p:nvGrpSpPr>
            <p:cNvPr id="45" name="Group 62">
              <a:extLst>
                <a:ext uri="{FF2B5EF4-FFF2-40B4-BE49-F238E27FC236}">
                  <a16:creationId xmlns:a16="http://schemas.microsoft.com/office/drawing/2014/main" xmlns="" id="{DFF68B4B-294B-4545-902A-0AF5BEAF33C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-763053" y="685315"/>
              <a:ext cx="8080314" cy="5300437"/>
              <a:chOff x="-763053" y="685315"/>
              <a:chExt cx="8080314" cy="5300437"/>
            </a:xfrm>
          </p:grpSpPr>
          <p:cxnSp>
            <p:nvCxnSpPr>
              <p:cNvPr id="46" name="Straight Arrow Connector 45">
                <a:extLst>
                  <a:ext uri="{FF2B5EF4-FFF2-40B4-BE49-F238E27FC236}">
                    <a16:creationId xmlns:a16="http://schemas.microsoft.com/office/drawing/2014/main" xmlns="" id="{A08456A4-133F-4391-ADDB-E2B25EA32CA8}"/>
                  </a:ext>
                </a:extLst>
              </p:cNvPr>
              <p:cNvCxnSpPr/>
              <p:nvPr/>
            </p:nvCxnSpPr>
            <p:spPr bwMode="auto">
              <a:xfrm>
                <a:off x="6246258" y="3656996"/>
                <a:ext cx="609647" cy="2453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7" name="Group 60">
                <a:extLst>
                  <a:ext uri="{FF2B5EF4-FFF2-40B4-BE49-F238E27FC236}">
                    <a16:creationId xmlns:a16="http://schemas.microsoft.com/office/drawing/2014/main" xmlns="" id="{2BD1200C-9D6E-4E14-A102-4E2865B9799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-763053" y="685315"/>
                <a:ext cx="8080314" cy="5300437"/>
                <a:chOff x="-763053" y="685315"/>
                <a:chExt cx="8080314" cy="5300437"/>
              </a:xfrm>
            </p:grpSpPr>
            <p:grpSp>
              <p:nvGrpSpPr>
                <p:cNvPr id="48" name="Group 40">
                  <a:extLst>
                    <a:ext uri="{FF2B5EF4-FFF2-40B4-BE49-F238E27FC236}">
                      <a16:creationId xmlns:a16="http://schemas.microsoft.com/office/drawing/2014/main" xmlns="" id="{D5CB313D-B9B9-4BAF-B8DF-3E761465DBF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914399" y="1794710"/>
                  <a:ext cx="4995152" cy="3005095"/>
                  <a:chOff x="1600200" y="1003726"/>
                  <a:chExt cx="6636414" cy="3339674"/>
                </a:xfrm>
              </p:grpSpPr>
              <p:cxnSp>
                <p:nvCxnSpPr>
                  <p:cNvPr id="58" name="Straight Arrow Connector 7">
                    <a:extLst>
                      <a:ext uri="{FF2B5EF4-FFF2-40B4-BE49-F238E27FC236}">
                        <a16:creationId xmlns:a16="http://schemas.microsoft.com/office/drawing/2014/main" xmlns="" id="{434884CD-871C-4D97-89E6-71A93B66905B}"/>
                      </a:ext>
                    </a:extLst>
                  </p:cNvPr>
                  <p:cNvCxnSpPr/>
                  <p:nvPr/>
                </p:nvCxnSpPr>
                <p:spPr>
                  <a:xfrm>
                    <a:off x="1674503" y="2743373"/>
                    <a:ext cx="761801" cy="2728"/>
                  </a:xfrm>
                  <a:prstGeom prst="straightConnector1">
                    <a:avLst/>
                  </a:prstGeom>
                  <a:ln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9" name="Oval 58">
                    <a:extLst>
                      <a:ext uri="{FF2B5EF4-FFF2-40B4-BE49-F238E27FC236}">
                        <a16:creationId xmlns:a16="http://schemas.microsoft.com/office/drawing/2014/main" xmlns="" id="{47497ED2-FB43-4190-8104-2DCD28C5C2B6}"/>
                      </a:ext>
                    </a:extLst>
                  </p:cNvPr>
                  <p:cNvSpPr/>
                  <p:nvPr/>
                </p:nvSpPr>
                <p:spPr>
                  <a:xfrm>
                    <a:off x="2436305" y="2437936"/>
                    <a:ext cx="608567" cy="610874"/>
                  </a:xfrm>
                  <a:prstGeom prst="ellipse">
                    <a:avLst/>
                  </a:prstGeom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r>
                      <a:rPr lang="en-IN" dirty="0"/>
                      <a:t>1</a:t>
                    </a:r>
                    <a:endParaRPr lang="en-US" dirty="0"/>
                  </a:p>
                </p:txBody>
              </p:sp>
              <p:cxnSp>
                <p:nvCxnSpPr>
                  <p:cNvPr id="60" name="Straight Arrow Connector 9">
                    <a:extLst>
                      <a:ext uri="{FF2B5EF4-FFF2-40B4-BE49-F238E27FC236}">
                        <a16:creationId xmlns:a16="http://schemas.microsoft.com/office/drawing/2014/main" xmlns="" id="{27862860-CCBA-4EE7-90BC-D1A179EC57F6}"/>
                      </a:ext>
                    </a:extLst>
                  </p:cNvPr>
                  <p:cNvCxnSpPr>
                    <a:stCxn id="59" idx="7"/>
                  </p:cNvCxnSpPr>
                  <p:nvPr/>
                </p:nvCxnSpPr>
                <p:spPr>
                  <a:xfrm rot="5400000" flipH="1" flipV="1">
                    <a:off x="3304365" y="1487110"/>
                    <a:ext cx="698142" cy="1383502"/>
                  </a:xfrm>
                  <a:prstGeom prst="straightConnector1">
                    <a:avLst/>
                  </a:prstGeom>
                  <a:ln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1" name="Straight Arrow Connector 60">
                    <a:extLst>
                      <a:ext uri="{FF2B5EF4-FFF2-40B4-BE49-F238E27FC236}">
                        <a16:creationId xmlns:a16="http://schemas.microsoft.com/office/drawing/2014/main" xmlns="" id="{8911590F-195A-4243-896A-AD7164F6B07F}"/>
                      </a:ext>
                    </a:extLst>
                  </p:cNvPr>
                  <p:cNvCxnSpPr/>
                  <p:nvPr/>
                </p:nvCxnSpPr>
                <p:spPr>
                  <a:xfrm>
                    <a:off x="2961685" y="2961542"/>
                    <a:ext cx="1383502" cy="848134"/>
                  </a:xfrm>
                  <a:prstGeom prst="straightConnector1">
                    <a:avLst/>
                  </a:prstGeom>
                  <a:ln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2" name="Oval 11">
                    <a:extLst>
                      <a:ext uri="{FF2B5EF4-FFF2-40B4-BE49-F238E27FC236}">
                        <a16:creationId xmlns:a16="http://schemas.microsoft.com/office/drawing/2014/main" xmlns="" id="{D89904B4-0F5B-4DFD-80A3-DDE61358AF1C}"/>
                      </a:ext>
                    </a:extLst>
                  </p:cNvPr>
                  <p:cNvSpPr/>
                  <p:nvPr/>
                </p:nvSpPr>
                <p:spPr>
                  <a:xfrm>
                    <a:off x="4345187" y="1447993"/>
                    <a:ext cx="608567" cy="610874"/>
                  </a:xfrm>
                  <a:prstGeom prst="ellipse">
                    <a:avLst/>
                  </a:prstGeom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r>
                      <a:rPr lang="en-IN" dirty="0"/>
                      <a:t>2</a:t>
                    </a:r>
                    <a:endParaRPr lang="en-US" dirty="0"/>
                  </a:p>
                </p:txBody>
              </p:sp>
              <p:sp>
                <p:nvSpPr>
                  <p:cNvPr id="63" name="Oval 12">
                    <a:extLst>
                      <a:ext uri="{FF2B5EF4-FFF2-40B4-BE49-F238E27FC236}">
                        <a16:creationId xmlns:a16="http://schemas.microsoft.com/office/drawing/2014/main" xmlns="" id="{D553DD5A-0F58-4F3E-B3A0-F754CD434395}"/>
                      </a:ext>
                    </a:extLst>
                  </p:cNvPr>
                  <p:cNvSpPr/>
                  <p:nvPr/>
                </p:nvSpPr>
                <p:spPr>
                  <a:xfrm>
                    <a:off x="4345187" y="3583325"/>
                    <a:ext cx="608567" cy="608148"/>
                  </a:xfrm>
                  <a:prstGeom prst="ellipse">
                    <a:avLst/>
                  </a:prstGeom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r>
                      <a:rPr lang="en-IN" dirty="0"/>
                      <a:t>4</a:t>
                    </a:r>
                    <a:endParaRPr lang="en-US" dirty="0"/>
                  </a:p>
                </p:txBody>
              </p:sp>
              <p:cxnSp>
                <p:nvCxnSpPr>
                  <p:cNvPr id="64" name="Straight Arrow Connector 63">
                    <a:extLst>
                      <a:ext uri="{FF2B5EF4-FFF2-40B4-BE49-F238E27FC236}">
                        <a16:creationId xmlns:a16="http://schemas.microsoft.com/office/drawing/2014/main" xmlns="" id="{D90CE873-57D4-46CC-BF1A-0A98B322E9EB}"/>
                      </a:ext>
                    </a:extLst>
                  </p:cNvPr>
                  <p:cNvCxnSpPr/>
                  <p:nvPr/>
                </p:nvCxnSpPr>
                <p:spPr>
                  <a:xfrm>
                    <a:off x="4953754" y="1753430"/>
                    <a:ext cx="1523603" cy="0"/>
                  </a:xfrm>
                  <a:prstGeom prst="straightConnector1">
                    <a:avLst/>
                  </a:prstGeom>
                  <a:ln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5" name="Straight Arrow Connector 64">
                    <a:extLst>
                      <a:ext uri="{FF2B5EF4-FFF2-40B4-BE49-F238E27FC236}">
                        <a16:creationId xmlns:a16="http://schemas.microsoft.com/office/drawing/2014/main" xmlns="" id="{F25B04C5-165B-4861-865E-1961E743D3EB}"/>
                      </a:ext>
                    </a:extLst>
                  </p:cNvPr>
                  <p:cNvCxnSpPr/>
                  <p:nvPr/>
                </p:nvCxnSpPr>
                <p:spPr>
                  <a:xfrm>
                    <a:off x="4953754" y="3886036"/>
                    <a:ext cx="1602410" cy="0"/>
                  </a:xfrm>
                  <a:prstGeom prst="straightConnector1">
                    <a:avLst/>
                  </a:prstGeom>
                  <a:ln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6" name="Oval 65">
                    <a:extLst>
                      <a:ext uri="{FF2B5EF4-FFF2-40B4-BE49-F238E27FC236}">
                        <a16:creationId xmlns:a16="http://schemas.microsoft.com/office/drawing/2014/main" xmlns="" id="{5A07AE31-6F97-4261-8BBC-46E77B5D6951}"/>
                      </a:ext>
                    </a:extLst>
                  </p:cNvPr>
                  <p:cNvSpPr/>
                  <p:nvPr/>
                </p:nvSpPr>
                <p:spPr>
                  <a:xfrm>
                    <a:off x="6477357" y="1447993"/>
                    <a:ext cx="608564" cy="610874"/>
                  </a:xfrm>
                  <a:prstGeom prst="ellipse">
                    <a:avLst/>
                  </a:prstGeom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r>
                      <a:rPr lang="en-IN" dirty="0"/>
                      <a:t>3</a:t>
                    </a:r>
                    <a:endParaRPr lang="en-US" dirty="0"/>
                  </a:p>
                </p:txBody>
              </p:sp>
              <p:sp>
                <p:nvSpPr>
                  <p:cNvPr id="67" name="Oval 66">
                    <a:extLst>
                      <a:ext uri="{FF2B5EF4-FFF2-40B4-BE49-F238E27FC236}">
                        <a16:creationId xmlns:a16="http://schemas.microsoft.com/office/drawing/2014/main" xmlns="" id="{0F71679C-E388-47A7-9262-C5C9D1A6F50A}"/>
                      </a:ext>
                    </a:extLst>
                  </p:cNvPr>
                  <p:cNvSpPr/>
                  <p:nvPr/>
                </p:nvSpPr>
                <p:spPr>
                  <a:xfrm>
                    <a:off x="6556164" y="3583325"/>
                    <a:ext cx="608564" cy="608148"/>
                  </a:xfrm>
                  <a:prstGeom prst="ellipse">
                    <a:avLst/>
                  </a:prstGeom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r>
                      <a:rPr lang="en-IN" dirty="0"/>
                      <a:t>5</a:t>
                    </a:r>
                    <a:endParaRPr lang="en-US" dirty="0"/>
                  </a:p>
                </p:txBody>
              </p:sp>
              <p:cxnSp>
                <p:nvCxnSpPr>
                  <p:cNvPr id="68" name="Straight Arrow Connector 67">
                    <a:extLst>
                      <a:ext uri="{FF2B5EF4-FFF2-40B4-BE49-F238E27FC236}">
                        <a16:creationId xmlns:a16="http://schemas.microsoft.com/office/drawing/2014/main" xmlns="" id="{0FB9AA9B-1E0D-419A-9866-489B39BCE4AA}"/>
                      </a:ext>
                    </a:extLst>
                  </p:cNvPr>
                  <p:cNvCxnSpPr/>
                  <p:nvPr/>
                </p:nvCxnSpPr>
                <p:spPr>
                  <a:xfrm>
                    <a:off x="7085921" y="1829789"/>
                    <a:ext cx="1068273" cy="989943"/>
                  </a:xfrm>
                  <a:prstGeom prst="straightConnector1">
                    <a:avLst/>
                  </a:prstGeom>
                  <a:ln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9" name="Straight Arrow Connector 68">
                    <a:extLst>
                      <a:ext uri="{FF2B5EF4-FFF2-40B4-BE49-F238E27FC236}">
                        <a16:creationId xmlns:a16="http://schemas.microsoft.com/office/drawing/2014/main" xmlns="" id="{8AC64902-9D10-44EB-AFCA-E2DBDC29036F}"/>
                      </a:ext>
                    </a:extLst>
                  </p:cNvPr>
                  <p:cNvCxnSpPr>
                    <a:stCxn id="67" idx="6"/>
                  </p:cNvCxnSpPr>
                  <p:nvPr/>
                </p:nvCxnSpPr>
                <p:spPr>
                  <a:xfrm flipV="1">
                    <a:off x="7164728" y="3277888"/>
                    <a:ext cx="989466" cy="608148"/>
                  </a:xfrm>
                  <a:prstGeom prst="straightConnector1">
                    <a:avLst/>
                  </a:prstGeom>
                  <a:ln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70" name="TextBox 32">
                    <a:extLst>
                      <a:ext uri="{FF2B5EF4-FFF2-40B4-BE49-F238E27FC236}">
                        <a16:creationId xmlns:a16="http://schemas.microsoft.com/office/drawing/2014/main" xmlns="" id="{0353369F-0928-40A3-98F6-852EBE50FBFB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600200" y="2099647"/>
                    <a:ext cx="990599" cy="512961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>
                    <a:spAutoFit/>
                  </a:bodyPr>
                  <a:lstStyle>
                    <a:lvl1pPr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Arial" panose="020B0604020202020204" pitchFamily="34" charset="0"/>
                      </a:defRPr>
                    </a:lvl1pPr>
                    <a:lvl2pPr marL="742950" indent="-28575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Arial" panose="020B0604020202020204" pitchFamily="34" charset="0"/>
                      </a:defRPr>
                    </a:lvl2pPr>
                    <a:lvl3pPr marL="11430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Arial" panose="020B0604020202020204" pitchFamily="34" charset="0"/>
                      </a:defRPr>
                    </a:lvl3pPr>
                    <a:lvl4pPr marL="16002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Arial" panose="020B0604020202020204" pitchFamily="34" charset="0"/>
                      </a:defRPr>
                    </a:lvl4pPr>
                    <a:lvl5pPr marL="20574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Arial" panose="020B0604020202020204" pitchFamily="34" charset="0"/>
                      </a:defRPr>
                    </a:lvl9pPr>
                  </a:lstStyle>
                  <a:p>
                    <a:pPr algn="ctr" eaLnBrk="1" hangingPunct="1"/>
                    <a:r>
                      <a:rPr lang="en-IN" altLang="en-US"/>
                      <a:t>ε</a:t>
                    </a:r>
                    <a:endParaRPr lang="en-US" altLang="en-US"/>
                  </a:p>
                </p:txBody>
              </p:sp>
              <p:sp>
                <p:nvSpPr>
                  <p:cNvPr id="71" name="TextBox 33">
                    <a:extLst>
                      <a:ext uri="{FF2B5EF4-FFF2-40B4-BE49-F238E27FC236}">
                        <a16:creationId xmlns:a16="http://schemas.microsoft.com/office/drawing/2014/main" xmlns="" id="{BE1ABC5C-5220-4C10-8C16-3353A3B05790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946634" y="1637981"/>
                    <a:ext cx="609601" cy="46166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>
                    <a:spAutoFit/>
                  </a:bodyPr>
                  <a:lstStyle>
                    <a:lvl1pPr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Arial" panose="020B0604020202020204" pitchFamily="34" charset="0"/>
                      </a:defRPr>
                    </a:lvl1pPr>
                    <a:lvl2pPr marL="742950" indent="-28575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Arial" panose="020B0604020202020204" pitchFamily="34" charset="0"/>
                      </a:defRPr>
                    </a:lvl2pPr>
                    <a:lvl3pPr marL="11430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Arial" panose="020B0604020202020204" pitchFamily="34" charset="0"/>
                      </a:defRPr>
                    </a:lvl3pPr>
                    <a:lvl4pPr marL="16002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Arial" panose="020B0604020202020204" pitchFamily="34" charset="0"/>
                      </a:defRPr>
                    </a:lvl4pPr>
                    <a:lvl5pPr marL="20574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Arial" panose="020B0604020202020204" pitchFamily="34" charset="0"/>
                      </a:defRPr>
                    </a:lvl9pPr>
                  </a:lstStyle>
                  <a:p>
                    <a:pPr eaLnBrk="1" hangingPunct="1"/>
                    <a:r>
                      <a:rPr lang="en-IN" altLang="en-US"/>
                      <a:t>ε</a:t>
                    </a:r>
                    <a:endParaRPr lang="en-US" altLang="en-US"/>
                  </a:p>
                </p:txBody>
              </p:sp>
              <p:sp>
                <p:nvSpPr>
                  <p:cNvPr id="72" name="TextBox 34">
                    <a:extLst>
                      <a:ext uri="{FF2B5EF4-FFF2-40B4-BE49-F238E27FC236}">
                        <a16:creationId xmlns:a16="http://schemas.microsoft.com/office/drawing/2014/main" xmlns="" id="{4EE9BDCE-E733-4749-AB58-1940C346A931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276600" y="3272135"/>
                    <a:ext cx="609600" cy="46166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>
                    <a:spAutoFit/>
                  </a:bodyPr>
                  <a:lstStyle>
                    <a:lvl1pPr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Arial" panose="020B0604020202020204" pitchFamily="34" charset="0"/>
                      </a:defRPr>
                    </a:lvl1pPr>
                    <a:lvl2pPr marL="742950" indent="-28575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Arial" panose="020B0604020202020204" pitchFamily="34" charset="0"/>
                      </a:defRPr>
                    </a:lvl2pPr>
                    <a:lvl3pPr marL="11430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Arial" panose="020B0604020202020204" pitchFamily="34" charset="0"/>
                      </a:defRPr>
                    </a:lvl3pPr>
                    <a:lvl4pPr marL="16002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Arial" panose="020B0604020202020204" pitchFamily="34" charset="0"/>
                      </a:defRPr>
                    </a:lvl4pPr>
                    <a:lvl5pPr marL="20574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Arial" panose="020B0604020202020204" pitchFamily="34" charset="0"/>
                      </a:defRPr>
                    </a:lvl9pPr>
                  </a:lstStyle>
                  <a:p>
                    <a:pPr eaLnBrk="1" hangingPunct="1"/>
                    <a:r>
                      <a:rPr lang="en-IN" altLang="en-US"/>
                      <a:t>ε</a:t>
                    </a:r>
                    <a:endParaRPr lang="en-US" altLang="en-US"/>
                  </a:p>
                </p:txBody>
              </p:sp>
              <p:sp>
                <p:nvSpPr>
                  <p:cNvPr id="73" name="TextBox 35">
                    <a:extLst>
                      <a:ext uri="{FF2B5EF4-FFF2-40B4-BE49-F238E27FC236}">
                        <a16:creationId xmlns:a16="http://schemas.microsoft.com/office/drawing/2014/main" xmlns="" id="{65C2173D-8210-4D13-8D89-D92693FD3C1C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7471951" y="3377510"/>
                    <a:ext cx="609601" cy="46166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>
                    <a:spAutoFit/>
                  </a:bodyPr>
                  <a:lstStyle>
                    <a:lvl1pPr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Arial" panose="020B0604020202020204" pitchFamily="34" charset="0"/>
                      </a:defRPr>
                    </a:lvl1pPr>
                    <a:lvl2pPr marL="742950" indent="-28575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Arial" panose="020B0604020202020204" pitchFamily="34" charset="0"/>
                      </a:defRPr>
                    </a:lvl2pPr>
                    <a:lvl3pPr marL="11430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Arial" panose="020B0604020202020204" pitchFamily="34" charset="0"/>
                      </a:defRPr>
                    </a:lvl3pPr>
                    <a:lvl4pPr marL="16002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Arial" panose="020B0604020202020204" pitchFamily="34" charset="0"/>
                      </a:defRPr>
                    </a:lvl4pPr>
                    <a:lvl5pPr marL="20574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Arial" panose="020B0604020202020204" pitchFamily="34" charset="0"/>
                      </a:defRPr>
                    </a:lvl9pPr>
                  </a:lstStyle>
                  <a:p>
                    <a:pPr eaLnBrk="1" hangingPunct="1"/>
                    <a:r>
                      <a:rPr lang="en-IN" altLang="en-US"/>
                      <a:t>ε</a:t>
                    </a:r>
                    <a:endParaRPr lang="en-US" altLang="en-US"/>
                  </a:p>
                </p:txBody>
              </p:sp>
              <p:sp>
                <p:nvSpPr>
                  <p:cNvPr id="74" name="TextBox 36">
                    <a:extLst>
                      <a:ext uri="{FF2B5EF4-FFF2-40B4-BE49-F238E27FC236}">
                        <a16:creationId xmlns:a16="http://schemas.microsoft.com/office/drawing/2014/main" xmlns="" id="{55C9A162-53F0-4156-AAAD-AF1C71111A55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7627013" y="1905000"/>
                    <a:ext cx="609601" cy="46166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>
                    <a:spAutoFit/>
                  </a:bodyPr>
                  <a:lstStyle>
                    <a:lvl1pPr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Arial" panose="020B0604020202020204" pitchFamily="34" charset="0"/>
                      </a:defRPr>
                    </a:lvl1pPr>
                    <a:lvl2pPr marL="742950" indent="-28575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Arial" panose="020B0604020202020204" pitchFamily="34" charset="0"/>
                      </a:defRPr>
                    </a:lvl2pPr>
                    <a:lvl3pPr marL="11430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Arial" panose="020B0604020202020204" pitchFamily="34" charset="0"/>
                      </a:defRPr>
                    </a:lvl3pPr>
                    <a:lvl4pPr marL="16002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Arial" panose="020B0604020202020204" pitchFamily="34" charset="0"/>
                      </a:defRPr>
                    </a:lvl4pPr>
                    <a:lvl5pPr marL="20574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Arial" panose="020B0604020202020204" pitchFamily="34" charset="0"/>
                      </a:defRPr>
                    </a:lvl9pPr>
                  </a:lstStyle>
                  <a:p>
                    <a:pPr eaLnBrk="1" hangingPunct="1"/>
                    <a:r>
                      <a:rPr lang="en-IN" altLang="en-US"/>
                      <a:t>ε</a:t>
                    </a:r>
                    <a:endParaRPr lang="en-US" altLang="en-US"/>
                  </a:p>
                </p:txBody>
              </p:sp>
              <p:sp>
                <p:nvSpPr>
                  <p:cNvPr id="75" name="TextBox 38">
                    <a:extLst>
                      <a:ext uri="{FF2B5EF4-FFF2-40B4-BE49-F238E27FC236}">
                        <a16:creationId xmlns:a16="http://schemas.microsoft.com/office/drawing/2014/main" xmlns="" id="{CD3D8E1C-AE7C-4103-BB8C-7B1740D4A0A9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562600" y="3881735"/>
                    <a:ext cx="609600" cy="46166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>
                    <a:spAutoFit/>
                  </a:bodyPr>
                  <a:lstStyle>
                    <a:lvl1pPr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Arial" panose="020B0604020202020204" pitchFamily="34" charset="0"/>
                      </a:defRPr>
                    </a:lvl1pPr>
                    <a:lvl2pPr marL="742950" indent="-28575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Arial" panose="020B0604020202020204" pitchFamily="34" charset="0"/>
                      </a:defRPr>
                    </a:lvl2pPr>
                    <a:lvl3pPr marL="11430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Arial" panose="020B0604020202020204" pitchFamily="34" charset="0"/>
                      </a:defRPr>
                    </a:lvl3pPr>
                    <a:lvl4pPr marL="16002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Arial" panose="020B0604020202020204" pitchFamily="34" charset="0"/>
                      </a:defRPr>
                    </a:lvl4pPr>
                    <a:lvl5pPr marL="20574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Arial" panose="020B0604020202020204" pitchFamily="34" charset="0"/>
                      </a:defRPr>
                    </a:lvl9pPr>
                  </a:lstStyle>
                  <a:p>
                    <a:pPr eaLnBrk="1" hangingPunct="1"/>
                    <a:r>
                      <a:rPr lang="en-IN" altLang="en-US"/>
                      <a:t>b</a:t>
                    </a:r>
                    <a:endParaRPr lang="en-US" altLang="en-US"/>
                  </a:p>
                </p:txBody>
              </p:sp>
              <p:sp>
                <p:nvSpPr>
                  <p:cNvPr id="76" name="TextBox 39">
                    <a:extLst>
                      <a:ext uri="{FF2B5EF4-FFF2-40B4-BE49-F238E27FC236}">
                        <a16:creationId xmlns:a16="http://schemas.microsoft.com/office/drawing/2014/main" xmlns="" id="{58C4E40A-ABC6-4041-81F5-03A97C93A93D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486399" y="1003726"/>
                    <a:ext cx="609601" cy="46166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>
                    <a:spAutoFit/>
                  </a:bodyPr>
                  <a:lstStyle>
                    <a:lvl1pPr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Arial" panose="020B0604020202020204" pitchFamily="34" charset="0"/>
                      </a:defRPr>
                    </a:lvl1pPr>
                    <a:lvl2pPr marL="742950" indent="-28575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Arial" panose="020B0604020202020204" pitchFamily="34" charset="0"/>
                      </a:defRPr>
                    </a:lvl2pPr>
                    <a:lvl3pPr marL="11430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Arial" panose="020B0604020202020204" pitchFamily="34" charset="0"/>
                      </a:defRPr>
                    </a:lvl3pPr>
                    <a:lvl4pPr marL="16002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Arial" panose="020B0604020202020204" pitchFamily="34" charset="0"/>
                      </a:defRPr>
                    </a:lvl4pPr>
                    <a:lvl5pPr marL="20574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Arial" panose="020B0604020202020204" pitchFamily="34" charset="0"/>
                      </a:defRPr>
                    </a:lvl9pPr>
                  </a:lstStyle>
                  <a:p>
                    <a:pPr eaLnBrk="1" hangingPunct="1"/>
                    <a:r>
                      <a:rPr lang="en-IN" altLang="en-US"/>
                      <a:t>a</a:t>
                    </a:r>
                    <a:endParaRPr lang="en-US" altLang="en-US"/>
                  </a:p>
                </p:txBody>
              </p:sp>
            </p:grpSp>
            <p:sp>
              <p:nvSpPr>
                <p:cNvPr id="49" name="Oval 48">
                  <a:extLst>
                    <a:ext uri="{FF2B5EF4-FFF2-40B4-BE49-F238E27FC236}">
                      <a16:creationId xmlns:a16="http://schemas.microsoft.com/office/drawing/2014/main" xmlns="" id="{CAAB6B7B-8A57-4605-97D9-83AA2E443423}"/>
                    </a:ext>
                  </a:extLst>
                </p:cNvPr>
                <p:cNvSpPr/>
                <p:nvPr/>
              </p:nvSpPr>
              <p:spPr bwMode="auto">
                <a:xfrm>
                  <a:off x="532039" y="3048427"/>
                  <a:ext cx="458059" cy="549675"/>
                </a:xfrm>
                <a:prstGeom prst="ellipse">
                  <a:avLst/>
                </a:prstGeom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r>
                    <a:rPr lang="en-IN" dirty="0" err="1"/>
                    <a:t>0</a:t>
                  </a:r>
                  <a:endParaRPr lang="en-US" dirty="0"/>
                </a:p>
              </p:txBody>
            </p:sp>
            <p:sp>
              <p:nvSpPr>
                <p:cNvPr id="50" name="TextBox 32">
                  <a:extLst>
                    <a:ext uri="{FF2B5EF4-FFF2-40B4-BE49-F238E27FC236}">
                      <a16:creationId xmlns:a16="http://schemas.microsoft.com/office/drawing/2014/main" xmlns="" id="{03B06E24-16A0-44D2-9B5B-53097752CEDC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-763053" y="2805490"/>
                  <a:ext cx="1436276" cy="57472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Arial" panose="020B0604020202020204" pitchFamily="34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Arial" panose="020B0604020202020204" pitchFamily="34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Arial" panose="020B0604020202020204" pitchFamily="34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Arial" panose="020B0604020202020204" pitchFamily="34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Arial" panose="020B0604020202020204" pitchFamily="34" charset="0"/>
                    </a:defRPr>
                  </a:lvl9pPr>
                </a:lstStyle>
                <a:p>
                  <a:pPr eaLnBrk="1" hangingPunct="1"/>
                  <a:r>
                    <a:rPr lang="en-IN" altLang="en-US" sz="1800"/>
                    <a:t>start</a:t>
                  </a:r>
                  <a:endParaRPr lang="en-US" altLang="en-US" sz="1800"/>
                </a:p>
              </p:txBody>
            </p:sp>
            <p:cxnSp>
              <p:nvCxnSpPr>
                <p:cNvPr id="51" name="Straight Arrow Connector 50">
                  <a:extLst>
                    <a:ext uri="{FF2B5EF4-FFF2-40B4-BE49-F238E27FC236}">
                      <a16:creationId xmlns:a16="http://schemas.microsoft.com/office/drawing/2014/main" xmlns="" id="{1DDA2DA0-0177-46FE-95A8-E257354613BC}"/>
                    </a:ext>
                  </a:extLst>
                </p:cNvPr>
                <p:cNvCxnSpPr/>
                <p:nvPr/>
              </p:nvCxnSpPr>
              <p:spPr>
                <a:xfrm>
                  <a:off x="1479" y="3352712"/>
                  <a:ext cx="530560" cy="2453"/>
                </a:xfrm>
                <a:prstGeom prst="straightConnector1">
                  <a:avLst/>
                </a:prstGeom>
                <a:ln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2" name="TextBox 32">
                  <a:extLst>
                    <a:ext uri="{FF2B5EF4-FFF2-40B4-BE49-F238E27FC236}">
                      <a16:creationId xmlns:a16="http://schemas.microsoft.com/office/drawing/2014/main" xmlns="" id="{E2EEAB14-8EBD-4A40-9674-1613C122F4A8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6248399" y="3027369"/>
                  <a:ext cx="533401" cy="46166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Arial" panose="020B0604020202020204" pitchFamily="34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Arial" panose="020B0604020202020204" pitchFamily="34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Arial" panose="020B0604020202020204" pitchFamily="34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Arial" panose="020B0604020202020204" pitchFamily="34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Arial" panose="020B0604020202020204" pitchFamily="34" charset="0"/>
                    </a:defRPr>
                  </a:lvl9pPr>
                </a:lstStyle>
                <a:p>
                  <a:pPr algn="ctr" eaLnBrk="1" hangingPunct="1"/>
                  <a:r>
                    <a:rPr lang="en-IN" altLang="en-US"/>
                    <a:t>ε</a:t>
                  </a:r>
                  <a:endParaRPr lang="en-US" altLang="en-US"/>
                </a:p>
              </p:txBody>
            </p:sp>
            <p:sp>
              <p:nvSpPr>
                <p:cNvPr id="53" name="Oval 52">
                  <a:extLst>
                    <a:ext uri="{FF2B5EF4-FFF2-40B4-BE49-F238E27FC236}">
                      <a16:creationId xmlns:a16="http://schemas.microsoft.com/office/drawing/2014/main" xmlns="" id="{B42896A3-2F28-40AA-8252-62D7A8AF1A3A}"/>
                    </a:ext>
                  </a:extLst>
                </p:cNvPr>
                <p:cNvSpPr/>
                <p:nvPr/>
              </p:nvSpPr>
              <p:spPr bwMode="auto">
                <a:xfrm>
                  <a:off x="6855905" y="3352712"/>
                  <a:ext cx="461356" cy="549675"/>
                </a:xfrm>
                <a:prstGeom prst="ellipse">
                  <a:avLst/>
                </a:prstGeom>
                <a:ln w="79375" cmpd="dbl"/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r>
                    <a:rPr lang="en-IN" dirty="0"/>
                    <a:t>7</a:t>
                  </a:r>
                  <a:endParaRPr lang="en-US" dirty="0"/>
                </a:p>
              </p:txBody>
            </p:sp>
            <p:cxnSp>
              <p:nvCxnSpPr>
                <p:cNvPr id="54" name="Curved Connector 149">
                  <a:extLst>
                    <a:ext uri="{FF2B5EF4-FFF2-40B4-BE49-F238E27FC236}">
                      <a16:creationId xmlns:a16="http://schemas.microsoft.com/office/drawing/2014/main" xmlns="" id="{B7DBCFAF-2035-4374-B4A9-974CFB96ECCE}"/>
                    </a:ext>
                  </a:extLst>
                </p:cNvPr>
                <p:cNvCxnSpPr>
                  <a:stCxn id="49" idx="4"/>
                  <a:endCxn id="53" idx="4"/>
                </p:cNvCxnSpPr>
                <p:nvPr/>
              </p:nvCxnSpPr>
              <p:spPr>
                <a:xfrm rot="16200000" flipH="1">
                  <a:off x="3770860" y="586663"/>
                  <a:ext cx="304284" cy="6327163"/>
                </a:xfrm>
                <a:prstGeom prst="curvedConnector3">
                  <a:avLst>
                    <a:gd name="adj1" fmla="val 676640"/>
                  </a:avLst>
                </a:prstGeom>
                <a:ln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5" name="TextBox 34">
                  <a:extLst>
                    <a:ext uri="{FF2B5EF4-FFF2-40B4-BE49-F238E27FC236}">
                      <a16:creationId xmlns:a16="http://schemas.microsoft.com/office/drawing/2014/main" xmlns="" id="{4FDBEB57-7C75-4FAB-9F46-A55B5C6768BF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954277" y="5411027"/>
                  <a:ext cx="573950" cy="5747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Arial" panose="020B0604020202020204" pitchFamily="34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Arial" panose="020B0604020202020204" pitchFamily="34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Arial" panose="020B0604020202020204" pitchFamily="34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Arial" panose="020B0604020202020204" pitchFamily="34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Arial" panose="020B0604020202020204" pitchFamily="34" charset="0"/>
                    </a:defRPr>
                  </a:lvl9pPr>
                </a:lstStyle>
                <a:p>
                  <a:pPr eaLnBrk="1" hangingPunct="1"/>
                  <a:r>
                    <a:rPr lang="en-IN" altLang="en-US"/>
                    <a:t>ε</a:t>
                  </a:r>
                  <a:endParaRPr lang="en-US" altLang="en-US"/>
                </a:p>
              </p:txBody>
            </p:sp>
            <p:cxnSp>
              <p:nvCxnSpPr>
                <p:cNvPr id="56" name="Curved Connector 151">
                  <a:extLst>
                    <a:ext uri="{FF2B5EF4-FFF2-40B4-BE49-F238E27FC236}">
                      <a16:creationId xmlns:a16="http://schemas.microsoft.com/office/drawing/2014/main" xmlns="" id="{16681C61-252B-4D19-89A7-CFE27DF26292}"/>
                    </a:ext>
                  </a:extLst>
                </p:cNvPr>
                <p:cNvCxnSpPr>
                  <a:stCxn id="44" idx="0"/>
                  <a:endCxn id="59" idx="0"/>
                </p:cNvCxnSpPr>
                <p:nvPr/>
              </p:nvCxnSpPr>
              <p:spPr>
                <a:xfrm rot="16200000" flipV="1">
                  <a:off x="3762900" y="1096738"/>
                  <a:ext cx="267477" cy="4244472"/>
                </a:xfrm>
                <a:prstGeom prst="curvedConnector3">
                  <a:avLst>
                    <a:gd name="adj1" fmla="val 753394"/>
                  </a:avLst>
                </a:prstGeom>
                <a:ln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7" name="TextBox 34">
                  <a:extLst>
                    <a:ext uri="{FF2B5EF4-FFF2-40B4-BE49-F238E27FC236}">
                      <a16:creationId xmlns:a16="http://schemas.microsoft.com/office/drawing/2014/main" xmlns="" id="{9C439688-5A4B-4051-9813-F65733A7D214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810001" y="685315"/>
                  <a:ext cx="458837" cy="41549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Arial" panose="020B0604020202020204" pitchFamily="34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Arial" panose="020B0604020202020204" pitchFamily="34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Arial" panose="020B0604020202020204" pitchFamily="34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Arial" panose="020B0604020202020204" pitchFamily="34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Arial" panose="020B0604020202020204" pitchFamily="34" charset="0"/>
                    </a:defRPr>
                  </a:lvl9pPr>
                </a:lstStyle>
                <a:p>
                  <a:pPr eaLnBrk="1" hangingPunct="1"/>
                  <a:r>
                    <a:rPr lang="en-IN" altLang="en-US"/>
                    <a:t>ε</a:t>
                  </a:r>
                  <a:endParaRPr lang="en-US" altLang="en-US"/>
                </a:p>
              </p:txBody>
            </p:sp>
          </p:grpSp>
        </p:grpSp>
      </p:grpSp>
      <p:sp>
        <p:nvSpPr>
          <p:cNvPr id="77" name="Arrow: Right 76">
            <a:extLst>
              <a:ext uri="{FF2B5EF4-FFF2-40B4-BE49-F238E27FC236}">
                <a16:creationId xmlns:a16="http://schemas.microsoft.com/office/drawing/2014/main" xmlns="" id="{371FC86D-B93B-4F9C-998C-EC5BFD071A33}"/>
              </a:ext>
            </a:extLst>
          </p:cNvPr>
          <p:cNvSpPr/>
          <p:nvPr/>
        </p:nvSpPr>
        <p:spPr>
          <a:xfrm>
            <a:off x="5598713" y="3279775"/>
            <a:ext cx="1370258" cy="12524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xmlns="" id="{904A9F2B-277F-4B42-BC1C-59CA7FF0710D}"/>
              </a:ext>
            </a:extLst>
          </p:cNvPr>
          <p:cNvSpPr txBox="1"/>
          <p:nvPr/>
        </p:nvSpPr>
        <p:spPr>
          <a:xfrm>
            <a:off x="4994867" y="603477"/>
            <a:ext cx="2577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Decomposition steps:</a:t>
            </a:r>
            <a:endParaRPr lang="en-IN" b="1" u="sng" dirty="0"/>
          </a:p>
        </p:txBody>
      </p:sp>
      <p:pic>
        <p:nvPicPr>
          <p:cNvPr id="78" name="Picture 77">
            <a:extLst>
              <a:ext uri="{FF2B5EF4-FFF2-40B4-BE49-F238E27FC236}">
                <a16:creationId xmlns:a16="http://schemas.microsoft.com/office/drawing/2014/main" xmlns="" id="{4197C636-E5C1-4781-B1C7-B1C4818B2F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529" y="5676900"/>
            <a:ext cx="736487" cy="763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940711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9">
            <a:extLst>
              <a:ext uri="{FF2B5EF4-FFF2-40B4-BE49-F238E27FC236}">
                <a16:creationId xmlns:a16="http://schemas.microsoft.com/office/drawing/2014/main" xmlns="" id="{31266837-89DD-4ADA-94E3-44C5A12E08C3}"/>
              </a:ext>
            </a:extLst>
          </p:cNvPr>
          <p:cNvGrpSpPr>
            <a:grpSpLocks/>
          </p:cNvGrpSpPr>
          <p:nvPr/>
        </p:nvGrpSpPr>
        <p:grpSpPr bwMode="auto">
          <a:xfrm>
            <a:off x="1489969" y="1114148"/>
            <a:ext cx="3886200" cy="4495800"/>
            <a:chOff x="1972350" y="739338"/>
            <a:chExt cx="4734739" cy="5437327"/>
          </a:xfrm>
        </p:grpSpPr>
        <p:sp>
          <p:nvSpPr>
            <p:cNvPr id="3" name="TextBox 50">
              <a:extLst>
                <a:ext uri="{FF2B5EF4-FFF2-40B4-BE49-F238E27FC236}">
                  <a16:creationId xmlns:a16="http://schemas.microsoft.com/office/drawing/2014/main" xmlns="" id="{F587615E-F0D5-4A81-BB6E-AD461F360F6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67750" y="4948535"/>
              <a:ext cx="38985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IN" altLang="en-US"/>
                <a:t>r</a:t>
              </a:r>
              <a:r>
                <a:rPr lang="en-IN" altLang="en-US" baseline="-25000"/>
                <a:t>2</a:t>
              </a:r>
              <a:endParaRPr lang="en-US" altLang="en-US"/>
            </a:p>
          </p:txBody>
        </p:sp>
        <p:sp>
          <p:nvSpPr>
            <p:cNvPr id="4" name="TextBox 51">
              <a:extLst>
                <a:ext uri="{FF2B5EF4-FFF2-40B4-BE49-F238E27FC236}">
                  <a16:creationId xmlns:a16="http://schemas.microsoft.com/office/drawing/2014/main" xmlns="" id="{90960956-BDB9-4D06-877B-002EE1D873D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90800" y="4191000"/>
              <a:ext cx="38985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IN" altLang="en-US"/>
                <a:t>r</a:t>
              </a:r>
              <a:r>
                <a:rPr lang="en-IN" altLang="en-US" baseline="-25000"/>
                <a:t>3</a:t>
              </a:r>
              <a:endParaRPr lang="en-US" altLang="en-US"/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xmlns="" id="{3781C437-E0F7-4C2B-8A2C-9787B5111257}"/>
                </a:ext>
              </a:extLst>
            </p:cNvPr>
            <p:cNvCxnSpPr>
              <a:stCxn id="9" idx="0"/>
            </p:cNvCxnSpPr>
            <p:nvPr/>
          </p:nvCxnSpPr>
          <p:spPr>
            <a:xfrm rot="5400000" flipH="1" flipV="1">
              <a:off x="2194913" y="4628898"/>
              <a:ext cx="299514" cy="33847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xmlns="" id="{859ABC5C-C617-4F7B-B073-ABA3443437A9}"/>
                </a:ext>
              </a:extLst>
            </p:cNvPr>
            <p:cNvCxnSpPr/>
            <p:nvPr/>
          </p:nvCxnSpPr>
          <p:spPr>
            <a:xfrm rot="16200000" flipH="1">
              <a:off x="2971485" y="4649185"/>
              <a:ext cx="305274" cy="3036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xmlns="" id="{5DAEADFB-2B46-4619-981C-C8280AE31217}"/>
                </a:ext>
              </a:extLst>
            </p:cNvPr>
            <p:cNvCxnSpPr/>
            <p:nvPr/>
          </p:nvCxnSpPr>
          <p:spPr>
            <a:xfrm rot="5400000">
              <a:off x="2553023" y="4914284"/>
              <a:ext cx="380152" cy="193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xmlns="" id="{1D4E0B39-CFB3-4C8B-B13A-E432F3F1543A}"/>
                </a:ext>
              </a:extLst>
            </p:cNvPr>
            <p:cNvCxnSpPr/>
            <p:nvPr/>
          </p:nvCxnSpPr>
          <p:spPr>
            <a:xfrm rot="5400000">
              <a:off x="3239638" y="5599711"/>
              <a:ext cx="380152" cy="193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56">
              <a:extLst>
                <a:ext uri="{FF2B5EF4-FFF2-40B4-BE49-F238E27FC236}">
                  <a16:creationId xmlns:a16="http://schemas.microsoft.com/office/drawing/2014/main" xmlns="" id="{A1CA0195-BB55-42A1-BFE0-4A6142CC4E1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81200" y="4948535"/>
              <a:ext cx="38985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IN" altLang="en-US"/>
                <a:t>r</a:t>
              </a:r>
              <a:r>
                <a:rPr lang="en-IN" altLang="en-US" baseline="-25000"/>
                <a:t>1</a:t>
              </a:r>
              <a:endParaRPr lang="en-US" altLang="en-US"/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xmlns="" id="{DB0D36D3-CAA3-40EE-BE4F-7F933A8D60BF}"/>
                </a:ext>
              </a:extLst>
            </p:cNvPr>
            <p:cNvCxnSpPr/>
            <p:nvPr/>
          </p:nvCxnSpPr>
          <p:spPr>
            <a:xfrm rot="5400000">
              <a:off x="1943774" y="5599711"/>
              <a:ext cx="380152" cy="193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58">
              <a:extLst>
                <a:ext uri="{FF2B5EF4-FFF2-40B4-BE49-F238E27FC236}">
                  <a16:creationId xmlns:a16="http://schemas.microsoft.com/office/drawing/2014/main" xmlns="" id="{9A66C333-E18B-4CA5-B1F5-1D149D7923F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81200" y="5715000"/>
              <a:ext cx="320922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IN" altLang="en-US"/>
                <a:t>a</a:t>
              </a:r>
              <a:endParaRPr lang="en-US" altLang="en-US"/>
            </a:p>
          </p:txBody>
        </p:sp>
        <p:sp>
          <p:nvSpPr>
            <p:cNvPr id="12" name="TextBox 59">
              <a:extLst>
                <a:ext uri="{FF2B5EF4-FFF2-40B4-BE49-F238E27FC236}">
                  <a16:creationId xmlns:a16="http://schemas.microsoft.com/office/drawing/2014/main" xmlns="" id="{D31ECB6F-6C4F-4D60-AB15-22CD9DF3D99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76600" y="5715000"/>
              <a:ext cx="338554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IN" altLang="en-US"/>
                <a:t>b</a:t>
              </a:r>
              <a:endParaRPr lang="en-US" altLang="en-US"/>
            </a:p>
          </p:txBody>
        </p:sp>
        <p:sp>
          <p:nvSpPr>
            <p:cNvPr id="13" name="TextBox 60">
              <a:extLst>
                <a:ext uri="{FF2B5EF4-FFF2-40B4-BE49-F238E27FC236}">
                  <a16:creationId xmlns:a16="http://schemas.microsoft.com/office/drawing/2014/main" xmlns="" id="{64E4718F-ED07-4FA9-A67A-E5897F00825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50020" y="5100935"/>
              <a:ext cx="24558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IN" altLang="en-US"/>
                <a:t>|</a:t>
              </a:r>
              <a:endParaRPr lang="en-US" altLang="en-US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xmlns="" id="{CBDDA397-C6FB-4607-84D3-C197EA06DDBF}"/>
                </a:ext>
              </a:extLst>
            </p:cNvPr>
            <p:cNvCxnSpPr/>
            <p:nvPr/>
          </p:nvCxnSpPr>
          <p:spPr>
            <a:xfrm rot="5400000">
              <a:off x="2553990" y="4076230"/>
              <a:ext cx="38015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62">
              <a:extLst>
                <a:ext uri="{FF2B5EF4-FFF2-40B4-BE49-F238E27FC236}">
                  <a16:creationId xmlns:a16="http://schemas.microsoft.com/office/drawing/2014/main" xmlns="" id="{247514AB-AC04-464D-AF57-5B9221A9724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90800" y="3429000"/>
              <a:ext cx="38985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IN" altLang="en-US"/>
                <a:t>r</a:t>
              </a:r>
              <a:r>
                <a:rPr lang="en-IN" altLang="en-US" baseline="-25000"/>
                <a:t>4</a:t>
              </a:r>
              <a:endParaRPr lang="en-US" altLang="en-US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xmlns="" id="{7D184D3C-1DF9-461A-9D2D-C8BFFF79DE67}"/>
                </a:ext>
              </a:extLst>
            </p:cNvPr>
            <p:cNvCxnSpPr/>
            <p:nvPr/>
          </p:nvCxnSpPr>
          <p:spPr>
            <a:xfrm rot="5400000" flipH="1" flipV="1">
              <a:off x="2229727" y="3866674"/>
              <a:ext cx="299514" cy="33847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xmlns="" id="{CB6907C5-C739-405A-AF3B-F12396A9486A}"/>
                </a:ext>
              </a:extLst>
            </p:cNvPr>
            <p:cNvCxnSpPr/>
            <p:nvPr/>
          </p:nvCxnSpPr>
          <p:spPr>
            <a:xfrm rot="16200000" flipH="1">
              <a:off x="2971486" y="3886961"/>
              <a:ext cx="305273" cy="3036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65">
              <a:extLst>
                <a:ext uri="{FF2B5EF4-FFF2-40B4-BE49-F238E27FC236}">
                  <a16:creationId xmlns:a16="http://schemas.microsoft.com/office/drawing/2014/main" xmlns="" id="{963F0029-2C70-4854-B98F-A1E75D78D1F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72350" y="4110335"/>
              <a:ext cx="287258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IN" altLang="en-US"/>
                <a:t>(</a:t>
              </a:r>
              <a:endParaRPr lang="en-US" altLang="en-US"/>
            </a:p>
          </p:txBody>
        </p:sp>
        <p:sp>
          <p:nvSpPr>
            <p:cNvPr id="19" name="TextBox 66">
              <a:extLst>
                <a:ext uri="{FF2B5EF4-FFF2-40B4-BE49-F238E27FC236}">
                  <a16:creationId xmlns:a16="http://schemas.microsoft.com/office/drawing/2014/main" xmlns="" id="{6775D872-6EE0-4E34-A82B-99DCC9A7D8C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17942" y="4114800"/>
              <a:ext cx="287258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IN" altLang="en-US"/>
                <a:t>)</a:t>
              </a:r>
              <a:endParaRPr lang="en-US" altLang="en-US"/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xmlns="" id="{DD32BBFD-2FF4-44F5-A19A-30CBCA613F92}"/>
                </a:ext>
              </a:extLst>
            </p:cNvPr>
            <p:cNvCxnSpPr/>
            <p:nvPr/>
          </p:nvCxnSpPr>
          <p:spPr>
            <a:xfrm rot="5400000" flipH="1" flipV="1">
              <a:off x="2806096" y="3181248"/>
              <a:ext cx="299514" cy="33847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68">
              <a:extLst>
                <a:ext uri="{FF2B5EF4-FFF2-40B4-BE49-F238E27FC236}">
                  <a16:creationId xmlns:a16="http://schemas.microsoft.com/office/drawing/2014/main" xmlns="" id="{E94F49FF-3F25-4A81-90D9-9A7C2142E77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15350" y="2743200"/>
              <a:ext cx="38985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IN" altLang="en-US"/>
                <a:t>r</a:t>
              </a:r>
              <a:r>
                <a:rPr lang="en-IN" altLang="en-US" baseline="-25000"/>
                <a:t>5</a:t>
              </a:r>
              <a:endParaRPr lang="en-US" altLang="en-US"/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xmlns="" id="{FF7BCCBF-69D6-4789-ACDE-C233202D743B}"/>
                </a:ext>
              </a:extLst>
            </p:cNvPr>
            <p:cNvCxnSpPr/>
            <p:nvPr/>
          </p:nvCxnSpPr>
          <p:spPr>
            <a:xfrm>
              <a:off x="3411339" y="3200727"/>
              <a:ext cx="398430" cy="38015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70">
              <a:extLst>
                <a:ext uri="{FF2B5EF4-FFF2-40B4-BE49-F238E27FC236}">
                  <a16:creationId xmlns:a16="http://schemas.microsoft.com/office/drawing/2014/main" xmlns="" id="{F04D8A10-1C51-4747-A84F-B00BA308BE6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33800" y="3500735"/>
              <a:ext cx="338554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IN" altLang="en-US"/>
                <a:t>*</a:t>
              </a:r>
              <a:endParaRPr lang="en-US" altLang="en-US"/>
            </a:p>
          </p:txBody>
        </p:sp>
        <p:sp>
          <p:nvSpPr>
            <p:cNvPr id="24" name="TextBox 71">
              <a:extLst>
                <a:ext uri="{FF2B5EF4-FFF2-40B4-BE49-F238E27FC236}">
                  <a16:creationId xmlns:a16="http://schemas.microsoft.com/office/drawing/2014/main" xmlns="" id="{36260BDA-4709-460D-A9C1-F0E71F15F42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48750" y="2129135"/>
              <a:ext cx="38985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IN" altLang="en-US"/>
                <a:t>r</a:t>
              </a:r>
              <a:r>
                <a:rPr lang="en-IN" altLang="en-US" baseline="-25000"/>
                <a:t>7</a:t>
              </a:r>
              <a:endParaRPr lang="en-US" altLang="en-US"/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xmlns="" id="{FD50209D-0689-4B97-B3C5-9F698D25B580}"/>
                </a:ext>
              </a:extLst>
            </p:cNvPr>
            <p:cNvCxnSpPr/>
            <p:nvPr/>
          </p:nvCxnSpPr>
          <p:spPr>
            <a:xfrm>
              <a:off x="4037996" y="2515302"/>
              <a:ext cx="967063" cy="76222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73">
              <a:extLst>
                <a:ext uri="{FF2B5EF4-FFF2-40B4-BE49-F238E27FC236}">
                  <a16:creationId xmlns:a16="http://schemas.microsoft.com/office/drawing/2014/main" xmlns="" id="{14F4BC3B-B167-4067-AE1F-254CC3D03FC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76800" y="3124200"/>
              <a:ext cx="38985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IN" altLang="en-US"/>
                <a:t>r</a:t>
              </a:r>
              <a:r>
                <a:rPr lang="en-IN" altLang="en-US" baseline="-25000"/>
                <a:t>6</a:t>
              </a:r>
              <a:endParaRPr lang="en-US" altLang="en-US"/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xmlns="" id="{2B5D9781-2CC3-4166-A879-35CB58F5B2BB}"/>
                </a:ext>
              </a:extLst>
            </p:cNvPr>
            <p:cNvCxnSpPr/>
            <p:nvPr/>
          </p:nvCxnSpPr>
          <p:spPr>
            <a:xfrm rot="5400000" flipH="1" flipV="1">
              <a:off x="3372796" y="2576460"/>
              <a:ext cx="299514" cy="33847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xmlns="" id="{EACAD277-2228-4D6C-B753-F4771389B746}"/>
                </a:ext>
              </a:extLst>
            </p:cNvPr>
            <p:cNvCxnSpPr/>
            <p:nvPr/>
          </p:nvCxnSpPr>
          <p:spPr>
            <a:xfrm rot="5400000">
              <a:off x="4915564" y="3770949"/>
              <a:ext cx="382073" cy="193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76">
              <a:extLst>
                <a:ext uri="{FF2B5EF4-FFF2-40B4-BE49-F238E27FC236}">
                  <a16:creationId xmlns:a16="http://schemas.microsoft.com/office/drawing/2014/main" xmlns="" id="{7B6FC5C4-C3FD-4BDF-BB7D-D1E34C9F54B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95446" y="3805535"/>
              <a:ext cx="320922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IN" altLang="en-US"/>
                <a:t>a</a:t>
              </a:r>
              <a:endParaRPr lang="en-US" altLang="en-US"/>
            </a:p>
          </p:txBody>
        </p:sp>
        <p:sp>
          <p:nvSpPr>
            <p:cNvPr id="30" name="TextBox 77">
              <a:extLst>
                <a:ext uri="{FF2B5EF4-FFF2-40B4-BE49-F238E27FC236}">
                  <a16:creationId xmlns:a16="http://schemas.microsoft.com/office/drawing/2014/main" xmlns="" id="{1B8D6D82-3A95-4FA1-895C-E16304C6BA6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58350" y="1447800"/>
              <a:ext cx="38985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IN" altLang="en-US"/>
                <a:t>r</a:t>
              </a:r>
              <a:r>
                <a:rPr lang="en-IN" altLang="en-US" baseline="-25000"/>
                <a:t>9</a:t>
              </a:r>
              <a:endParaRPr lang="en-US" altLang="en-US"/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xmlns="" id="{F06F2EA0-510C-4516-B067-BCB57E9F71B3}"/>
                </a:ext>
              </a:extLst>
            </p:cNvPr>
            <p:cNvCxnSpPr/>
            <p:nvPr/>
          </p:nvCxnSpPr>
          <p:spPr>
            <a:xfrm>
              <a:off x="4647246" y="1833715"/>
              <a:ext cx="967063" cy="7622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79">
              <a:extLst>
                <a:ext uri="{FF2B5EF4-FFF2-40B4-BE49-F238E27FC236}">
                  <a16:creationId xmlns:a16="http://schemas.microsoft.com/office/drawing/2014/main" xmlns="" id="{07E57A14-1412-47EC-B734-D902292764B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28846" y="2438400"/>
              <a:ext cx="38985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IN" altLang="en-US"/>
                <a:t>r</a:t>
              </a:r>
              <a:r>
                <a:rPr lang="en-IN" altLang="en-US" baseline="-25000"/>
                <a:t>8</a:t>
              </a:r>
              <a:endParaRPr lang="en-US" altLang="en-US"/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xmlns="" id="{6AC77906-E7A0-4D72-9E54-721682AB24AF}"/>
                </a:ext>
              </a:extLst>
            </p:cNvPr>
            <p:cNvCxnSpPr/>
            <p:nvPr/>
          </p:nvCxnSpPr>
          <p:spPr>
            <a:xfrm rot="5400000" flipH="1" flipV="1">
              <a:off x="3982044" y="1894875"/>
              <a:ext cx="299514" cy="33847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xmlns="" id="{CD20A31A-D300-4E5B-B480-7E61A76ACD2A}"/>
                </a:ext>
              </a:extLst>
            </p:cNvPr>
            <p:cNvCxnSpPr/>
            <p:nvPr/>
          </p:nvCxnSpPr>
          <p:spPr>
            <a:xfrm rot="5400000">
              <a:off x="5522880" y="3085522"/>
              <a:ext cx="382071" cy="193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82">
              <a:extLst>
                <a:ext uri="{FF2B5EF4-FFF2-40B4-BE49-F238E27FC236}">
                  <a16:creationId xmlns:a16="http://schemas.microsoft.com/office/drawing/2014/main" xmlns="" id="{4FA47D70-9FE0-4209-97C0-03E0018F686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05046" y="3195935"/>
              <a:ext cx="338554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IN" altLang="en-US"/>
                <a:t>b</a:t>
              </a:r>
              <a:endParaRPr lang="en-US" altLang="en-US"/>
            </a:p>
          </p:txBody>
        </p:sp>
        <p:sp>
          <p:nvSpPr>
            <p:cNvPr id="36" name="TextBox 83">
              <a:extLst>
                <a:ext uri="{FF2B5EF4-FFF2-40B4-BE49-F238E27FC236}">
                  <a16:creationId xmlns:a16="http://schemas.microsoft.com/office/drawing/2014/main" xmlns="" id="{2493A3D3-1C5B-4C5D-816C-7E2F07C21FE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44150" y="739338"/>
              <a:ext cx="484813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IN" altLang="en-US"/>
                <a:t>r</a:t>
              </a:r>
              <a:r>
                <a:rPr lang="en-IN" altLang="en-US" baseline="-25000"/>
                <a:t>11</a:t>
              </a:r>
              <a:endParaRPr lang="en-US" altLang="en-US"/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xmlns="" id="{5089F142-5B5C-4710-89F1-9CC7681A655C}"/>
                </a:ext>
              </a:extLst>
            </p:cNvPr>
            <p:cNvCxnSpPr/>
            <p:nvPr/>
          </p:nvCxnSpPr>
          <p:spPr>
            <a:xfrm>
              <a:off x="5333860" y="1223168"/>
              <a:ext cx="965129" cy="7622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85">
              <a:extLst>
                <a:ext uri="{FF2B5EF4-FFF2-40B4-BE49-F238E27FC236}">
                  <a16:creationId xmlns:a16="http://schemas.microsoft.com/office/drawing/2014/main" xmlns="" id="{EACC5CDB-BE87-41BE-BEA7-B6C0F399616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14646" y="1828800"/>
              <a:ext cx="492443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IN" altLang="en-US"/>
                <a:t>r</a:t>
              </a:r>
              <a:r>
                <a:rPr lang="en-IN" altLang="en-US" baseline="-25000"/>
                <a:t>10</a:t>
              </a:r>
              <a:endParaRPr lang="en-US" altLang="en-US"/>
            </a:p>
          </p:txBody>
        </p: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xmlns="" id="{17826B76-48EA-4D6F-B514-49683ED155FA}"/>
                </a:ext>
              </a:extLst>
            </p:cNvPr>
            <p:cNvCxnSpPr/>
            <p:nvPr/>
          </p:nvCxnSpPr>
          <p:spPr>
            <a:xfrm rot="5400000" flipH="1" flipV="1">
              <a:off x="4665765" y="1285288"/>
              <a:ext cx="301434" cy="33847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xmlns="" id="{087461B2-77BD-4B7C-8EF4-807A79DA0A6D}"/>
                </a:ext>
              </a:extLst>
            </p:cNvPr>
            <p:cNvCxnSpPr/>
            <p:nvPr/>
          </p:nvCxnSpPr>
          <p:spPr>
            <a:xfrm rot="5400000">
              <a:off x="6209495" y="2524894"/>
              <a:ext cx="382071" cy="193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88">
              <a:extLst>
                <a:ext uri="{FF2B5EF4-FFF2-40B4-BE49-F238E27FC236}">
                  <a16:creationId xmlns:a16="http://schemas.microsoft.com/office/drawing/2014/main" xmlns="" id="{8B563DBC-B0EB-48B0-BA6A-48E36000D5D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90846" y="2650324"/>
              <a:ext cx="338554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IN" altLang="en-US"/>
                <a:t>b</a:t>
              </a:r>
              <a:endParaRPr lang="en-US" altLang="en-US"/>
            </a:p>
          </p:txBody>
        </p:sp>
      </p:grpSp>
      <p:sp>
        <p:nvSpPr>
          <p:cNvPr id="42" name="Oval 41">
            <a:extLst>
              <a:ext uri="{FF2B5EF4-FFF2-40B4-BE49-F238E27FC236}">
                <a16:creationId xmlns:a16="http://schemas.microsoft.com/office/drawing/2014/main" xmlns="" id="{D8FB0F8F-CC13-4276-8448-833E92C84169}"/>
              </a:ext>
            </a:extLst>
          </p:cNvPr>
          <p:cNvSpPr/>
          <p:nvPr/>
        </p:nvSpPr>
        <p:spPr>
          <a:xfrm>
            <a:off x="956569" y="2257148"/>
            <a:ext cx="3429000" cy="3733800"/>
          </a:xfrm>
          <a:prstGeom prst="ellipse">
            <a:avLst/>
          </a:prstGeom>
          <a:solidFill>
            <a:schemeClr val="lt1">
              <a:alpha val="0"/>
            </a:schemeClr>
          </a:solidFill>
          <a:ln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grpSp>
        <p:nvGrpSpPr>
          <p:cNvPr id="43" name="Group 89">
            <a:extLst>
              <a:ext uri="{FF2B5EF4-FFF2-40B4-BE49-F238E27FC236}">
                <a16:creationId xmlns:a16="http://schemas.microsoft.com/office/drawing/2014/main" xmlns="" id="{F73912EA-8634-44EF-9E4F-FAC37AFC949C}"/>
              </a:ext>
            </a:extLst>
          </p:cNvPr>
          <p:cNvGrpSpPr>
            <a:grpSpLocks/>
          </p:cNvGrpSpPr>
          <p:nvPr/>
        </p:nvGrpSpPr>
        <p:grpSpPr bwMode="auto">
          <a:xfrm>
            <a:off x="6700421" y="1699933"/>
            <a:ext cx="4915684" cy="3429000"/>
            <a:chOff x="4648200" y="1828800"/>
            <a:chExt cx="4419600" cy="3429000"/>
          </a:xfrm>
        </p:grpSpPr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xmlns="" id="{0C88E194-EF8E-4DAA-97E4-15F7B94AC4D7}"/>
                </a:ext>
              </a:extLst>
            </p:cNvPr>
            <p:cNvCxnSpPr/>
            <p:nvPr/>
          </p:nvCxnSpPr>
          <p:spPr bwMode="auto">
            <a:xfrm>
              <a:off x="8534400" y="3733800"/>
              <a:ext cx="293688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5" name="Group 88">
              <a:extLst>
                <a:ext uri="{FF2B5EF4-FFF2-40B4-BE49-F238E27FC236}">
                  <a16:creationId xmlns:a16="http://schemas.microsoft.com/office/drawing/2014/main" xmlns="" id="{DAA0EF61-93E3-47FE-9242-72436806C21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648200" y="1828800"/>
              <a:ext cx="4419600" cy="3429000"/>
              <a:chOff x="4800600" y="1828800"/>
              <a:chExt cx="4419600" cy="3429000"/>
            </a:xfrm>
          </p:grpSpPr>
          <p:grpSp>
            <p:nvGrpSpPr>
              <p:cNvPr id="46" name="Group 63">
                <a:extLst>
                  <a:ext uri="{FF2B5EF4-FFF2-40B4-BE49-F238E27FC236}">
                    <a16:creationId xmlns:a16="http://schemas.microsoft.com/office/drawing/2014/main" xmlns="" id="{E8884AA4-A486-427B-A1A2-B68047961C9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800600" y="1828800"/>
                <a:ext cx="3892550" cy="3429000"/>
                <a:chOff x="-763053" y="685315"/>
                <a:chExt cx="8080314" cy="5300437"/>
              </a:xfrm>
            </p:grpSpPr>
            <p:sp>
              <p:nvSpPr>
                <p:cNvPr id="49" name="Oval 48">
                  <a:extLst>
                    <a:ext uri="{FF2B5EF4-FFF2-40B4-BE49-F238E27FC236}">
                      <a16:creationId xmlns:a16="http://schemas.microsoft.com/office/drawing/2014/main" xmlns="" id="{AB12A7C4-4631-47AA-A228-D3E85FAB037B}"/>
                    </a:ext>
                  </a:extLst>
                </p:cNvPr>
                <p:cNvSpPr/>
                <p:nvPr/>
              </p:nvSpPr>
              <p:spPr bwMode="auto">
                <a:xfrm>
                  <a:off x="5791493" y="3352712"/>
                  <a:ext cx="458059" cy="549675"/>
                </a:xfrm>
                <a:prstGeom prst="ellipse">
                  <a:avLst/>
                </a:prstGeom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r>
                    <a:rPr lang="en-IN" dirty="0"/>
                    <a:t>6</a:t>
                  </a:r>
                  <a:endParaRPr lang="en-US" dirty="0"/>
                </a:p>
              </p:txBody>
            </p:sp>
            <p:grpSp>
              <p:nvGrpSpPr>
                <p:cNvPr id="50" name="Group 62">
                  <a:extLst>
                    <a:ext uri="{FF2B5EF4-FFF2-40B4-BE49-F238E27FC236}">
                      <a16:creationId xmlns:a16="http://schemas.microsoft.com/office/drawing/2014/main" xmlns="" id="{B1039984-9283-4496-8932-3100B37C507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-763053" y="685315"/>
                  <a:ext cx="8080314" cy="5300437"/>
                  <a:chOff x="-763053" y="685315"/>
                  <a:chExt cx="8080314" cy="5300437"/>
                </a:xfrm>
              </p:grpSpPr>
              <p:cxnSp>
                <p:nvCxnSpPr>
                  <p:cNvPr id="51" name="Straight Arrow Connector 50">
                    <a:extLst>
                      <a:ext uri="{FF2B5EF4-FFF2-40B4-BE49-F238E27FC236}">
                        <a16:creationId xmlns:a16="http://schemas.microsoft.com/office/drawing/2014/main" xmlns="" id="{5AA18D36-F4A6-4CCC-A2BF-569C7610BEB8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246258" y="3656996"/>
                    <a:ext cx="609647" cy="2453"/>
                  </a:xfrm>
                  <a:prstGeom prst="straightConnector1">
                    <a:avLst/>
                  </a:prstGeom>
                  <a:ln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52" name="Group 60">
                    <a:extLst>
                      <a:ext uri="{FF2B5EF4-FFF2-40B4-BE49-F238E27FC236}">
                        <a16:creationId xmlns:a16="http://schemas.microsoft.com/office/drawing/2014/main" xmlns="" id="{37F9FE30-2783-4BB9-8AB6-C71209624DF3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-763053" y="685315"/>
                    <a:ext cx="8080314" cy="5300437"/>
                    <a:chOff x="-763053" y="685315"/>
                    <a:chExt cx="8080314" cy="5300437"/>
                  </a:xfrm>
                </p:grpSpPr>
                <p:grpSp>
                  <p:nvGrpSpPr>
                    <p:cNvPr id="53" name="Group 40">
                      <a:extLst>
                        <a:ext uri="{FF2B5EF4-FFF2-40B4-BE49-F238E27FC236}">
                          <a16:creationId xmlns:a16="http://schemas.microsoft.com/office/drawing/2014/main" xmlns="" id="{73ACC896-8213-4093-B360-374393684CEC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914399" y="1794710"/>
                      <a:ext cx="4995152" cy="3005095"/>
                      <a:chOff x="1600200" y="1003726"/>
                      <a:chExt cx="6636414" cy="3339674"/>
                    </a:xfrm>
                  </p:grpSpPr>
                  <p:cxnSp>
                    <p:nvCxnSpPr>
                      <p:cNvPr id="63" name="Straight Arrow Connector 7">
                        <a:extLst>
                          <a:ext uri="{FF2B5EF4-FFF2-40B4-BE49-F238E27FC236}">
                            <a16:creationId xmlns:a16="http://schemas.microsoft.com/office/drawing/2014/main" xmlns="" id="{92E15A94-FF1A-43DF-9A2F-AAA8972E0B09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1674503" y="2743373"/>
                        <a:ext cx="761801" cy="2728"/>
                      </a:xfrm>
                      <a:prstGeom prst="straightConnector1">
                        <a:avLst/>
                      </a:prstGeom>
                      <a:ln>
                        <a:tailEnd type="arrow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64" name="Oval 63">
                        <a:extLst>
                          <a:ext uri="{FF2B5EF4-FFF2-40B4-BE49-F238E27FC236}">
                            <a16:creationId xmlns:a16="http://schemas.microsoft.com/office/drawing/2014/main" xmlns="" id="{0798606A-8E0C-4D63-8298-3C12914157F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436305" y="2437936"/>
                        <a:ext cx="608567" cy="610874"/>
                      </a:xfrm>
                      <a:prstGeom prst="ellipse">
                        <a:avLst/>
                      </a:prstGeom>
                    </p:spPr>
                    <p:style>
                      <a:lnRef idx="2">
                        <a:schemeClr val="accent6"/>
                      </a:lnRef>
                      <a:fillRef idx="1">
                        <a:schemeClr val="lt1"/>
                      </a:fillRef>
                      <a:effectRef idx="0">
                        <a:schemeClr val="accent6"/>
                      </a:effectRef>
                      <a:fontRef idx="minor">
                        <a:schemeClr val="dk1"/>
                      </a:fontRef>
                    </p:style>
                    <p:txBody>
                      <a:bodyPr anchor="ctr"/>
                      <a:lstStyle/>
                      <a:p>
                        <a:pPr algn="ctr">
                          <a:defRPr/>
                        </a:pPr>
                        <a:r>
                          <a:rPr lang="en-IN" dirty="0"/>
                          <a:t>1</a:t>
                        </a:r>
                        <a:endParaRPr lang="en-US" dirty="0"/>
                      </a:p>
                    </p:txBody>
                  </p:sp>
                  <p:cxnSp>
                    <p:nvCxnSpPr>
                      <p:cNvPr id="65" name="Straight Arrow Connector 9">
                        <a:extLst>
                          <a:ext uri="{FF2B5EF4-FFF2-40B4-BE49-F238E27FC236}">
                            <a16:creationId xmlns:a16="http://schemas.microsoft.com/office/drawing/2014/main" xmlns="" id="{75BCC421-5978-41D8-BEF4-7C922376C598}"/>
                          </a:ext>
                        </a:extLst>
                      </p:cNvPr>
                      <p:cNvCxnSpPr>
                        <a:stCxn id="64" idx="7"/>
                      </p:cNvCxnSpPr>
                      <p:nvPr/>
                    </p:nvCxnSpPr>
                    <p:spPr>
                      <a:xfrm rot="5400000" flipH="1" flipV="1">
                        <a:off x="3304365" y="1487110"/>
                        <a:ext cx="698142" cy="1383502"/>
                      </a:xfrm>
                      <a:prstGeom prst="straightConnector1">
                        <a:avLst/>
                      </a:prstGeom>
                      <a:ln>
                        <a:tailEnd type="arrow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66" name="Straight Arrow Connector 65">
                        <a:extLst>
                          <a:ext uri="{FF2B5EF4-FFF2-40B4-BE49-F238E27FC236}">
                            <a16:creationId xmlns:a16="http://schemas.microsoft.com/office/drawing/2014/main" xmlns="" id="{FC58F84E-A1B2-41C1-8762-A40E26F6D949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2961685" y="2961542"/>
                        <a:ext cx="1383502" cy="848134"/>
                      </a:xfrm>
                      <a:prstGeom prst="straightConnector1">
                        <a:avLst/>
                      </a:prstGeom>
                      <a:ln>
                        <a:tailEnd type="arrow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67" name="Oval 11">
                        <a:extLst>
                          <a:ext uri="{FF2B5EF4-FFF2-40B4-BE49-F238E27FC236}">
                            <a16:creationId xmlns:a16="http://schemas.microsoft.com/office/drawing/2014/main" xmlns="" id="{BB980730-6330-46F0-8C95-E304E2F175D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345187" y="1447993"/>
                        <a:ext cx="608567" cy="610874"/>
                      </a:xfrm>
                      <a:prstGeom prst="ellipse">
                        <a:avLst/>
                      </a:prstGeom>
                    </p:spPr>
                    <p:style>
                      <a:lnRef idx="2">
                        <a:schemeClr val="accent6"/>
                      </a:lnRef>
                      <a:fillRef idx="1">
                        <a:schemeClr val="lt1"/>
                      </a:fillRef>
                      <a:effectRef idx="0">
                        <a:schemeClr val="accent6"/>
                      </a:effectRef>
                      <a:fontRef idx="minor">
                        <a:schemeClr val="dk1"/>
                      </a:fontRef>
                    </p:style>
                    <p:txBody>
                      <a:bodyPr anchor="ctr"/>
                      <a:lstStyle/>
                      <a:p>
                        <a:pPr algn="ctr">
                          <a:defRPr/>
                        </a:pPr>
                        <a:r>
                          <a:rPr lang="en-IN" dirty="0"/>
                          <a:t>2</a:t>
                        </a:r>
                        <a:endParaRPr lang="en-US" dirty="0"/>
                      </a:p>
                    </p:txBody>
                  </p:sp>
                  <p:sp>
                    <p:nvSpPr>
                      <p:cNvPr id="68" name="Oval 12">
                        <a:extLst>
                          <a:ext uri="{FF2B5EF4-FFF2-40B4-BE49-F238E27FC236}">
                            <a16:creationId xmlns:a16="http://schemas.microsoft.com/office/drawing/2014/main" xmlns="" id="{3F171F91-E3D6-46DD-8161-1613107E9E3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345187" y="3583325"/>
                        <a:ext cx="608567" cy="608148"/>
                      </a:xfrm>
                      <a:prstGeom prst="ellipse">
                        <a:avLst/>
                      </a:prstGeom>
                    </p:spPr>
                    <p:style>
                      <a:lnRef idx="2">
                        <a:schemeClr val="accent6"/>
                      </a:lnRef>
                      <a:fillRef idx="1">
                        <a:schemeClr val="lt1"/>
                      </a:fillRef>
                      <a:effectRef idx="0">
                        <a:schemeClr val="accent6"/>
                      </a:effectRef>
                      <a:fontRef idx="minor">
                        <a:schemeClr val="dk1"/>
                      </a:fontRef>
                    </p:style>
                    <p:txBody>
                      <a:bodyPr anchor="ctr"/>
                      <a:lstStyle/>
                      <a:p>
                        <a:pPr algn="ctr">
                          <a:defRPr/>
                        </a:pPr>
                        <a:r>
                          <a:rPr lang="en-IN" dirty="0"/>
                          <a:t>4</a:t>
                        </a:r>
                        <a:endParaRPr lang="en-US" dirty="0"/>
                      </a:p>
                    </p:txBody>
                  </p:sp>
                  <p:cxnSp>
                    <p:nvCxnSpPr>
                      <p:cNvPr id="69" name="Straight Arrow Connector 68">
                        <a:extLst>
                          <a:ext uri="{FF2B5EF4-FFF2-40B4-BE49-F238E27FC236}">
                            <a16:creationId xmlns:a16="http://schemas.microsoft.com/office/drawing/2014/main" xmlns="" id="{7992044C-0C7F-468C-8FE9-EE601456DFCE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4953754" y="1753430"/>
                        <a:ext cx="1523603" cy="0"/>
                      </a:xfrm>
                      <a:prstGeom prst="straightConnector1">
                        <a:avLst/>
                      </a:prstGeom>
                      <a:ln>
                        <a:tailEnd type="arrow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70" name="Straight Arrow Connector 69">
                        <a:extLst>
                          <a:ext uri="{FF2B5EF4-FFF2-40B4-BE49-F238E27FC236}">
                            <a16:creationId xmlns:a16="http://schemas.microsoft.com/office/drawing/2014/main" xmlns="" id="{6AC2F7BC-E648-436B-A627-1EAD40D9069A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4953754" y="3886036"/>
                        <a:ext cx="1602410" cy="0"/>
                      </a:xfrm>
                      <a:prstGeom prst="straightConnector1">
                        <a:avLst/>
                      </a:prstGeom>
                      <a:ln>
                        <a:tailEnd type="arrow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71" name="Oval 70">
                        <a:extLst>
                          <a:ext uri="{FF2B5EF4-FFF2-40B4-BE49-F238E27FC236}">
                            <a16:creationId xmlns:a16="http://schemas.microsoft.com/office/drawing/2014/main" xmlns="" id="{F3F25054-DEFC-4230-865D-5E81783F74D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77357" y="1447993"/>
                        <a:ext cx="608564" cy="610874"/>
                      </a:xfrm>
                      <a:prstGeom prst="ellipse">
                        <a:avLst/>
                      </a:prstGeom>
                    </p:spPr>
                    <p:style>
                      <a:lnRef idx="2">
                        <a:schemeClr val="accent6"/>
                      </a:lnRef>
                      <a:fillRef idx="1">
                        <a:schemeClr val="lt1"/>
                      </a:fillRef>
                      <a:effectRef idx="0">
                        <a:schemeClr val="accent6"/>
                      </a:effectRef>
                      <a:fontRef idx="minor">
                        <a:schemeClr val="dk1"/>
                      </a:fontRef>
                    </p:style>
                    <p:txBody>
                      <a:bodyPr anchor="ctr"/>
                      <a:lstStyle/>
                      <a:p>
                        <a:pPr algn="ctr">
                          <a:defRPr/>
                        </a:pPr>
                        <a:r>
                          <a:rPr lang="en-IN" dirty="0"/>
                          <a:t>3</a:t>
                        </a:r>
                        <a:endParaRPr lang="en-US" dirty="0"/>
                      </a:p>
                    </p:txBody>
                  </p:sp>
                  <p:sp>
                    <p:nvSpPr>
                      <p:cNvPr id="72" name="Oval 71">
                        <a:extLst>
                          <a:ext uri="{FF2B5EF4-FFF2-40B4-BE49-F238E27FC236}">
                            <a16:creationId xmlns:a16="http://schemas.microsoft.com/office/drawing/2014/main" xmlns="" id="{0041158A-47FC-4D5F-8FD6-873D3000CE9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556164" y="3583325"/>
                        <a:ext cx="608564" cy="608148"/>
                      </a:xfrm>
                      <a:prstGeom prst="ellipse">
                        <a:avLst/>
                      </a:prstGeom>
                    </p:spPr>
                    <p:style>
                      <a:lnRef idx="2">
                        <a:schemeClr val="accent6"/>
                      </a:lnRef>
                      <a:fillRef idx="1">
                        <a:schemeClr val="lt1"/>
                      </a:fillRef>
                      <a:effectRef idx="0">
                        <a:schemeClr val="accent6"/>
                      </a:effectRef>
                      <a:fontRef idx="minor">
                        <a:schemeClr val="dk1"/>
                      </a:fontRef>
                    </p:style>
                    <p:txBody>
                      <a:bodyPr anchor="ctr"/>
                      <a:lstStyle/>
                      <a:p>
                        <a:pPr algn="ctr">
                          <a:defRPr/>
                        </a:pPr>
                        <a:r>
                          <a:rPr lang="en-IN" dirty="0"/>
                          <a:t>5</a:t>
                        </a:r>
                        <a:endParaRPr lang="en-US" dirty="0"/>
                      </a:p>
                    </p:txBody>
                  </p:sp>
                  <p:cxnSp>
                    <p:nvCxnSpPr>
                      <p:cNvPr id="73" name="Straight Arrow Connector 72">
                        <a:extLst>
                          <a:ext uri="{FF2B5EF4-FFF2-40B4-BE49-F238E27FC236}">
                            <a16:creationId xmlns:a16="http://schemas.microsoft.com/office/drawing/2014/main" xmlns="" id="{A920F35C-F71E-4DDB-A10E-BDAB5D6D7BD4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7085921" y="1829789"/>
                        <a:ext cx="1068273" cy="989943"/>
                      </a:xfrm>
                      <a:prstGeom prst="straightConnector1">
                        <a:avLst/>
                      </a:prstGeom>
                      <a:ln>
                        <a:tailEnd type="arrow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74" name="Straight Arrow Connector 73">
                        <a:extLst>
                          <a:ext uri="{FF2B5EF4-FFF2-40B4-BE49-F238E27FC236}">
                            <a16:creationId xmlns:a16="http://schemas.microsoft.com/office/drawing/2014/main" xmlns="" id="{95727A87-4F0A-4CAB-AA41-9D97ED4CC6CF}"/>
                          </a:ext>
                        </a:extLst>
                      </p:cNvPr>
                      <p:cNvCxnSpPr>
                        <a:stCxn id="72" idx="6"/>
                      </p:cNvCxnSpPr>
                      <p:nvPr/>
                    </p:nvCxnSpPr>
                    <p:spPr>
                      <a:xfrm flipV="1">
                        <a:off x="7164728" y="3277888"/>
                        <a:ext cx="989466" cy="608148"/>
                      </a:xfrm>
                      <a:prstGeom prst="straightConnector1">
                        <a:avLst/>
                      </a:prstGeom>
                      <a:ln>
                        <a:tailEnd type="arrow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75" name="TextBox 32">
                        <a:extLst>
                          <a:ext uri="{FF2B5EF4-FFF2-40B4-BE49-F238E27FC236}">
                            <a16:creationId xmlns:a16="http://schemas.microsoft.com/office/drawing/2014/main" xmlns="" id="{443DD609-EBAD-413F-B878-051F2DC6E2D4}"/>
                          </a:ext>
                        </a:extLst>
                      </p:cNvPr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1600200" y="2099647"/>
                        <a:ext cx="990599" cy="51296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>
                        <a:spAutoFit/>
                      </a:bodyPr>
                      <a:lstStyle>
                        <a:lvl1pPr eaLnBrk="0" hangingPunct="0">
                          <a:defRPr sz="24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Arial" panose="020B0604020202020204" pitchFamily="34" charset="0"/>
                          </a:defRPr>
                        </a:lvl1pPr>
                        <a:lvl2pPr marL="742950" indent="-285750" eaLnBrk="0" hangingPunct="0">
                          <a:defRPr sz="24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Arial" panose="020B0604020202020204" pitchFamily="34" charset="0"/>
                          </a:defRPr>
                        </a:lvl2pPr>
                        <a:lvl3pPr marL="1143000" indent="-228600" eaLnBrk="0" hangingPunct="0">
                          <a:defRPr sz="24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Arial" panose="020B0604020202020204" pitchFamily="34" charset="0"/>
                          </a:defRPr>
                        </a:lvl3pPr>
                        <a:lvl4pPr marL="1600200" indent="-228600" eaLnBrk="0" hangingPunct="0">
                          <a:defRPr sz="24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Arial" panose="020B0604020202020204" pitchFamily="34" charset="0"/>
                          </a:defRPr>
                        </a:lvl4pPr>
                        <a:lvl5pPr marL="2057400" indent="-228600" eaLnBrk="0" hangingPunct="0">
                          <a:defRPr sz="24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Arial" panose="020B0604020202020204" pitchFamily="34" charset="0"/>
                          </a:defRPr>
                        </a:lvl9pPr>
                      </a:lstStyle>
                      <a:p>
                        <a:pPr algn="ctr" eaLnBrk="1" hangingPunct="1"/>
                        <a:r>
                          <a:rPr lang="en-IN" altLang="en-US"/>
                          <a:t>ε</a:t>
                        </a:r>
                        <a:endParaRPr lang="en-US" altLang="en-US"/>
                      </a:p>
                    </p:txBody>
                  </p:sp>
                  <p:sp>
                    <p:nvSpPr>
                      <p:cNvPr id="76" name="TextBox 33">
                        <a:extLst>
                          <a:ext uri="{FF2B5EF4-FFF2-40B4-BE49-F238E27FC236}">
                            <a16:creationId xmlns:a16="http://schemas.microsoft.com/office/drawing/2014/main" xmlns="" id="{634B2291-4B29-40F8-B865-F273D87B4CAD}"/>
                          </a:ext>
                        </a:extLst>
                      </p:cNvPr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2946634" y="1637981"/>
                        <a:ext cx="609601" cy="46166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>
                        <a:spAutoFit/>
                      </a:bodyPr>
                      <a:lstStyle>
                        <a:lvl1pPr eaLnBrk="0" hangingPunct="0">
                          <a:defRPr sz="24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Arial" panose="020B0604020202020204" pitchFamily="34" charset="0"/>
                          </a:defRPr>
                        </a:lvl1pPr>
                        <a:lvl2pPr marL="742950" indent="-285750" eaLnBrk="0" hangingPunct="0">
                          <a:defRPr sz="24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Arial" panose="020B0604020202020204" pitchFamily="34" charset="0"/>
                          </a:defRPr>
                        </a:lvl2pPr>
                        <a:lvl3pPr marL="1143000" indent="-228600" eaLnBrk="0" hangingPunct="0">
                          <a:defRPr sz="24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Arial" panose="020B0604020202020204" pitchFamily="34" charset="0"/>
                          </a:defRPr>
                        </a:lvl3pPr>
                        <a:lvl4pPr marL="1600200" indent="-228600" eaLnBrk="0" hangingPunct="0">
                          <a:defRPr sz="24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Arial" panose="020B0604020202020204" pitchFamily="34" charset="0"/>
                          </a:defRPr>
                        </a:lvl4pPr>
                        <a:lvl5pPr marL="2057400" indent="-228600" eaLnBrk="0" hangingPunct="0">
                          <a:defRPr sz="24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Arial" panose="020B0604020202020204" pitchFamily="34" charset="0"/>
                          </a:defRPr>
                        </a:lvl9pPr>
                      </a:lstStyle>
                      <a:p>
                        <a:pPr eaLnBrk="1" hangingPunct="1"/>
                        <a:r>
                          <a:rPr lang="en-IN" altLang="en-US"/>
                          <a:t>ε</a:t>
                        </a:r>
                        <a:endParaRPr lang="en-US" altLang="en-US"/>
                      </a:p>
                    </p:txBody>
                  </p:sp>
                  <p:sp>
                    <p:nvSpPr>
                      <p:cNvPr id="77" name="TextBox 34">
                        <a:extLst>
                          <a:ext uri="{FF2B5EF4-FFF2-40B4-BE49-F238E27FC236}">
                            <a16:creationId xmlns:a16="http://schemas.microsoft.com/office/drawing/2014/main" xmlns="" id="{789FF783-1522-41F6-A7D6-783309016443}"/>
                          </a:ext>
                        </a:extLst>
                      </p:cNvPr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3276600" y="3272135"/>
                        <a:ext cx="609600" cy="46166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>
                        <a:spAutoFit/>
                      </a:bodyPr>
                      <a:lstStyle>
                        <a:lvl1pPr eaLnBrk="0" hangingPunct="0">
                          <a:defRPr sz="24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Arial" panose="020B0604020202020204" pitchFamily="34" charset="0"/>
                          </a:defRPr>
                        </a:lvl1pPr>
                        <a:lvl2pPr marL="742950" indent="-285750" eaLnBrk="0" hangingPunct="0">
                          <a:defRPr sz="24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Arial" panose="020B0604020202020204" pitchFamily="34" charset="0"/>
                          </a:defRPr>
                        </a:lvl2pPr>
                        <a:lvl3pPr marL="1143000" indent="-228600" eaLnBrk="0" hangingPunct="0">
                          <a:defRPr sz="24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Arial" panose="020B0604020202020204" pitchFamily="34" charset="0"/>
                          </a:defRPr>
                        </a:lvl3pPr>
                        <a:lvl4pPr marL="1600200" indent="-228600" eaLnBrk="0" hangingPunct="0">
                          <a:defRPr sz="24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Arial" panose="020B0604020202020204" pitchFamily="34" charset="0"/>
                          </a:defRPr>
                        </a:lvl4pPr>
                        <a:lvl5pPr marL="2057400" indent="-228600" eaLnBrk="0" hangingPunct="0">
                          <a:defRPr sz="24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Arial" panose="020B0604020202020204" pitchFamily="34" charset="0"/>
                          </a:defRPr>
                        </a:lvl9pPr>
                      </a:lstStyle>
                      <a:p>
                        <a:pPr eaLnBrk="1" hangingPunct="1"/>
                        <a:r>
                          <a:rPr lang="en-IN" altLang="en-US"/>
                          <a:t>ε</a:t>
                        </a:r>
                        <a:endParaRPr lang="en-US" altLang="en-US"/>
                      </a:p>
                    </p:txBody>
                  </p:sp>
                  <p:sp>
                    <p:nvSpPr>
                      <p:cNvPr id="78" name="TextBox 35">
                        <a:extLst>
                          <a:ext uri="{FF2B5EF4-FFF2-40B4-BE49-F238E27FC236}">
                            <a16:creationId xmlns:a16="http://schemas.microsoft.com/office/drawing/2014/main" xmlns="" id="{429DB0F6-0794-4971-8D31-524C48042259}"/>
                          </a:ext>
                        </a:extLst>
                      </p:cNvPr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7471951" y="3377510"/>
                        <a:ext cx="609601" cy="46166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>
                        <a:spAutoFit/>
                      </a:bodyPr>
                      <a:lstStyle>
                        <a:lvl1pPr eaLnBrk="0" hangingPunct="0">
                          <a:defRPr sz="24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Arial" panose="020B0604020202020204" pitchFamily="34" charset="0"/>
                          </a:defRPr>
                        </a:lvl1pPr>
                        <a:lvl2pPr marL="742950" indent="-285750" eaLnBrk="0" hangingPunct="0">
                          <a:defRPr sz="24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Arial" panose="020B0604020202020204" pitchFamily="34" charset="0"/>
                          </a:defRPr>
                        </a:lvl2pPr>
                        <a:lvl3pPr marL="1143000" indent="-228600" eaLnBrk="0" hangingPunct="0">
                          <a:defRPr sz="24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Arial" panose="020B0604020202020204" pitchFamily="34" charset="0"/>
                          </a:defRPr>
                        </a:lvl3pPr>
                        <a:lvl4pPr marL="1600200" indent="-228600" eaLnBrk="0" hangingPunct="0">
                          <a:defRPr sz="24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Arial" panose="020B0604020202020204" pitchFamily="34" charset="0"/>
                          </a:defRPr>
                        </a:lvl4pPr>
                        <a:lvl5pPr marL="2057400" indent="-228600" eaLnBrk="0" hangingPunct="0">
                          <a:defRPr sz="24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Arial" panose="020B0604020202020204" pitchFamily="34" charset="0"/>
                          </a:defRPr>
                        </a:lvl9pPr>
                      </a:lstStyle>
                      <a:p>
                        <a:pPr eaLnBrk="1" hangingPunct="1"/>
                        <a:r>
                          <a:rPr lang="en-IN" altLang="en-US"/>
                          <a:t>ε</a:t>
                        </a:r>
                        <a:endParaRPr lang="en-US" altLang="en-US"/>
                      </a:p>
                    </p:txBody>
                  </p:sp>
                  <p:sp>
                    <p:nvSpPr>
                      <p:cNvPr id="79" name="TextBox 36">
                        <a:extLst>
                          <a:ext uri="{FF2B5EF4-FFF2-40B4-BE49-F238E27FC236}">
                            <a16:creationId xmlns:a16="http://schemas.microsoft.com/office/drawing/2014/main" xmlns="" id="{AE8B36A7-811E-49DB-8B9B-417C4E2B9896}"/>
                          </a:ext>
                        </a:extLst>
                      </p:cNvPr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7627013" y="1905000"/>
                        <a:ext cx="609601" cy="46166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>
                        <a:spAutoFit/>
                      </a:bodyPr>
                      <a:lstStyle>
                        <a:lvl1pPr eaLnBrk="0" hangingPunct="0">
                          <a:defRPr sz="24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Arial" panose="020B0604020202020204" pitchFamily="34" charset="0"/>
                          </a:defRPr>
                        </a:lvl1pPr>
                        <a:lvl2pPr marL="742950" indent="-285750" eaLnBrk="0" hangingPunct="0">
                          <a:defRPr sz="24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Arial" panose="020B0604020202020204" pitchFamily="34" charset="0"/>
                          </a:defRPr>
                        </a:lvl2pPr>
                        <a:lvl3pPr marL="1143000" indent="-228600" eaLnBrk="0" hangingPunct="0">
                          <a:defRPr sz="24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Arial" panose="020B0604020202020204" pitchFamily="34" charset="0"/>
                          </a:defRPr>
                        </a:lvl3pPr>
                        <a:lvl4pPr marL="1600200" indent="-228600" eaLnBrk="0" hangingPunct="0">
                          <a:defRPr sz="24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Arial" panose="020B0604020202020204" pitchFamily="34" charset="0"/>
                          </a:defRPr>
                        </a:lvl4pPr>
                        <a:lvl5pPr marL="2057400" indent="-228600" eaLnBrk="0" hangingPunct="0">
                          <a:defRPr sz="24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Arial" panose="020B0604020202020204" pitchFamily="34" charset="0"/>
                          </a:defRPr>
                        </a:lvl9pPr>
                      </a:lstStyle>
                      <a:p>
                        <a:pPr eaLnBrk="1" hangingPunct="1"/>
                        <a:r>
                          <a:rPr lang="en-IN" altLang="en-US"/>
                          <a:t>ε</a:t>
                        </a:r>
                        <a:endParaRPr lang="en-US" altLang="en-US"/>
                      </a:p>
                    </p:txBody>
                  </p:sp>
                  <p:sp>
                    <p:nvSpPr>
                      <p:cNvPr id="80" name="TextBox 38">
                        <a:extLst>
                          <a:ext uri="{FF2B5EF4-FFF2-40B4-BE49-F238E27FC236}">
                            <a16:creationId xmlns:a16="http://schemas.microsoft.com/office/drawing/2014/main" xmlns="" id="{6CFA0955-9657-4447-A734-CF277417662A}"/>
                          </a:ext>
                        </a:extLst>
                      </p:cNvPr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5562600" y="3881735"/>
                        <a:ext cx="609600" cy="46166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>
                        <a:spAutoFit/>
                      </a:bodyPr>
                      <a:lstStyle>
                        <a:lvl1pPr eaLnBrk="0" hangingPunct="0">
                          <a:defRPr sz="24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Arial" panose="020B0604020202020204" pitchFamily="34" charset="0"/>
                          </a:defRPr>
                        </a:lvl1pPr>
                        <a:lvl2pPr marL="742950" indent="-285750" eaLnBrk="0" hangingPunct="0">
                          <a:defRPr sz="24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Arial" panose="020B0604020202020204" pitchFamily="34" charset="0"/>
                          </a:defRPr>
                        </a:lvl2pPr>
                        <a:lvl3pPr marL="1143000" indent="-228600" eaLnBrk="0" hangingPunct="0">
                          <a:defRPr sz="24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Arial" panose="020B0604020202020204" pitchFamily="34" charset="0"/>
                          </a:defRPr>
                        </a:lvl3pPr>
                        <a:lvl4pPr marL="1600200" indent="-228600" eaLnBrk="0" hangingPunct="0">
                          <a:defRPr sz="24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Arial" panose="020B0604020202020204" pitchFamily="34" charset="0"/>
                          </a:defRPr>
                        </a:lvl4pPr>
                        <a:lvl5pPr marL="2057400" indent="-228600" eaLnBrk="0" hangingPunct="0">
                          <a:defRPr sz="24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Arial" panose="020B0604020202020204" pitchFamily="34" charset="0"/>
                          </a:defRPr>
                        </a:lvl9pPr>
                      </a:lstStyle>
                      <a:p>
                        <a:pPr eaLnBrk="1" hangingPunct="1"/>
                        <a:r>
                          <a:rPr lang="en-IN" altLang="en-US"/>
                          <a:t>b</a:t>
                        </a:r>
                        <a:endParaRPr lang="en-US" altLang="en-US"/>
                      </a:p>
                    </p:txBody>
                  </p:sp>
                  <p:sp>
                    <p:nvSpPr>
                      <p:cNvPr id="81" name="TextBox 39">
                        <a:extLst>
                          <a:ext uri="{FF2B5EF4-FFF2-40B4-BE49-F238E27FC236}">
                            <a16:creationId xmlns:a16="http://schemas.microsoft.com/office/drawing/2014/main" xmlns="" id="{50BAC3B3-D5E9-430C-AEF8-6C0F63DBA683}"/>
                          </a:ext>
                        </a:extLst>
                      </p:cNvPr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5486399" y="1003726"/>
                        <a:ext cx="609601" cy="46166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>
                        <a:spAutoFit/>
                      </a:bodyPr>
                      <a:lstStyle>
                        <a:lvl1pPr eaLnBrk="0" hangingPunct="0">
                          <a:defRPr sz="24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Arial" panose="020B0604020202020204" pitchFamily="34" charset="0"/>
                          </a:defRPr>
                        </a:lvl1pPr>
                        <a:lvl2pPr marL="742950" indent="-285750" eaLnBrk="0" hangingPunct="0">
                          <a:defRPr sz="24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Arial" panose="020B0604020202020204" pitchFamily="34" charset="0"/>
                          </a:defRPr>
                        </a:lvl2pPr>
                        <a:lvl3pPr marL="1143000" indent="-228600" eaLnBrk="0" hangingPunct="0">
                          <a:defRPr sz="24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Arial" panose="020B0604020202020204" pitchFamily="34" charset="0"/>
                          </a:defRPr>
                        </a:lvl3pPr>
                        <a:lvl4pPr marL="1600200" indent="-228600" eaLnBrk="0" hangingPunct="0">
                          <a:defRPr sz="24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Arial" panose="020B0604020202020204" pitchFamily="34" charset="0"/>
                          </a:defRPr>
                        </a:lvl4pPr>
                        <a:lvl5pPr marL="2057400" indent="-228600" eaLnBrk="0" hangingPunct="0">
                          <a:defRPr sz="24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Arial" panose="020B0604020202020204" pitchFamily="34" charset="0"/>
                          </a:defRPr>
                        </a:lvl9pPr>
                      </a:lstStyle>
                      <a:p>
                        <a:pPr eaLnBrk="1" hangingPunct="1"/>
                        <a:r>
                          <a:rPr lang="en-IN" altLang="en-US"/>
                          <a:t>a</a:t>
                        </a:r>
                        <a:endParaRPr lang="en-US" altLang="en-US"/>
                      </a:p>
                    </p:txBody>
                  </p:sp>
                </p:grpSp>
                <p:sp>
                  <p:nvSpPr>
                    <p:cNvPr id="54" name="Oval 53">
                      <a:extLst>
                        <a:ext uri="{FF2B5EF4-FFF2-40B4-BE49-F238E27FC236}">
                          <a16:creationId xmlns:a16="http://schemas.microsoft.com/office/drawing/2014/main" xmlns="" id="{54227811-03E7-421C-8489-CD7EBB06CF5E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532039" y="3048427"/>
                      <a:ext cx="458059" cy="549675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6"/>
                    </a:lnRef>
                    <a:fillRef idx="1">
                      <a:schemeClr val="lt1"/>
                    </a:fillRef>
                    <a:effectRef idx="0">
                      <a:schemeClr val="accent6"/>
                    </a:effectRef>
                    <a:fontRef idx="minor">
                      <a:schemeClr val="dk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r>
                        <a:rPr lang="en-IN" dirty="0" err="1"/>
                        <a:t>0</a:t>
                      </a:r>
                      <a:endParaRPr lang="en-US" dirty="0"/>
                    </a:p>
                  </p:txBody>
                </p:sp>
                <p:sp>
                  <p:nvSpPr>
                    <p:cNvPr id="55" name="TextBox 32">
                      <a:extLst>
                        <a:ext uri="{FF2B5EF4-FFF2-40B4-BE49-F238E27FC236}">
                          <a16:creationId xmlns:a16="http://schemas.microsoft.com/office/drawing/2014/main" xmlns="" id="{3BEF556A-F1DB-4707-A1AC-AC9CC4917290}"/>
                        </a:ext>
                      </a:extLst>
                    </p:cNvPr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-763053" y="2805490"/>
                      <a:ext cx="1436276" cy="574726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 xmlns="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>
                      <a:spAutoFit/>
                    </a:bodyPr>
                    <a:lstStyle>
                      <a:lvl1pPr eaLnBrk="0" hangingPunct="0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Arial" panose="020B0604020202020204" pitchFamily="34" charset="0"/>
                        </a:defRPr>
                      </a:lvl1pPr>
                      <a:lvl2pPr marL="742950" indent="-285750" eaLnBrk="0" hangingPunct="0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Arial" panose="020B0604020202020204" pitchFamily="34" charset="0"/>
                        </a:defRPr>
                      </a:lvl2pPr>
                      <a:lvl3pPr marL="1143000" indent="-228600" eaLnBrk="0" hangingPunct="0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Arial" panose="020B0604020202020204" pitchFamily="34" charset="0"/>
                        </a:defRPr>
                      </a:lvl3pPr>
                      <a:lvl4pPr marL="1600200" indent="-228600" eaLnBrk="0" hangingPunct="0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Arial" panose="020B0604020202020204" pitchFamily="34" charset="0"/>
                        </a:defRPr>
                      </a:lvl4pPr>
                      <a:lvl5pPr marL="2057400" indent="-228600" eaLnBrk="0" hangingPunct="0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eaLnBrk="1" hangingPunct="1"/>
                      <a:r>
                        <a:rPr lang="en-IN" altLang="en-US" sz="1800"/>
                        <a:t>start</a:t>
                      </a:r>
                      <a:endParaRPr lang="en-US" altLang="en-US" sz="1800"/>
                    </a:p>
                  </p:txBody>
                </p:sp>
                <p:cxnSp>
                  <p:nvCxnSpPr>
                    <p:cNvPr id="56" name="Straight Arrow Connector 55">
                      <a:extLst>
                        <a:ext uri="{FF2B5EF4-FFF2-40B4-BE49-F238E27FC236}">
                          <a16:creationId xmlns:a16="http://schemas.microsoft.com/office/drawing/2014/main" xmlns="" id="{5D139E1D-632C-46AE-B4AD-339A77B8314F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479" y="3352712"/>
                      <a:ext cx="530560" cy="2453"/>
                    </a:xfrm>
                    <a:prstGeom prst="straightConnector1">
                      <a:avLst/>
                    </a:prstGeom>
                    <a:ln>
                      <a:tailEnd type="arrow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57" name="TextBox 32">
                      <a:extLst>
                        <a:ext uri="{FF2B5EF4-FFF2-40B4-BE49-F238E27FC236}">
                          <a16:creationId xmlns:a16="http://schemas.microsoft.com/office/drawing/2014/main" xmlns="" id="{4E8E2631-FE28-4F68-9415-522A185980CC}"/>
                        </a:ext>
                      </a:extLst>
                    </p:cNvPr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6248399" y="3027369"/>
                      <a:ext cx="533401" cy="461665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 xmlns="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>
                      <a:spAutoFit/>
                    </a:bodyPr>
                    <a:lstStyle>
                      <a:lvl1pPr eaLnBrk="0" hangingPunct="0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Arial" panose="020B0604020202020204" pitchFamily="34" charset="0"/>
                        </a:defRPr>
                      </a:lvl1pPr>
                      <a:lvl2pPr marL="742950" indent="-285750" eaLnBrk="0" hangingPunct="0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Arial" panose="020B0604020202020204" pitchFamily="34" charset="0"/>
                        </a:defRPr>
                      </a:lvl2pPr>
                      <a:lvl3pPr marL="1143000" indent="-228600" eaLnBrk="0" hangingPunct="0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Arial" panose="020B0604020202020204" pitchFamily="34" charset="0"/>
                        </a:defRPr>
                      </a:lvl3pPr>
                      <a:lvl4pPr marL="1600200" indent="-228600" eaLnBrk="0" hangingPunct="0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Arial" panose="020B0604020202020204" pitchFamily="34" charset="0"/>
                        </a:defRPr>
                      </a:lvl4pPr>
                      <a:lvl5pPr marL="2057400" indent="-228600" eaLnBrk="0" hangingPunct="0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algn="ctr" eaLnBrk="1" hangingPunct="1"/>
                      <a:r>
                        <a:rPr lang="en-IN" altLang="en-US"/>
                        <a:t>ε</a:t>
                      </a:r>
                      <a:endParaRPr lang="en-US" altLang="en-US"/>
                    </a:p>
                  </p:txBody>
                </p:sp>
                <p:sp>
                  <p:nvSpPr>
                    <p:cNvPr id="58" name="Oval 57">
                      <a:extLst>
                        <a:ext uri="{FF2B5EF4-FFF2-40B4-BE49-F238E27FC236}">
                          <a16:creationId xmlns:a16="http://schemas.microsoft.com/office/drawing/2014/main" xmlns="" id="{352BCD38-84CC-4BB2-9FAC-EAD7A6C04B54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6855905" y="3352712"/>
                      <a:ext cx="461356" cy="549675"/>
                    </a:xfrm>
                    <a:prstGeom prst="ellipse">
                      <a:avLst/>
                    </a:prstGeom>
                    <a:ln w="34925" cmpd="sng"/>
                  </p:spPr>
                  <p:style>
                    <a:lnRef idx="2">
                      <a:schemeClr val="accent6"/>
                    </a:lnRef>
                    <a:fillRef idx="1">
                      <a:schemeClr val="lt1"/>
                    </a:fillRef>
                    <a:effectRef idx="0">
                      <a:schemeClr val="accent6"/>
                    </a:effectRef>
                    <a:fontRef idx="minor">
                      <a:schemeClr val="dk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r>
                        <a:rPr lang="en-IN" dirty="0"/>
                        <a:t>7</a:t>
                      </a:r>
                      <a:endParaRPr lang="en-US" dirty="0"/>
                    </a:p>
                  </p:txBody>
                </p:sp>
                <p:cxnSp>
                  <p:nvCxnSpPr>
                    <p:cNvPr id="59" name="Curved Connector 149">
                      <a:extLst>
                        <a:ext uri="{FF2B5EF4-FFF2-40B4-BE49-F238E27FC236}">
                          <a16:creationId xmlns:a16="http://schemas.microsoft.com/office/drawing/2014/main" xmlns="" id="{642856CE-CA08-4EFC-BEC8-AA5C43B18260}"/>
                        </a:ext>
                      </a:extLst>
                    </p:cNvPr>
                    <p:cNvCxnSpPr>
                      <a:stCxn id="54" idx="4"/>
                      <a:endCxn id="58" idx="4"/>
                    </p:cNvCxnSpPr>
                    <p:nvPr/>
                  </p:nvCxnSpPr>
                  <p:spPr>
                    <a:xfrm rot="16200000" flipH="1">
                      <a:off x="3770860" y="586663"/>
                      <a:ext cx="304284" cy="6327163"/>
                    </a:xfrm>
                    <a:prstGeom prst="curvedConnector3">
                      <a:avLst>
                        <a:gd name="adj1" fmla="val 676640"/>
                      </a:avLst>
                    </a:prstGeom>
                    <a:ln>
                      <a:tailEnd type="arrow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60" name="TextBox 34">
                      <a:extLst>
                        <a:ext uri="{FF2B5EF4-FFF2-40B4-BE49-F238E27FC236}">
                          <a16:creationId xmlns:a16="http://schemas.microsoft.com/office/drawing/2014/main" xmlns="" id="{680D32C2-48D7-44EA-AACA-9A48424B8131}"/>
                        </a:ext>
                      </a:extLst>
                    </p:cNvPr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3954277" y="5411027"/>
                      <a:ext cx="573950" cy="574725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 xmlns="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>
                      <a:spAutoFit/>
                    </a:bodyPr>
                    <a:lstStyle>
                      <a:lvl1pPr eaLnBrk="0" hangingPunct="0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Arial" panose="020B0604020202020204" pitchFamily="34" charset="0"/>
                        </a:defRPr>
                      </a:lvl1pPr>
                      <a:lvl2pPr marL="742950" indent="-285750" eaLnBrk="0" hangingPunct="0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Arial" panose="020B0604020202020204" pitchFamily="34" charset="0"/>
                        </a:defRPr>
                      </a:lvl2pPr>
                      <a:lvl3pPr marL="1143000" indent="-228600" eaLnBrk="0" hangingPunct="0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Arial" panose="020B0604020202020204" pitchFamily="34" charset="0"/>
                        </a:defRPr>
                      </a:lvl3pPr>
                      <a:lvl4pPr marL="1600200" indent="-228600" eaLnBrk="0" hangingPunct="0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Arial" panose="020B0604020202020204" pitchFamily="34" charset="0"/>
                        </a:defRPr>
                      </a:lvl4pPr>
                      <a:lvl5pPr marL="2057400" indent="-228600" eaLnBrk="0" hangingPunct="0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eaLnBrk="1" hangingPunct="1"/>
                      <a:r>
                        <a:rPr lang="en-IN" altLang="en-US"/>
                        <a:t>ε</a:t>
                      </a:r>
                      <a:endParaRPr lang="en-US" altLang="en-US"/>
                    </a:p>
                  </p:txBody>
                </p:sp>
                <p:cxnSp>
                  <p:nvCxnSpPr>
                    <p:cNvPr id="61" name="Curved Connector 151">
                      <a:extLst>
                        <a:ext uri="{FF2B5EF4-FFF2-40B4-BE49-F238E27FC236}">
                          <a16:creationId xmlns:a16="http://schemas.microsoft.com/office/drawing/2014/main" xmlns="" id="{799DD0C4-ADE3-4B7F-9AC0-380859D1F371}"/>
                        </a:ext>
                      </a:extLst>
                    </p:cNvPr>
                    <p:cNvCxnSpPr>
                      <a:stCxn id="49" idx="0"/>
                      <a:endCxn id="64" idx="0"/>
                    </p:cNvCxnSpPr>
                    <p:nvPr/>
                  </p:nvCxnSpPr>
                  <p:spPr>
                    <a:xfrm rot="16200000" flipV="1">
                      <a:off x="3762900" y="1096738"/>
                      <a:ext cx="267477" cy="4244472"/>
                    </a:xfrm>
                    <a:prstGeom prst="curvedConnector3">
                      <a:avLst>
                        <a:gd name="adj1" fmla="val 753394"/>
                      </a:avLst>
                    </a:prstGeom>
                    <a:ln>
                      <a:tailEnd type="arrow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62" name="TextBox 34">
                      <a:extLst>
                        <a:ext uri="{FF2B5EF4-FFF2-40B4-BE49-F238E27FC236}">
                          <a16:creationId xmlns:a16="http://schemas.microsoft.com/office/drawing/2014/main" xmlns="" id="{EA72D178-4C56-44C9-8CB4-C5BC68376724}"/>
                        </a:ext>
                      </a:extLst>
                    </p:cNvPr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3810001" y="685315"/>
                      <a:ext cx="458837" cy="415499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 xmlns="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>
                      <a:spAutoFit/>
                    </a:bodyPr>
                    <a:lstStyle>
                      <a:lvl1pPr eaLnBrk="0" hangingPunct="0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Arial" panose="020B0604020202020204" pitchFamily="34" charset="0"/>
                        </a:defRPr>
                      </a:lvl1pPr>
                      <a:lvl2pPr marL="742950" indent="-285750" eaLnBrk="0" hangingPunct="0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Arial" panose="020B0604020202020204" pitchFamily="34" charset="0"/>
                        </a:defRPr>
                      </a:lvl2pPr>
                      <a:lvl3pPr marL="1143000" indent="-228600" eaLnBrk="0" hangingPunct="0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Arial" panose="020B0604020202020204" pitchFamily="34" charset="0"/>
                        </a:defRPr>
                      </a:lvl3pPr>
                      <a:lvl4pPr marL="1600200" indent="-228600" eaLnBrk="0" hangingPunct="0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Arial" panose="020B0604020202020204" pitchFamily="34" charset="0"/>
                        </a:defRPr>
                      </a:lvl4pPr>
                      <a:lvl5pPr marL="2057400" indent="-228600" eaLnBrk="0" hangingPunct="0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eaLnBrk="1" hangingPunct="1"/>
                      <a:r>
                        <a:rPr lang="en-IN" altLang="en-US"/>
                        <a:t>ε</a:t>
                      </a:r>
                      <a:endParaRPr lang="en-US" altLang="en-US"/>
                    </a:p>
                  </p:txBody>
                </p:sp>
              </p:grpSp>
            </p:grpSp>
          </p:grp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xmlns="" id="{7C7A7F6E-0F0D-44ED-ACA6-71FB877F63AD}"/>
                  </a:ext>
                </a:extLst>
              </p:cNvPr>
              <p:cNvSpPr/>
              <p:nvPr/>
            </p:nvSpPr>
            <p:spPr bwMode="auto">
              <a:xfrm>
                <a:off x="8997950" y="3530600"/>
                <a:ext cx="222250" cy="355600"/>
              </a:xfrm>
              <a:prstGeom prst="ellipse">
                <a:avLst/>
              </a:prstGeom>
              <a:ln w="79375" cmpd="dbl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IN" dirty="0"/>
                  <a:t>8</a:t>
                </a:r>
                <a:endParaRPr lang="en-US" dirty="0"/>
              </a:p>
            </p:txBody>
          </p:sp>
          <p:sp>
            <p:nvSpPr>
              <p:cNvPr id="48" name="TextBox 32">
                <a:extLst>
                  <a:ext uri="{FF2B5EF4-FFF2-40B4-BE49-F238E27FC236}">
                    <a16:creationId xmlns:a16="http://schemas.microsoft.com/office/drawing/2014/main" xmlns="" id="{56768F44-4A23-486A-9A18-3F032D1F0F8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686800" y="3200400"/>
                <a:ext cx="256957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9pPr>
              </a:lstStyle>
              <a:p>
                <a:pPr algn="ctr" eaLnBrk="1" hangingPunct="1"/>
                <a:r>
                  <a:rPr lang="en-IN" altLang="en-US"/>
                  <a:t>a</a:t>
                </a:r>
                <a:endParaRPr lang="en-US" altLang="en-US"/>
              </a:p>
            </p:txBody>
          </p:sp>
        </p:grpSp>
      </p:grpSp>
      <p:sp>
        <p:nvSpPr>
          <p:cNvPr id="82" name="Arrow: Right 81">
            <a:extLst>
              <a:ext uri="{FF2B5EF4-FFF2-40B4-BE49-F238E27FC236}">
                <a16:creationId xmlns:a16="http://schemas.microsoft.com/office/drawing/2014/main" xmlns="" id="{D6F7F1D5-0057-4E7D-9E76-D341E5E44EF8}"/>
              </a:ext>
            </a:extLst>
          </p:cNvPr>
          <p:cNvSpPr/>
          <p:nvPr/>
        </p:nvSpPr>
        <p:spPr>
          <a:xfrm>
            <a:off x="4749509" y="3738109"/>
            <a:ext cx="2360552" cy="16331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xmlns="" id="{E18C362B-9D85-4E06-8431-D914662111BB}"/>
              </a:ext>
            </a:extLst>
          </p:cNvPr>
          <p:cNvSpPr txBox="1"/>
          <p:nvPr/>
        </p:nvSpPr>
        <p:spPr>
          <a:xfrm>
            <a:off x="4994867" y="603477"/>
            <a:ext cx="2577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Decomposition steps:</a:t>
            </a:r>
            <a:endParaRPr lang="en-IN" b="1" u="sng" dirty="0"/>
          </a:p>
        </p:txBody>
      </p:sp>
      <p:pic>
        <p:nvPicPr>
          <p:cNvPr id="83" name="Picture 82">
            <a:extLst>
              <a:ext uri="{FF2B5EF4-FFF2-40B4-BE49-F238E27FC236}">
                <a16:creationId xmlns:a16="http://schemas.microsoft.com/office/drawing/2014/main" xmlns="" id="{4408CFE7-21D1-4185-B2D4-DD660EE09D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529" y="5580476"/>
            <a:ext cx="829467" cy="860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011387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9">
            <a:extLst>
              <a:ext uri="{FF2B5EF4-FFF2-40B4-BE49-F238E27FC236}">
                <a16:creationId xmlns:a16="http://schemas.microsoft.com/office/drawing/2014/main" xmlns="" id="{C8ECBF84-6C2F-4DC0-8B6B-0DB32E52C026}"/>
              </a:ext>
            </a:extLst>
          </p:cNvPr>
          <p:cNvGrpSpPr>
            <a:grpSpLocks/>
          </p:cNvGrpSpPr>
          <p:nvPr/>
        </p:nvGrpSpPr>
        <p:grpSpPr bwMode="auto">
          <a:xfrm>
            <a:off x="833021" y="1096393"/>
            <a:ext cx="3886200" cy="4495800"/>
            <a:chOff x="1972350" y="739338"/>
            <a:chExt cx="4734739" cy="5437327"/>
          </a:xfrm>
        </p:grpSpPr>
        <p:sp>
          <p:nvSpPr>
            <p:cNvPr id="3" name="TextBox 50">
              <a:extLst>
                <a:ext uri="{FF2B5EF4-FFF2-40B4-BE49-F238E27FC236}">
                  <a16:creationId xmlns:a16="http://schemas.microsoft.com/office/drawing/2014/main" xmlns="" id="{17CB1D05-D3DA-4BF7-94FA-78D18248EC7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67750" y="4948535"/>
              <a:ext cx="38985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IN" altLang="en-US"/>
                <a:t>r</a:t>
              </a:r>
              <a:r>
                <a:rPr lang="en-IN" altLang="en-US" baseline="-25000"/>
                <a:t>2</a:t>
              </a:r>
              <a:endParaRPr lang="en-US" altLang="en-US"/>
            </a:p>
          </p:txBody>
        </p:sp>
        <p:sp>
          <p:nvSpPr>
            <p:cNvPr id="4" name="TextBox 51">
              <a:extLst>
                <a:ext uri="{FF2B5EF4-FFF2-40B4-BE49-F238E27FC236}">
                  <a16:creationId xmlns:a16="http://schemas.microsoft.com/office/drawing/2014/main" xmlns="" id="{72A6FD3E-377C-4E24-BE4F-B9BD702E3F7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90800" y="4191000"/>
              <a:ext cx="38985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IN" altLang="en-US"/>
                <a:t>r</a:t>
              </a:r>
              <a:r>
                <a:rPr lang="en-IN" altLang="en-US" baseline="-25000"/>
                <a:t>3</a:t>
              </a:r>
              <a:endParaRPr lang="en-US" altLang="en-US"/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xmlns="" id="{EC624B18-AD70-4BFD-9ECF-6F1E2A5049AC}"/>
                </a:ext>
              </a:extLst>
            </p:cNvPr>
            <p:cNvCxnSpPr>
              <a:stCxn id="9" idx="0"/>
            </p:cNvCxnSpPr>
            <p:nvPr/>
          </p:nvCxnSpPr>
          <p:spPr>
            <a:xfrm rot="5400000" flipH="1" flipV="1">
              <a:off x="2194913" y="4628898"/>
              <a:ext cx="299514" cy="33847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xmlns="" id="{D98B49C2-C483-423A-8D8E-1C21B7243E2B}"/>
                </a:ext>
              </a:extLst>
            </p:cNvPr>
            <p:cNvCxnSpPr/>
            <p:nvPr/>
          </p:nvCxnSpPr>
          <p:spPr>
            <a:xfrm rot="16200000" flipH="1">
              <a:off x="2971485" y="4649185"/>
              <a:ext cx="305274" cy="3036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xmlns="" id="{4CA5A1E9-8EA1-4869-93E2-9A69F3138948}"/>
                </a:ext>
              </a:extLst>
            </p:cNvPr>
            <p:cNvCxnSpPr/>
            <p:nvPr/>
          </p:nvCxnSpPr>
          <p:spPr>
            <a:xfrm rot="5400000">
              <a:off x="2553023" y="4914284"/>
              <a:ext cx="380152" cy="193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xmlns="" id="{0D31AC37-DE01-44AA-8B9F-3D48CD000FD0}"/>
                </a:ext>
              </a:extLst>
            </p:cNvPr>
            <p:cNvCxnSpPr/>
            <p:nvPr/>
          </p:nvCxnSpPr>
          <p:spPr>
            <a:xfrm rot="5400000">
              <a:off x="3239638" y="5599711"/>
              <a:ext cx="380152" cy="193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56">
              <a:extLst>
                <a:ext uri="{FF2B5EF4-FFF2-40B4-BE49-F238E27FC236}">
                  <a16:creationId xmlns:a16="http://schemas.microsoft.com/office/drawing/2014/main" xmlns="" id="{982147FF-CD2B-480A-ABA2-FDB9E398E3A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81200" y="4948535"/>
              <a:ext cx="38985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IN" altLang="en-US"/>
                <a:t>r</a:t>
              </a:r>
              <a:r>
                <a:rPr lang="en-IN" altLang="en-US" baseline="-25000"/>
                <a:t>1</a:t>
              </a:r>
              <a:endParaRPr lang="en-US" altLang="en-US"/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xmlns="" id="{2F0E3010-70EE-4514-8E6D-C776412E4C33}"/>
                </a:ext>
              </a:extLst>
            </p:cNvPr>
            <p:cNvCxnSpPr/>
            <p:nvPr/>
          </p:nvCxnSpPr>
          <p:spPr>
            <a:xfrm rot="5400000">
              <a:off x="1943774" y="5599711"/>
              <a:ext cx="380152" cy="193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58">
              <a:extLst>
                <a:ext uri="{FF2B5EF4-FFF2-40B4-BE49-F238E27FC236}">
                  <a16:creationId xmlns:a16="http://schemas.microsoft.com/office/drawing/2014/main" xmlns="" id="{7F58C6CE-F9F9-41B6-BA0C-196B4FA18D5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81200" y="5715000"/>
              <a:ext cx="320922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IN" altLang="en-US"/>
                <a:t>a</a:t>
              </a:r>
              <a:endParaRPr lang="en-US" altLang="en-US"/>
            </a:p>
          </p:txBody>
        </p:sp>
        <p:sp>
          <p:nvSpPr>
            <p:cNvPr id="12" name="TextBox 59">
              <a:extLst>
                <a:ext uri="{FF2B5EF4-FFF2-40B4-BE49-F238E27FC236}">
                  <a16:creationId xmlns:a16="http://schemas.microsoft.com/office/drawing/2014/main" xmlns="" id="{15A44AB1-E26A-43CB-BBFC-0B8EF17D59F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76600" y="5715000"/>
              <a:ext cx="338554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IN" altLang="en-US"/>
                <a:t>b</a:t>
              </a:r>
              <a:endParaRPr lang="en-US" altLang="en-US"/>
            </a:p>
          </p:txBody>
        </p:sp>
        <p:sp>
          <p:nvSpPr>
            <p:cNvPr id="13" name="TextBox 60">
              <a:extLst>
                <a:ext uri="{FF2B5EF4-FFF2-40B4-BE49-F238E27FC236}">
                  <a16:creationId xmlns:a16="http://schemas.microsoft.com/office/drawing/2014/main" xmlns="" id="{903E2ADE-B28F-401C-B069-1CDAFE1A002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50020" y="5100935"/>
              <a:ext cx="24558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IN" altLang="en-US"/>
                <a:t>|</a:t>
              </a:r>
              <a:endParaRPr lang="en-US" altLang="en-US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xmlns="" id="{AF5B8FF3-F591-411E-9C0C-4FE4FBCE8FE4}"/>
                </a:ext>
              </a:extLst>
            </p:cNvPr>
            <p:cNvCxnSpPr/>
            <p:nvPr/>
          </p:nvCxnSpPr>
          <p:spPr>
            <a:xfrm rot="5400000">
              <a:off x="2553990" y="4076230"/>
              <a:ext cx="38015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62">
              <a:extLst>
                <a:ext uri="{FF2B5EF4-FFF2-40B4-BE49-F238E27FC236}">
                  <a16:creationId xmlns:a16="http://schemas.microsoft.com/office/drawing/2014/main" xmlns="" id="{5ABE3D6E-8E96-498C-BBAA-52E6A7C19C5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90800" y="3429000"/>
              <a:ext cx="38985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IN" altLang="en-US"/>
                <a:t>r</a:t>
              </a:r>
              <a:r>
                <a:rPr lang="en-IN" altLang="en-US" baseline="-25000"/>
                <a:t>4</a:t>
              </a:r>
              <a:endParaRPr lang="en-US" altLang="en-US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xmlns="" id="{2A8C883D-CAA0-4221-93A4-CAA6970EB44F}"/>
                </a:ext>
              </a:extLst>
            </p:cNvPr>
            <p:cNvCxnSpPr/>
            <p:nvPr/>
          </p:nvCxnSpPr>
          <p:spPr>
            <a:xfrm rot="5400000" flipH="1" flipV="1">
              <a:off x="2229727" y="3866674"/>
              <a:ext cx="299514" cy="33847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xmlns="" id="{ED9D7D9C-3480-4B63-A088-4DBD90942615}"/>
                </a:ext>
              </a:extLst>
            </p:cNvPr>
            <p:cNvCxnSpPr/>
            <p:nvPr/>
          </p:nvCxnSpPr>
          <p:spPr>
            <a:xfrm rot="16200000" flipH="1">
              <a:off x="2971486" y="3886961"/>
              <a:ext cx="305273" cy="3036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65">
              <a:extLst>
                <a:ext uri="{FF2B5EF4-FFF2-40B4-BE49-F238E27FC236}">
                  <a16:creationId xmlns:a16="http://schemas.microsoft.com/office/drawing/2014/main" xmlns="" id="{A722A51E-DDF2-483F-B7E6-06DEDC3B0E6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72350" y="4110335"/>
              <a:ext cx="287258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IN" altLang="en-US"/>
                <a:t>(</a:t>
              </a:r>
              <a:endParaRPr lang="en-US" altLang="en-US"/>
            </a:p>
          </p:txBody>
        </p:sp>
        <p:sp>
          <p:nvSpPr>
            <p:cNvPr id="19" name="TextBox 66">
              <a:extLst>
                <a:ext uri="{FF2B5EF4-FFF2-40B4-BE49-F238E27FC236}">
                  <a16:creationId xmlns:a16="http://schemas.microsoft.com/office/drawing/2014/main" xmlns="" id="{62C12F26-6988-4909-9681-50FD04F7492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17942" y="4114800"/>
              <a:ext cx="287258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IN" altLang="en-US"/>
                <a:t>)</a:t>
              </a:r>
              <a:endParaRPr lang="en-US" altLang="en-US"/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xmlns="" id="{ED80F335-243F-4DA4-BBC7-B38933006510}"/>
                </a:ext>
              </a:extLst>
            </p:cNvPr>
            <p:cNvCxnSpPr/>
            <p:nvPr/>
          </p:nvCxnSpPr>
          <p:spPr>
            <a:xfrm rot="5400000" flipH="1" flipV="1">
              <a:off x="2806096" y="3181248"/>
              <a:ext cx="299514" cy="33847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68">
              <a:extLst>
                <a:ext uri="{FF2B5EF4-FFF2-40B4-BE49-F238E27FC236}">
                  <a16:creationId xmlns:a16="http://schemas.microsoft.com/office/drawing/2014/main" xmlns="" id="{C9D0BB9F-DCD0-425C-86A9-67F0F483225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15350" y="2743200"/>
              <a:ext cx="38985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IN" altLang="en-US"/>
                <a:t>r</a:t>
              </a:r>
              <a:r>
                <a:rPr lang="en-IN" altLang="en-US" baseline="-25000"/>
                <a:t>5</a:t>
              </a:r>
              <a:endParaRPr lang="en-US" altLang="en-US"/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xmlns="" id="{48DB3777-F2C2-404D-9DD1-7268F6302FF4}"/>
                </a:ext>
              </a:extLst>
            </p:cNvPr>
            <p:cNvCxnSpPr/>
            <p:nvPr/>
          </p:nvCxnSpPr>
          <p:spPr>
            <a:xfrm>
              <a:off x="3411339" y="3200727"/>
              <a:ext cx="398430" cy="38015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70">
              <a:extLst>
                <a:ext uri="{FF2B5EF4-FFF2-40B4-BE49-F238E27FC236}">
                  <a16:creationId xmlns:a16="http://schemas.microsoft.com/office/drawing/2014/main" xmlns="" id="{A07E6C6F-5AA5-4263-B0B6-4BA5CD83F96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33800" y="3500735"/>
              <a:ext cx="338554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IN" altLang="en-US"/>
                <a:t>*</a:t>
              </a:r>
              <a:endParaRPr lang="en-US" altLang="en-US"/>
            </a:p>
          </p:txBody>
        </p:sp>
        <p:sp>
          <p:nvSpPr>
            <p:cNvPr id="24" name="TextBox 71">
              <a:extLst>
                <a:ext uri="{FF2B5EF4-FFF2-40B4-BE49-F238E27FC236}">
                  <a16:creationId xmlns:a16="http://schemas.microsoft.com/office/drawing/2014/main" xmlns="" id="{2E0E1DE3-091E-44B3-8CD2-02E64F8474E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48750" y="2129135"/>
              <a:ext cx="38985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IN" altLang="en-US"/>
                <a:t>r</a:t>
              </a:r>
              <a:r>
                <a:rPr lang="en-IN" altLang="en-US" baseline="-25000"/>
                <a:t>7</a:t>
              </a:r>
              <a:endParaRPr lang="en-US" altLang="en-US"/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xmlns="" id="{011623BE-13CE-4DBD-A54F-50E7A8CD00AD}"/>
                </a:ext>
              </a:extLst>
            </p:cNvPr>
            <p:cNvCxnSpPr/>
            <p:nvPr/>
          </p:nvCxnSpPr>
          <p:spPr>
            <a:xfrm>
              <a:off x="4037996" y="2515302"/>
              <a:ext cx="967063" cy="76222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73">
              <a:extLst>
                <a:ext uri="{FF2B5EF4-FFF2-40B4-BE49-F238E27FC236}">
                  <a16:creationId xmlns:a16="http://schemas.microsoft.com/office/drawing/2014/main" xmlns="" id="{E79FEB4E-8FF1-4EBB-A0A6-CE6789570BA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76800" y="3124200"/>
              <a:ext cx="38985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IN" altLang="en-US"/>
                <a:t>r</a:t>
              </a:r>
              <a:r>
                <a:rPr lang="en-IN" altLang="en-US" baseline="-25000"/>
                <a:t>6</a:t>
              </a:r>
              <a:endParaRPr lang="en-US" altLang="en-US"/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xmlns="" id="{AE873C56-C00E-4EFF-9BFD-51AA7073DF46}"/>
                </a:ext>
              </a:extLst>
            </p:cNvPr>
            <p:cNvCxnSpPr/>
            <p:nvPr/>
          </p:nvCxnSpPr>
          <p:spPr>
            <a:xfrm rot="5400000" flipH="1" flipV="1">
              <a:off x="3372796" y="2576460"/>
              <a:ext cx="299514" cy="33847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xmlns="" id="{FA067831-216C-4E98-BEE6-DC63536D06DD}"/>
                </a:ext>
              </a:extLst>
            </p:cNvPr>
            <p:cNvCxnSpPr/>
            <p:nvPr/>
          </p:nvCxnSpPr>
          <p:spPr>
            <a:xfrm rot="5400000">
              <a:off x="4915564" y="3770949"/>
              <a:ext cx="382073" cy="193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76">
              <a:extLst>
                <a:ext uri="{FF2B5EF4-FFF2-40B4-BE49-F238E27FC236}">
                  <a16:creationId xmlns:a16="http://schemas.microsoft.com/office/drawing/2014/main" xmlns="" id="{08C9B54D-BCAA-41C5-BA0D-55C9D4BFDDB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95446" y="3805535"/>
              <a:ext cx="320922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IN" altLang="en-US"/>
                <a:t>a</a:t>
              </a:r>
              <a:endParaRPr lang="en-US" altLang="en-US"/>
            </a:p>
          </p:txBody>
        </p:sp>
        <p:sp>
          <p:nvSpPr>
            <p:cNvPr id="30" name="TextBox 77">
              <a:extLst>
                <a:ext uri="{FF2B5EF4-FFF2-40B4-BE49-F238E27FC236}">
                  <a16:creationId xmlns:a16="http://schemas.microsoft.com/office/drawing/2014/main" xmlns="" id="{48E0F6F4-1A38-4A63-9EA7-920A8E659B2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58350" y="1447800"/>
              <a:ext cx="38985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IN" altLang="en-US"/>
                <a:t>r</a:t>
              </a:r>
              <a:r>
                <a:rPr lang="en-IN" altLang="en-US" baseline="-25000"/>
                <a:t>9</a:t>
              </a:r>
              <a:endParaRPr lang="en-US" altLang="en-US"/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xmlns="" id="{B17A43B2-CDFB-4044-A698-62B65C785896}"/>
                </a:ext>
              </a:extLst>
            </p:cNvPr>
            <p:cNvCxnSpPr/>
            <p:nvPr/>
          </p:nvCxnSpPr>
          <p:spPr>
            <a:xfrm>
              <a:off x="4647246" y="1833715"/>
              <a:ext cx="967063" cy="7622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79">
              <a:extLst>
                <a:ext uri="{FF2B5EF4-FFF2-40B4-BE49-F238E27FC236}">
                  <a16:creationId xmlns:a16="http://schemas.microsoft.com/office/drawing/2014/main" xmlns="" id="{CFADF845-5F6A-49B4-B5F5-404806B592A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28846" y="2438400"/>
              <a:ext cx="38985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IN" altLang="en-US"/>
                <a:t>r</a:t>
              </a:r>
              <a:r>
                <a:rPr lang="en-IN" altLang="en-US" baseline="-25000"/>
                <a:t>8</a:t>
              </a:r>
              <a:endParaRPr lang="en-US" altLang="en-US"/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xmlns="" id="{A3451A07-85E0-4EB2-8E0D-BB3AFA1235D4}"/>
                </a:ext>
              </a:extLst>
            </p:cNvPr>
            <p:cNvCxnSpPr/>
            <p:nvPr/>
          </p:nvCxnSpPr>
          <p:spPr>
            <a:xfrm rot="5400000" flipH="1" flipV="1">
              <a:off x="3982044" y="1894875"/>
              <a:ext cx="299514" cy="33847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xmlns="" id="{42CA7149-8C72-4BBE-A9FA-1E726E0BB390}"/>
                </a:ext>
              </a:extLst>
            </p:cNvPr>
            <p:cNvCxnSpPr/>
            <p:nvPr/>
          </p:nvCxnSpPr>
          <p:spPr>
            <a:xfrm rot="5400000">
              <a:off x="5522880" y="3085522"/>
              <a:ext cx="382071" cy="193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82">
              <a:extLst>
                <a:ext uri="{FF2B5EF4-FFF2-40B4-BE49-F238E27FC236}">
                  <a16:creationId xmlns:a16="http://schemas.microsoft.com/office/drawing/2014/main" xmlns="" id="{E323B2AD-A8CB-40FC-9E2E-7DF86C37103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05046" y="3195935"/>
              <a:ext cx="338554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IN" altLang="en-US"/>
                <a:t>b</a:t>
              </a:r>
              <a:endParaRPr lang="en-US" altLang="en-US"/>
            </a:p>
          </p:txBody>
        </p:sp>
        <p:sp>
          <p:nvSpPr>
            <p:cNvPr id="36" name="TextBox 83">
              <a:extLst>
                <a:ext uri="{FF2B5EF4-FFF2-40B4-BE49-F238E27FC236}">
                  <a16:creationId xmlns:a16="http://schemas.microsoft.com/office/drawing/2014/main" xmlns="" id="{2E73E997-4883-47E5-BBC1-0A840423C21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44150" y="739338"/>
              <a:ext cx="484813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IN" altLang="en-US"/>
                <a:t>r</a:t>
              </a:r>
              <a:r>
                <a:rPr lang="en-IN" altLang="en-US" baseline="-25000"/>
                <a:t>11</a:t>
              </a:r>
              <a:endParaRPr lang="en-US" altLang="en-US"/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xmlns="" id="{EEEA2DD8-7BCD-4C3C-BC64-68196040C549}"/>
                </a:ext>
              </a:extLst>
            </p:cNvPr>
            <p:cNvCxnSpPr/>
            <p:nvPr/>
          </p:nvCxnSpPr>
          <p:spPr>
            <a:xfrm>
              <a:off x="5333860" y="1223168"/>
              <a:ext cx="965129" cy="7622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85">
              <a:extLst>
                <a:ext uri="{FF2B5EF4-FFF2-40B4-BE49-F238E27FC236}">
                  <a16:creationId xmlns:a16="http://schemas.microsoft.com/office/drawing/2014/main" xmlns="" id="{DE8C076B-EA00-4744-B9B2-A692280BF4B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14646" y="1828800"/>
              <a:ext cx="492443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IN" altLang="en-US"/>
                <a:t>r</a:t>
              </a:r>
              <a:r>
                <a:rPr lang="en-IN" altLang="en-US" baseline="-25000"/>
                <a:t>10</a:t>
              </a:r>
              <a:endParaRPr lang="en-US" altLang="en-US"/>
            </a:p>
          </p:txBody>
        </p: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xmlns="" id="{B8D9C495-CCC7-406A-887A-DF24AC076828}"/>
                </a:ext>
              </a:extLst>
            </p:cNvPr>
            <p:cNvCxnSpPr/>
            <p:nvPr/>
          </p:nvCxnSpPr>
          <p:spPr>
            <a:xfrm rot="5400000" flipH="1" flipV="1">
              <a:off x="4665765" y="1285288"/>
              <a:ext cx="301434" cy="33847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xmlns="" id="{FFB22748-C348-4305-BC13-0800A84397C5}"/>
                </a:ext>
              </a:extLst>
            </p:cNvPr>
            <p:cNvCxnSpPr/>
            <p:nvPr/>
          </p:nvCxnSpPr>
          <p:spPr>
            <a:xfrm rot="5400000">
              <a:off x="6209495" y="2524894"/>
              <a:ext cx="382071" cy="193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88">
              <a:extLst>
                <a:ext uri="{FF2B5EF4-FFF2-40B4-BE49-F238E27FC236}">
                  <a16:creationId xmlns:a16="http://schemas.microsoft.com/office/drawing/2014/main" xmlns="" id="{642B2ED1-11DF-467D-AAC0-820C6E0B235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90846" y="2650324"/>
              <a:ext cx="338554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IN" altLang="en-US"/>
                <a:t>b</a:t>
              </a:r>
              <a:endParaRPr lang="en-US" altLang="en-US"/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D65BB827-CC0E-4436-997D-0886873D1D43}"/>
              </a:ext>
            </a:extLst>
          </p:cNvPr>
          <p:cNvSpPr txBox="1"/>
          <p:nvPr/>
        </p:nvSpPr>
        <p:spPr>
          <a:xfrm>
            <a:off x="5492309" y="594803"/>
            <a:ext cx="1207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Final NFA</a:t>
            </a:r>
            <a:endParaRPr lang="en-IN" b="1" u="sng" dirty="0"/>
          </a:p>
        </p:txBody>
      </p:sp>
      <p:sp>
        <p:nvSpPr>
          <p:cNvPr id="43" name="Arrow: Right 42">
            <a:extLst>
              <a:ext uri="{FF2B5EF4-FFF2-40B4-BE49-F238E27FC236}">
                <a16:creationId xmlns:a16="http://schemas.microsoft.com/office/drawing/2014/main" xmlns="" id="{EEEAEAE7-7E58-46B7-9E1E-3D4E8CCEEE38}"/>
              </a:ext>
            </a:extLst>
          </p:cNvPr>
          <p:cNvSpPr/>
          <p:nvPr/>
        </p:nvSpPr>
        <p:spPr>
          <a:xfrm>
            <a:off x="4290931" y="3616772"/>
            <a:ext cx="2042797" cy="12781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44" name="Group 65">
            <a:extLst>
              <a:ext uri="{FF2B5EF4-FFF2-40B4-BE49-F238E27FC236}">
                <a16:creationId xmlns:a16="http://schemas.microsoft.com/office/drawing/2014/main" xmlns="" id="{83556EEE-C77E-44A2-8342-92CF648A0571}"/>
              </a:ext>
            </a:extLst>
          </p:cNvPr>
          <p:cNvGrpSpPr>
            <a:grpSpLocks/>
          </p:cNvGrpSpPr>
          <p:nvPr/>
        </p:nvGrpSpPr>
        <p:grpSpPr bwMode="auto">
          <a:xfrm>
            <a:off x="6436799" y="1783685"/>
            <a:ext cx="5198648" cy="3366529"/>
            <a:chOff x="-736001" y="800878"/>
            <a:chExt cx="11595311" cy="4851508"/>
          </a:xfrm>
        </p:grpSpPr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xmlns="" id="{5A5C0A35-E563-49EA-8B47-15F539104DAA}"/>
                </a:ext>
              </a:extLst>
            </p:cNvPr>
            <p:cNvCxnSpPr/>
            <p:nvPr/>
          </p:nvCxnSpPr>
          <p:spPr bwMode="auto">
            <a:xfrm>
              <a:off x="9449205" y="3658359"/>
              <a:ext cx="532387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6" name="Group 64">
              <a:extLst>
                <a:ext uri="{FF2B5EF4-FFF2-40B4-BE49-F238E27FC236}">
                  <a16:creationId xmlns:a16="http://schemas.microsoft.com/office/drawing/2014/main" xmlns="" id="{D6C2D84A-E487-476E-BE33-1FDF6DC3EE4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-736001" y="800878"/>
              <a:ext cx="11595311" cy="4851508"/>
              <a:chOff x="-736001" y="800878"/>
              <a:chExt cx="11595311" cy="4851508"/>
            </a:xfrm>
          </p:grpSpPr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xmlns="" id="{7B3E4564-C9FA-407E-8737-98C8F9174782}"/>
                  </a:ext>
                </a:extLst>
              </p:cNvPr>
              <p:cNvCxnSpPr/>
              <p:nvPr/>
            </p:nvCxnSpPr>
            <p:spPr bwMode="auto">
              <a:xfrm>
                <a:off x="8382034" y="3658359"/>
                <a:ext cx="532387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8" name="Group 63">
                <a:extLst>
                  <a:ext uri="{FF2B5EF4-FFF2-40B4-BE49-F238E27FC236}">
                    <a16:creationId xmlns:a16="http://schemas.microsoft.com/office/drawing/2014/main" xmlns="" id="{35923169-B1A3-46BC-BF39-9D71024BC7C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-736001" y="800878"/>
                <a:ext cx="11595311" cy="4851508"/>
                <a:chOff x="-736001" y="800878"/>
                <a:chExt cx="11595311" cy="4851508"/>
              </a:xfrm>
            </p:grpSpPr>
            <p:sp>
              <p:nvSpPr>
                <p:cNvPr id="49" name="Oval 48">
                  <a:extLst>
                    <a:ext uri="{FF2B5EF4-FFF2-40B4-BE49-F238E27FC236}">
                      <a16:creationId xmlns:a16="http://schemas.microsoft.com/office/drawing/2014/main" xmlns="" id="{C2954A83-205B-4C15-8F29-7C9AECDB3032}"/>
                    </a:ext>
                  </a:extLst>
                </p:cNvPr>
                <p:cNvSpPr/>
                <p:nvPr/>
              </p:nvSpPr>
              <p:spPr bwMode="auto">
                <a:xfrm>
                  <a:off x="5792045" y="3352058"/>
                  <a:ext cx="458044" cy="549364"/>
                </a:xfrm>
                <a:prstGeom prst="ellipse">
                  <a:avLst/>
                </a:prstGeom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r>
                    <a:rPr lang="en-IN" dirty="0"/>
                    <a:t>6</a:t>
                  </a:r>
                  <a:endParaRPr lang="en-US" dirty="0"/>
                </a:p>
              </p:txBody>
            </p:sp>
            <p:grpSp>
              <p:nvGrpSpPr>
                <p:cNvPr id="50" name="Group 62">
                  <a:extLst>
                    <a:ext uri="{FF2B5EF4-FFF2-40B4-BE49-F238E27FC236}">
                      <a16:creationId xmlns:a16="http://schemas.microsoft.com/office/drawing/2014/main" xmlns="" id="{8610DB71-300F-48A6-A602-785DA346380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-736001" y="800878"/>
                  <a:ext cx="11595311" cy="4851508"/>
                  <a:chOff x="-736001" y="800878"/>
                  <a:chExt cx="11595311" cy="4851508"/>
                </a:xfrm>
              </p:grpSpPr>
              <p:cxnSp>
                <p:nvCxnSpPr>
                  <p:cNvPr id="51" name="Straight Arrow Connector 50">
                    <a:extLst>
                      <a:ext uri="{FF2B5EF4-FFF2-40B4-BE49-F238E27FC236}">
                        <a16:creationId xmlns:a16="http://schemas.microsoft.com/office/drawing/2014/main" xmlns="" id="{2D0E3CEB-2F1E-4786-BED1-F0C4BC258837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247691" y="3656382"/>
                    <a:ext cx="609127" cy="1977"/>
                  </a:xfrm>
                  <a:prstGeom prst="straightConnector1">
                    <a:avLst/>
                  </a:prstGeom>
                  <a:ln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52" name="Group 61">
                    <a:extLst>
                      <a:ext uri="{FF2B5EF4-FFF2-40B4-BE49-F238E27FC236}">
                        <a16:creationId xmlns:a16="http://schemas.microsoft.com/office/drawing/2014/main" xmlns="" id="{19FA38D3-375A-4E71-8571-BDABE843FD31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-736001" y="800878"/>
                    <a:ext cx="11595311" cy="4851508"/>
                    <a:chOff x="-736001" y="800878"/>
                    <a:chExt cx="11595311" cy="4851508"/>
                  </a:xfrm>
                </p:grpSpPr>
                <p:cxnSp>
                  <p:nvCxnSpPr>
                    <p:cNvPr id="53" name="Straight Arrow Connector 52">
                      <a:extLst>
                        <a:ext uri="{FF2B5EF4-FFF2-40B4-BE49-F238E27FC236}">
                          <a16:creationId xmlns:a16="http://schemas.microsoft.com/office/drawing/2014/main" xmlns="" id="{858093F4-69A2-407D-A7E0-775218CE8552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7314862" y="3658359"/>
                      <a:ext cx="534786" cy="0"/>
                    </a:xfrm>
                    <a:prstGeom prst="straightConnector1">
                      <a:avLst/>
                    </a:prstGeom>
                    <a:ln>
                      <a:tailEnd type="arrow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54" name="Group 60">
                      <a:extLst>
                        <a:ext uri="{FF2B5EF4-FFF2-40B4-BE49-F238E27FC236}">
                          <a16:creationId xmlns:a16="http://schemas.microsoft.com/office/drawing/2014/main" xmlns="" id="{6AA8C5A5-B791-4A92-95D4-1CAD39BC6282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-736001" y="800878"/>
                      <a:ext cx="11595311" cy="4851508"/>
                      <a:chOff x="-736001" y="800878"/>
                      <a:chExt cx="11595311" cy="4851508"/>
                    </a:xfrm>
                  </p:grpSpPr>
                  <p:grpSp>
                    <p:nvGrpSpPr>
                      <p:cNvPr id="55" name="Group 40">
                        <a:extLst>
                          <a:ext uri="{FF2B5EF4-FFF2-40B4-BE49-F238E27FC236}">
                            <a16:creationId xmlns:a16="http://schemas.microsoft.com/office/drawing/2014/main" xmlns="" id="{94CE5BAB-AD02-4F0A-946F-3A8F350EAD2F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914400" y="1939212"/>
                        <a:ext cx="9944910" cy="2933780"/>
                        <a:chOff x="1600200" y="1164080"/>
                        <a:chExt cx="13212515" cy="3259756"/>
                      </a:xfrm>
                    </p:grpSpPr>
                    <p:cxnSp>
                      <p:nvCxnSpPr>
                        <p:cNvPr id="70" name="Straight Arrow Connector 69">
                          <a:extLst>
                            <a:ext uri="{FF2B5EF4-FFF2-40B4-BE49-F238E27FC236}">
                              <a16:creationId xmlns:a16="http://schemas.microsoft.com/office/drawing/2014/main" xmlns="" id="{11F200C2-8F6F-4131-B248-BDDA050D883B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>
                          <a:off x="1676444" y="2742692"/>
                          <a:ext cx="761476" cy="2196"/>
                        </a:xfrm>
                        <a:prstGeom prst="straightConnector1">
                          <a:avLst/>
                        </a:prstGeom>
                        <a:ln>
                          <a:tailEnd type="arrow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sp>
                      <p:nvSpPr>
                        <p:cNvPr id="71" name="Oval 70">
                          <a:extLst>
                            <a:ext uri="{FF2B5EF4-FFF2-40B4-BE49-F238E27FC236}">
                              <a16:creationId xmlns:a16="http://schemas.microsoft.com/office/drawing/2014/main" xmlns="" id="{129F227A-6A7D-4AEC-992B-C486D59CCA5F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437919" y="2437490"/>
                          <a:ext cx="608545" cy="610404"/>
                        </a:xfrm>
                        <a:prstGeom prst="ellipse">
                          <a:avLst/>
                        </a:prstGeom>
                      </p:spPr>
                      <p:style>
                        <a:lnRef idx="2">
                          <a:schemeClr val="accent6"/>
                        </a:lnRef>
                        <a:fillRef idx="1">
                          <a:schemeClr val="lt1"/>
                        </a:fillRef>
                        <a:effectRef idx="0">
                          <a:schemeClr val="accent6"/>
                        </a:effectRef>
                        <a:fontRef idx="minor">
                          <a:schemeClr val="dk1"/>
                        </a:fontRef>
                      </p:style>
                      <p:txBody>
                        <a:bodyPr anchor="ctr"/>
                        <a:lstStyle/>
                        <a:p>
                          <a:pPr algn="ctr">
                            <a:defRPr/>
                          </a:pPr>
                          <a:r>
                            <a:rPr lang="en-IN" dirty="0"/>
                            <a:t>1</a:t>
                          </a:r>
                          <a:endParaRPr lang="en-US" dirty="0"/>
                        </a:p>
                      </p:txBody>
                    </p:sp>
                    <p:cxnSp>
                      <p:nvCxnSpPr>
                        <p:cNvPr id="72" name="Straight Arrow Connector 71">
                          <a:extLst>
                            <a:ext uri="{FF2B5EF4-FFF2-40B4-BE49-F238E27FC236}">
                              <a16:creationId xmlns:a16="http://schemas.microsoft.com/office/drawing/2014/main" xmlns="" id="{AD6A073E-A784-409E-A74B-C6A4A1A4F696}"/>
                            </a:ext>
                          </a:extLst>
                        </p:cNvPr>
                        <p:cNvCxnSpPr>
                          <a:stCxn id="71" idx="7"/>
                        </p:cNvCxnSpPr>
                        <p:nvPr/>
                      </p:nvCxnSpPr>
                      <p:spPr>
                        <a:xfrm rot="5400000" flipH="1" flipV="1">
                          <a:off x="3302706" y="1487015"/>
                          <a:ext cx="698232" cy="1382766"/>
                        </a:xfrm>
                        <a:prstGeom prst="straightConnector1">
                          <a:avLst/>
                        </a:prstGeom>
                        <a:ln>
                          <a:tailEnd type="arrow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73" name="Straight Arrow Connector 72">
                          <a:extLst>
                            <a:ext uri="{FF2B5EF4-FFF2-40B4-BE49-F238E27FC236}">
                              <a16:creationId xmlns:a16="http://schemas.microsoft.com/office/drawing/2014/main" xmlns="" id="{E2963FA1-46A1-4F13-B3BA-5721521DE159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>
                          <a:off x="2960439" y="2960066"/>
                          <a:ext cx="1382766" cy="849734"/>
                        </a:xfrm>
                        <a:prstGeom prst="straightConnector1">
                          <a:avLst/>
                        </a:prstGeom>
                        <a:ln>
                          <a:tailEnd type="arrow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sp>
                      <p:nvSpPr>
                        <p:cNvPr id="74" name="Oval 73">
                          <a:extLst>
                            <a:ext uri="{FF2B5EF4-FFF2-40B4-BE49-F238E27FC236}">
                              <a16:creationId xmlns:a16="http://schemas.microsoft.com/office/drawing/2014/main" xmlns="" id="{16C3F9D0-CA8D-48C5-8060-34AB439A687A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343205" y="1447230"/>
                          <a:ext cx="608545" cy="610404"/>
                        </a:xfrm>
                        <a:prstGeom prst="ellipse">
                          <a:avLst/>
                        </a:prstGeom>
                      </p:spPr>
                      <p:style>
                        <a:lnRef idx="2">
                          <a:schemeClr val="accent6"/>
                        </a:lnRef>
                        <a:fillRef idx="1">
                          <a:schemeClr val="lt1"/>
                        </a:fillRef>
                        <a:effectRef idx="0">
                          <a:schemeClr val="accent6"/>
                        </a:effectRef>
                        <a:fontRef idx="minor">
                          <a:schemeClr val="dk1"/>
                        </a:fontRef>
                      </p:style>
                      <p:txBody>
                        <a:bodyPr anchor="ctr"/>
                        <a:lstStyle/>
                        <a:p>
                          <a:pPr algn="ctr">
                            <a:defRPr/>
                          </a:pPr>
                          <a:r>
                            <a:rPr lang="en-IN" dirty="0"/>
                            <a:t>2</a:t>
                          </a:r>
                          <a:endParaRPr lang="en-US" dirty="0"/>
                        </a:p>
                      </p:txBody>
                    </p:sp>
                    <p:sp>
                      <p:nvSpPr>
                        <p:cNvPr id="75" name="Oval 74">
                          <a:extLst>
                            <a:ext uri="{FF2B5EF4-FFF2-40B4-BE49-F238E27FC236}">
                              <a16:creationId xmlns:a16="http://schemas.microsoft.com/office/drawing/2014/main" xmlns="" id="{67454FB7-4AA8-47B5-80F1-5E42339F8F3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343205" y="3581448"/>
                          <a:ext cx="608545" cy="610404"/>
                        </a:xfrm>
                        <a:prstGeom prst="ellipse">
                          <a:avLst/>
                        </a:prstGeom>
                      </p:spPr>
                      <p:style>
                        <a:lnRef idx="2">
                          <a:schemeClr val="accent6"/>
                        </a:lnRef>
                        <a:fillRef idx="1">
                          <a:schemeClr val="lt1"/>
                        </a:fillRef>
                        <a:effectRef idx="0">
                          <a:schemeClr val="accent6"/>
                        </a:effectRef>
                        <a:fontRef idx="minor">
                          <a:schemeClr val="dk1"/>
                        </a:fontRef>
                      </p:style>
                      <p:txBody>
                        <a:bodyPr anchor="ctr"/>
                        <a:lstStyle/>
                        <a:p>
                          <a:pPr algn="ctr">
                            <a:defRPr/>
                          </a:pPr>
                          <a:r>
                            <a:rPr lang="en-IN" dirty="0"/>
                            <a:t>4</a:t>
                          </a:r>
                          <a:endParaRPr lang="en-US" dirty="0"/>
                        </a:p>
                      </p:txBody>
                    </p:sp>
                    <p:cxnSp>
                      <p:nvCxnSpPr>
                        <p:cNvPr id="76" name="Straight Arrow Connector 75">
                          <a:extLst>
                            <a:ext uri="{FF2B5EF4-FFF2-40B4-BE49-F238E27FC236}">
                              <a16:creationId xmlns:a16="http://schemas.microsoft.com/office/drawing/2014/main" xmlns="" id="{102BD481-4866-4046-9600-3E4D04F4BE62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>
                          <a:off x="4951750" y="1752433"/>
                          <a:ext cx="1526139" cy="2195"/>
                        </a:xfrm>
                        <a:prstGeom prst="straightConnector1">
                          <a:avLst/>
                        </a:prstGeom>
                        <a:ln>
                          <a:tailEnd type="arrow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77" name="Straight Arrow Connector 76">
                          <a:extLst>
                            <a:ext uri="{FF2B5EF4-FFF2-40B4-BE49-F238E27FC236}">
                              <a16:creationId xmlns:a16="http://schemas.microsoft.com/office/drawing/2014/main" xmlns="" id="{05842E68-25D4-4E0C-ABEF-FC7A21FBDF60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>
                          <a:off x="4951750" y="3886651"/>
                          <a:ext cx="1602605" cy="0"/>
                        </a:xfrm>
                        <a:prstGeom prst="straightConnector1">
                          <a:avLst/>
                        </a:prstGeom>
                        <a:ln>
                          <a:tailEnd type="arrow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sp>
                      <p:nvSpPr>
                        <p:cNvPr id="78" name="Oval 77">
                          <a:extLst>
                            <a:ext uri="{FF2B5EF4-FFF2-40B4-BE49-F238E27FC236}">
                              <a16:creationId xmlns:a16="http://schemas.microsoft.com/office/drawing/2014/main" xmlns="" id="{E46DA04E-BB67-425A-83A7-22E92F2F701F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477889" y="1447230"/>
                          <a:ext cx="608545" cy="610404"/>
                        </a:xfrm>
                        <a:prstGeom prst="ellipse">
                          <a:avLst/>
                        </a:prstGeom>
                      </p:spPr>
                      <p:style>
                        <a:lnRef idx="2">
                          <a:schemeClr val="accent6"/>
                        </a:lnRef>
                        <a:fillRef idx="1">
                          <a:schemeClr val="lt1"/>
                        </a:fillRef>
                        <a:effectRef idx="0">
                          <a:schemeClr val="accent6"/>
                        </a:effectRef>
                        <a:fontRef idx="minor">
                          <a:schemeClr val="dk1"/>
                        </a:fontRef>
                      </p:style>
                      <p:txBody>
                        <a:bodyPr anchor="ctr"/>
                        <a:lstStyle/>
                        <a:p>
                          <a:pPr algn="ctr">
                            <a:defRPr/>
                          </a:pPr>
                          <a:r>
                            <a:rPr lang="en-IN" dirty="0"/>
                            <a:t>3</a:t>
                          </a:r>
                          <a:endParaRPr lang="en-US" dirty="0"/>
                        </a:p>
                      </p:txBody>
                    </p:sp>
                    <p:sp>
                      <p:nvSpPr>
                        <p:cNvPr id="79" name="Oval 78">
                          <a:extLst>
                            <a:ext uri="{FF2B5EF4-FFF2-40B4-BE49-F238E27FC236}">
                              <a16:creationId xmlns:a16="http://schemas.microsoft.com/office/drawing/2014/main" xmlns="" id="{672E59E4-0565-4D9D-B47D-FDE3014C334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554355" y="3581448"/>
                          <a:ext cx="608545" cy="610404"/>
                        </a:xfrm>
                        <a:prstGeom prst="ellipse">
                          <a:avLst/>
                        </a:prstGeom>
                      </p:spPr>
                      <p:style>
                        <a:lnRef idx="2">
                          <a:schemeClr val="accent6"/>
                        </a:lnRef>
                        <a:fillRef idx="1">
                          <a:schemeClr val="lt1"/>
                        </a:fillRef>
                        <a:effectRef idx="0">
                          <a:schemeClr val="accent6"/>
                        </a:effectRef>
                        <a:fontRef idx="minor">
                          <a:schemeClr val="dk1"/>
                        </a:fontRef>
                      </p:style>
                      <p:txBody>
                        <a:bodyPr anchor="ctr"/>
                        <a:lstStyle/>
                        <a:p>
                          <a:pPr algn="ctr">
                            <a:defRPr/>
                          </a:pPr>
                          <a:r>
                            <a:rPr lang="en-IN" dirty="0"/>
                            <a:t>5</a:t>
                          </a:r>
                          <a:endParaRPr lang="en-US" dirty="0"/>
                        </a:p>
                      </p:txBody>
                    </p:sp>
                    <p:cxnSp>
                      <p:nvCxnSpPr>
                        <p:cNvPr id="80" name="Straight Arrow Connector 79">
                          <a:extLst>
                            <a:ext uri="{FF2B5EF4-FFF2-40B4-BE49-F238E27FC236}">
                              <a16:creationId xmlns:a16="http://schemas.microsoft.com/office/drawing/2014/main" xmlns="" id="{C4C74460-453E-44E5-8D53-3EDED170B102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>
                          <a:off x="7086434" y="1829282"/>
                          <a:ext cx="1067341" cy="990260"/>
                        </a:xfrm>
                        <a:prstGeom prst="straightConnector1">
                          <a:avLst/>
                        </a:prstGeom>
                        <a:ln>
                          <a:tailEnd type="arrow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81" name="Straight Arrow Connector 80">
                          <a:extLst>
                            <a:ext uri="{FF2B5EF4-FFF2-40B4-BE49-F238E27FC236}">
                              <a16:creationId xmlns:a16="http://schemas.microsoft.com/office/drawing/2014/main" xmlns="" id="{2559D86D-64BE-4B69-960E-AA74427A0012}"/>
                            </a:ext>
                          </a:extLst>
                        </p:cNvPr>
                        <p:cNvCxnSpPr>
                          <a:stCxn id="79" idx="6"/>
                        </p:cNvCxnSpPr>
                        <p:nvPr/>
                      </p:nvCxnSpPr>
                      <p:spPr>
                        <a:xfrm flipV="1">
                          <a:off x="7162900" y="3276247"/>
                          <a:ext cx="990875" cy="610404"/>
                        </a:xfrm>
                        <a:prstGeom prst="straightConnector1">
                          <a:avLst/>
                        </a:prstGeom>
                        <a:ln>
                          <a:tailEnd type="arrow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sp>
                      <p:nvSpPr>
                        <p:cNvPr id="82" name="Oval 81">
                          <a:extLst>
                            <a:ext uri="{FF2B5EF4-FFF2-40B4-BE49-F238E27FC236}">
                              <a16:creationId xmlns:a16="http://schemas.microsoft.com/office/drawing/2014/main" xmlns="" id="{385A7168-46E1-4F69-84A9-C5FB06D2F28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3646604" y="2639495"/>
                          <a:ext cx="1166111" cy="772885"/>
                        </a:xfrm>
                        <a:prstGeom prst="ellipse">
                          <a:avLst/>
                        </a:prstGeom>
                        <a:ln w="79375" cmpd="dbl"/>
                      </p:spPr>
                      <p:style>
                        <a:lnRef idx="2">
                          <a:schemeClr val="accent6"/>
                        </a:lnRef>
                        <a:fillRef idx="1">
                          <a:schemeClr val="lt1"/>
                        </a:fillRef>
                        <a:effectRef idx="0">
                          <a:schemeClr val="accent6"/>
                        </a:effectRef>
                        <a:fontRef idx="minor">
                          <a:schemeClr val="dk1"/>
                        </a:fontRef>
                      </p:style>
                      <p:txBody>
                        <a:bodyPr anchor="ctr"/>
                        <a:lstStyle/>
                        <a:p>
                          <a:pPr algn="ctr">
                            <a:defRPr/>
                          </a:pPr>
                          <a:r>
                            <a:rPr lang="en-IN" sz="1600" dirty="0"/>
                            <a:t>10</a:t>
                          </a:r>
                          <a:endParaRPr lang="en-US" sz="1600" dirty="0"/>
                        </a:p>
                      </p:txBody>
                    </p:sp>
                    <p:sp>
                      <p:nvSpPr>
                        <p:cNvPr id="83" name="TextBox 32">
                          <a:extLst>
                            <a:ext uri="{FF2B5EF4-FFF2-40B4-BE49-F238E27FC236}">
                              <a16:creationId xmlns:a16="http://schemas.microsoft.com/office/drawing/2014/main" xmlns="" id="{3B33F58D-FDD5-4A01-B3C3-42C51DA89331}"/>
                            </a:ext>
                          </a:extLst>
                        </p:cNvPr>
                        <p:cNvSpPr txBox="1"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1600200" y="2218095"/>
                          <a:ext cx="990601" cy="54210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xmlns="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>
                          <a:spAutoFit/>
                        </a:bodyPr>
                        <a:lstStyle>
                          <a:lvl1pPr eaLnBrk="0" hangingPunct="0">
                            <a:defRPr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Arial" panose="020B0604020202020204" pitchFamily="34" charset="0"/>
                            </a:defRPr>
                          </a:lvl1pPr>
                          <a:lvl2pPr marL="742950" indent="-285750" eaLnBrk="0" hangingPunct="0">
                            <a:defRPr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Arial" panose="020B0604020202020204" pitchFamily="34" charset="0"/>
                            </a:defRPr>
                          </a:lvl2pPr>
                          <a:lvl3pPr marL="1143000" indent="-228600" eaLnBrk="0" hangingPunct="0">
                            <a:defRPr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Arial" panose="020B0604020202020204" pitchFamily="34" charset="0"/>
                            </a:defRPr>
                          </a:lvl3pPr>
                          <a:lvl4pPr marL="1600200" indent="-228600" eaLnBrk="0" hangingPunct="0">
                            <a:defRPr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Arial" panose="020B0604020202020204" pitchFamily="34" charset="0"/>
                            </a:defRPr>
                          </a:lvl4pPr>
                          <a:lvl5pPr marL="2057400" indent="-228600" eaLnBrk="0" hangingPunct="0">
                            <a:defRPr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Arial" panose="020B0604020202020204" pitchFamily="34" charset="0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defRPr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Arial" panose="020B0604020202020204" pitchFamily="34" charset="0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defRPr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Arial" panose="020B0604020202020204" pitchFamily="34" charset="0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defRPr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Arial" panose="020B0604020202020204" pitchFamily="34" charset="0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defRPr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Arial" panose="020B0604020202020204" pitchFamily="34" charset="0"/>
                            </a:defRPr>
                          </a:lvl9pPr>
                        </a:lstStyle>
                        <a:p>
                          <a:pPr algn="ctr" eaLnBrk="1" hangingPunct="1"/>
                          <a:r>
                            <a:rPr lang="en-IN" altLang="en-US" sz="1600" dirty="0"/>
                            <a:t>ε</a:t>
                          </a:r>
                          <a:endParaRPr lang="en-US" altLang="en-US" sz="1600" dirty="0"/>
                        </a:p>
                      </p:txBody>
                    </p:sp>
                    <p:sp>
                      <p:nvSpPr>
                        <p:cNvPr id="84" name="TextBox 33">
                          <a:extLst>
                            <a:ext uri="{FF2B5EF4-FFF2-40B4-BE49-F238E27FC236}">
                              <a16:creationId xmlns:a16="http://schemas.microsoft.com/office/drawing/2014/main" xmlns="" id="{59BDFD02-B6A2-493E-8F7A-70238FC620B4}"/>
                            </a:ext>
                          </a:extLst>
                        </p:cNvPr>
                        <p:cNvSpPr txBox="1"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3191967" y="1691087"/>
                          <a:ext cx="609600" cy="54210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xmlns="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>
                          <a:spAutoFit/>
                        </a:bodyPr>
                        <a:lstStyle>
                          <a:lvl1pPr eaLnBrk="0" hangingPunct="0">
                            <a:defRPr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Arial" panose="020B0604020202020204" pitchFamily="34" charset="0"/>
                            </a:defRPr>
                          </a:lvl1pPr>
                          <a:lvl2pPr marL="742950" indent="-285750" eaLnBrk="0" hangingPunct="0">
                            <a:defRPr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Arial" panose="020B0604020202020204" pitchFamily="34" charset="0"/>
                            </a:defRPr>
                          </a:lvl2pPr>
                          <a:lvl3pPr marL="1143000" indent="-228600" eaLnBrk="0" hangingPunct="0">
                            <a:defRPr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Arial" panose="020B0604020202020204" pitchFamily="34" charset="0"/>
                            </a:defRPr>
                          </a:lvl3pPr>
                          <a:lvl4pPr marL="1600200" indent="-228600" eaLnBrk="0" hangingPunct="0">
                            <a:defRPr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Arial" panose="020B0604020202020204" pitchFamily="34" charset="0"/>
                            </a:defRPr>
                          </a:lvl4pPr>
                          <a:lvl5pPr marL="2057400" indent="-228600" eaLnBrk="0" hangingPunct="0">
                            <a:defRPr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Arial" panose="020B0604020202020204" pitchFamily="34" charset="0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defRPr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Arial" panose="020B0604020202020204" pitchFamily="34" charset="0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defRPr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Arial" panose="020B0604020202020204" pitchFamily="34" charset="0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defRPr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Arial" panose="020B0604020202020204" pitchFamily="34" charset="0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defRPr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Arial" panose="020B0604020202020204" pitchFamily="34" charset="0"/>
                            </a:defRPr>
                          </a:lvl9pPr>
                        </a:lstStyle>
                        <a:p>
                          <a:pPr eaLnBrk="1" hangingPunct="1"/>
                          <a:r>
                            <a:rPr lang="en-IN" altLang="en-US" sz="1600"/>
                            <a:t>ε</a:t>
                          </a:r>
                          <a:endParaRPr lang="en-US" altLang="en-US" sz="1600"/>
                        </a:p>
                      </p:txBody>
                    </p:sp>
                    <p:sp>
                      <p:nvSpPr>
                        <p:cNvPr id="85" name="TextBox 34">
                          <a:extLst>
                            <a:ext uri="{FF2B5EF4-FFF2-40B4-BE49-F238E27FC236}">
                              <a16:creationId xmlns:a16="http://schemas.microsoft.com/office/drawing/2014/main" xmlns="" id="{5F5279AA-4C57-405A-92D9-B4E87177B5D5}"/>
                            </a:ext>
                          </a:extLst>
                        </p:cNvPr>
                        <p:cNvSpPr txBox="1"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3276599" y="3272135"/>
                          <a:ext cx="609600" cy="54210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xmlns="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>
                          <a:spAutoFit/>
                        </a:bodyPr>
                        <a:lstStyle>
                          <a:lvl1pPr eaLnBrk="0" hangingPunct="0">
                            <a:defRPr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Arial" panose="020B0604020202020204" pitchFamily="34" charset="0"/>
                            </a:defRPr>
                          </a:lvl1pPr>
                          <a:lvl2pPr marL="742950" indent="-285750" eaLnBrk="0" hangingPunct="0">
                            <a:defRPr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Arial" panose="020B0604020202020204" pitchFamily="34" charset="0"/>
                            </a:defRPr>
                          </a:lvl2pPr>
                          <a:lvl3pPr marL="1143000" indent="-228600" eaLnBrk="0" hangingPunct="0">
                            <a:defRPr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Arial" panose="020B0604020202020204" pitchFamily="34" charset="0"/>
                            </a:defRPr>
                          </a:lvl3pPr>
                          <a:lvl4pPr marL="1600200" indent="-228600" eaLnBrk="0" hangingPunct="0">
                            <a:defRPr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Arial" panose="020B0604020202020204" pitchFamily="34" charset="0"/>
                            </a:defRPr>
                          </a:lvl4pPr>
                          <a:lvl5pPr marL="2057400" indent="-228600" eaLnBrk="0" hangingPunct="0">
                            <a:defRPr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Arial" panose="020B0604020202020204" pitchFamily="34" charset="0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defRPr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Arial" panose="020B0604020202020204" pitchFamily="34" charset="0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defRPr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Arial" panose="020B0604020202020204" pitchFamily="34" charset="0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defRPr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Arial" panose="020B0604020202020204" pitchFamily="34" charset="0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defRPr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Arial" panose="020B0604020202020204" pitchFamily="34" charset="0"/>
                            </a:defRPr>
                          </a:lvl9pPr>
                        </a:lstStyle>
                        <a:p>
                          <a:pPr eaLnBrk="1" hangingPunct="1"/>
                          <a:r>
                            <a:rPr lang="en-IN" altLang="en-US" sz="1600"/>
                            <a:t>ε</a:t>
                          </a:r>
                          <a:endParaRPr lang="en-US" altLang="en-US" sz="1600"/>
                        </a:p>
                      </p:txBody>
                    </p:sp>
                    <p:sp>
                      <p:nvSpPr>
                        <p:cNvPr id="86" name="TextBox 35">
                          <a:extLst>
                            <a:ext uri="{FF2B5EF4-FFF2-40B4-BE49-F238E27FC236}">
                              <a16:creationId xmlns:a16="http://schemas.microsoft.com/office/drawing/2014/main" xmlns="" id="{6664D02B-E24B-4F54-AB4F-F06F03D9403B}"/>
                            </a:ext>
                          </a:extLst>
                        </p:cNvPr>
                        <p:cNvSpPr txBox="1"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7471951" y="3377510"/>
                          <a:ext cx="609600" cy="54210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xmlns="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>
                          <a:spAutoFit/>
                        </a:bodyPr>
                        <a:lstStyle>
                          <a:lvl1pPr eaLnBrk="0" hangingPunct="0">
                            <a:defRPr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Arial" panose="020B0604020202020204" pitchFamily="34" charset="0"/>
                            </a:defRPr>
                          </a:lvl1pPr>
                          <a:lvl2pPr marL="742950" indent="-285750" eaLnBrk="0" hangingPunct="0">
                            <a:defRPr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Arial" panose="020B0604020202020204" pitchFamily="34" charset="0"/>
                            </a:defRPr>
                          </a:lvl2pPr>
                          <a:lvl3pPr marL="1143000" indent="-228600" eaLnBrk="0" hangingPunct="0">
                            <a:defRPr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Arial" panose="020B0604020202020204" pitchFamily="34" charset="0"/>
                            </a:defRPr>
                          </a:lvl3pPr>
                          <a:lvl4pPr marL="1600200" indent="-228600" eaLnBrk="0" hangingPunct="0">
                            <a:defRPr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Arial" panose="020B0604020202020204" pitchFamily="34" charset="0"/>
                            </a:defRPr>
                          </a:lvl4pPr>
                          <a:lvl5pPr marL="2057400" indent="-228600" eaLnBrk="0" hangingPunct="0">
                            <a:defRPr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Arial" panose="020B0604020202020204" pitchFamily="34" charset="0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defRPr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Arial" panose="020B0604020202020204" pitchFamily="34" charset="0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defRPr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Arial" panose="020B0604020202020204" pitchFamily="34" charset="0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defRPr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Arial" panose="020B0604020202020204" pitchFamily="34" charset="0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defRPr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Arial" panose="020B0604020202020204" pitchFamily="34" charset="0"/>
                            </a:defRPr>
                          </a:lvl9pPr>
                        </a:lstStyle>
                        <a:p>
                          <a:pPr eaLnBrk="1" hangingPunct="1"/>
                          <a:r>
                            <a:rPr lang="en-IN" altLang="en-US" sz="1600"/>
                            <a:t>ε</a:t>
                          </a:r>
                          <a:endParaRPr lang="en-US" altLang="en-US" sz="1600"/>
                        </a:p>
                      </p:txBody>
                    </p:sp>
                    <p:sp>
                      <p:nvSpPr>
                        <p:cNvPr id="87" name="TextBox 36">
                          <a:extLst>
                            <a:ext uri="{FF2B5EF4-FFF2-40B4-BE49-F238E27FC236}">
                              <a16:creationId xmlns:a16="http://schemas.microsoft.com/office/drawing/2014/main" xmlns="" id="{1F90DD9A-8A2F-48CE-8D7E-CA597A80A234}"/>
                            </a:ext>
                          </a:extLst>
                        </p:cNvPr>
                        <p:cNvSpPr txBox="1"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7627012" y="1905000"/>
                          <a:ext cx="609600" cy="54210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xmlns="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>
                          <a:spAutoFit/>
                        </a:bodyPr>
                        <a:lstStyle>
                          <a:lvl1pPr eaLnBrk="0" hangingPunct="0">
                            <a:defRPr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Arial" panose="020B0604020202020204" pitchFamily="34" charset="0"/>
                            </a:defRPr>
                          </a:lvl1pPr>
                          <a:lvl2pPr marL="742950" indent="-285750" eaLnBrk="0" hangingPunct="0">
                            <a:defRPr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Arial" panose="020B0604020202020204" pitchFamily="34" charset="0"/>
                            </a:defRPr>
                          </a:lvl2pPr>
                          <a:lvl3pPr marL="1143000" indent="-228600" eaLnBrk="0" hangingPunct="0">
                            <a:defRPr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Arial" panose="020B0604020202020204" pitchFamily="34" charset="0"/>
                            </a:defRPr>
                          </a:lvl3pPr>
                          <a:lvl4pPr marL="1600200" indent="-228600" eaLnBrk="0" hangingPunct="0">
                            <a:defRPr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Arial" panose="020B0604020202020204" pitchFamily="34" charset="0"/>
                            </a:defRPr>
                          </a:lvl4pPr>
                          <a:lvl5pPr marL="2057400" indent="-228600" eaLnBrk="0" hangingPunct="0">
                            <a:defRPr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Arial" panose="020B0604020202020204" pitchFamily="34" charset="0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defRPr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Arial" panose="020B0604020202020204" pitchFamily="34" charset="0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defRPr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Arial" panose="020B0604020202020204" pitchFamily="34" charset="0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defRPr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Arial" panose="020B0604020202020204" pitchFamily="34" charset="0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defRPr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Arial" panose="020B0604020202020204" pitchFamily="34" charset="0"/>
                            </a:defRPr>
                          </a:lvl9pPr>
                        </a:lstStyle>
                        <a:p>
                          <a:pPr eaLnBrk="1" hangingPunct="1"/>
                          <a:r>
                            <a:rPr lang="en-IN" altLang="en-US" sz="1600"/>
                            <a:t>ε</a:t>
                          </a:r>
                          <a:endParaRPr lang="en-US" altLang="en-US" sz="1600"/>
                        </a:p>
                      </p:txBody>
                    </p:sp>
                    <p:sp>
                      <p:nvSpPr>
                        <p:cNvPr id="88" name="TextBox 38">
                          <a:extLst>
                            <a:ext uri="{FF2B5EF4-FFF2-40B4-BE49-F238E27FC236}">
                              <a16:creationId xmlns:a16="http://schemas.microsoft.com/office/drawing/2014/main" xmlns="" id="{8EF8D4F6-77CE-4EB7-BA81-875AC246C8AD}"/>
                            </a:ext>
                          </a:extLst>
                        </p:cNvPr>
                        <p:cNvSpPr txBox="1"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5562601" y="3881735"/>
                          <a:ext cx="609600" cy="54210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xmlns="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>
                          <a:spAutoFit/>
                        </a:bodyPr>
                        <a:lstStyle>
                          <a:lvl1pPr eaLnBrk="0" hangingPunct="0">
                            <a:defRPr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Arial" panose="020B0604020202020204" pitchFamily="34" charset="0"/>
                            </a:defRPr>
                          </a:lvl1pPr>
                          <a:lvl2pPr marL="742950" indent="-285750" eaLnBrk="0" hangingPunct="0">
                            <a:defRPr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Arial" panose="020B0604020202020204" pitchFamily="34" charset="0"/>
                            </a:defRPr>
                          </a:lvl2pPr>
                          <a:lvl3pPr marL="1143000" indent="-228600" eaLnBrk="0" hangingPunct="0">
                            <a:defRPr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Arial" panose="020B0604020202020204" pitchFamily="34" charset="0"/>
                            </a:defRPr>
                          </a:lvl3pPr>
                          <a:lvl4pPr marL="1600200" indent="-228600" eaLnBrk="0" hangingPunct="0">
                            <a:defRPr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Arial" panose="020B0604020202020204" pitchFamily="34" charset="0"/>
                            </a:defRPr>
                          </a:lvl4pPr>
                          <a:lvl5pPr marL="2057400" indent="-228600" eaLnBrk="0" hangingPunct="0">
                            <a:defRPr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Arial" panose="020B0604020202020204" pitchFamily="34" charset="0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defRPr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Arial" panose="020B0604020202020204" pitchFamily="34" charset="0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defRPr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Arial" panose="020B0604020202020204" pitchFamily="34" charset="0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defRPr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Arial" panose="020B0604020202020204" pitchFamily="34" charset="0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defRPr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Arial" panose="020B0604020202020204" pitchFamily="34" charset="0"/>
                            </a:defRPr>
                          </a:lvl9pPr>
                        </a:lstStyle>
                        <a:p>
                          <a:pPr eaLnBrk="1" hangingPunct="1"/>
                          <a:r>
                            <a:rPr lang="en-IN" altLang="en-US" sz="1600"/>
                            <a:t>b</a:t>
                          </a:r>
                          <a:endParaRPr lang="en-US" altLang="en-US" sz="1600"/>
                        </a:p>
                      </p:txBody>
                    </p:sp>
                    <p:sp>
                      <p:nvSpPr>
                        <p:cNvPr id="89" name="TextBox 39">
                          <a:extLst>
                            <a:ext uri="{FF2B5EF4-FFF2-40B4-BE49-F238E27FC236}">
                              <a16:creationId xmlns:a16="http://schemas.microsoft.com/office/drawing/2014/main" xmlns="" id="{6CDFFF46-83AC-4EBE-AAEB-C2BEAEBC28FD}"/>
                            </a:ext>
                          </a:extLst>
                        </p:cNvPr>
                        <p:cNvSpPr txBox="1"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5486399" y="1164080"/>
                          <a:ext cx="609600" cy="54210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xmlns="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>
                          <a:spAutoFit/>
                        </a:bodyPr>
                        <a:lstStyle>
                          <a:lvl1pPr eaLnBrk="0" hangingPunct="0">
                            <a:defRPr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Arial" panose="020B0604020202020204" pitchFamily="34" charset="0"/>
                            </a:defRPr>
                          </a:lvl1pPr>
                          <a:lvl2pPr marL="742950" indent="-285750" eaLnBrk="0" hangingPunct="0">
                            <a:defRPr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Arial" panose="020B0604020202020204" pitchFamily="34" charset="0"/>
                            </a:defRPr>
                          </a:lvl2pPr>
                          <a:lvl3pPr marL="1143000" indent="-228600" eaLnBrk="0" hangingPunct="0">
                            <a:defRPr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Arial" panose="020B0604020202020204" pitchFamily="34" charset="0"/>
                            </a:defRPr>
                          </a:lvl3pPr>
                          <a:lvl4pPr marL="1600200" indent="-228600" eaLnBrk="0" hangingPunct="0">
                            <a:defRPr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Arial" panose="020B0604020202020204" pitchFamily="34" charset="0"/>
                            </a:defRPr>
                          </a:lvl4pPr>
                          <a:lvl5pPr marL="2057400" indent="-228600" eaLnBrk="0" hangingPunct="0">
                            <a:defRPr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Arial" panose="020B0604020202020204" pitchFamily="34" charset="0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defRPr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Arial" panose="020B0604020202020204" pitchFamily="34" charset="0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defRPr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Arial" panose="020B0604020202020204" pitchFamily="34" charset="0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defRPr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Arial" panose="020B0604020202020204" pitchFamily="34" charset="0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defRPr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Arial" panose="020B0604020202020204" pitchFamily="34" charset="0"/>
                            </a:defRPr>
                          </a:lvl9pPr>
                        </a:lstStyle>
                        <a:p>
                          <a:pPr eaLnBrk="1" hangingPunct="1"/>
                          <a:r>
                            <a:rPr lang="en-IN" altLang="en-US" sz="1600"/>
                            <a:t>a</a:t>
                          </a:r>
                          <a:endParaRPr lang="en-US" altLang="en-US" sz="1600"/>
                        </a:p>
                      </p:txBody>
                    </p:sp>
                  </p:grpSp>
                  <p:sp>
                    <p:nvSpPr>
                      <p:cNvPr id="56" name="Oval 55">
                        <a:extLst>
                          <a:ext uri="{FF2B5EF4-FFF2-40B4-BE49-F238E27FC236}">
                            <a16:creationId xmlns:a16="http://schemas.microsoft.com/office/drawing/2014/main" xmlns="" id="{F58E219A-C915-4B4A-9223-7A2D3C405232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532927" y="3047735"/>
                        <a:ext cx="458045" cy="549364"/>
                      </a:xfrm>
                      <a:prstGeom prst="ellipse">
                        <a:avLst/>
                      </a:prstGeom>
                    </p:spPr>
                    <p:style>
                      <a:lnRef idx="2">
                        <a:schemeClr val="accent6"/>
                      </a:lnRef>
                      <a:fillRef idx="1">
                        <a:schemeClr val="lt1"/>
                      </a:fillRef>
                      <a:effectRef idx="0">
                        <a:schemeClr val="accent6"/>
                      </a:effectRef>
                      <a:fontRef idx="minor">
                        <a:schemeClr val="dk1"/>
                      </a:fontRef>
                    </p:style>
                    <p:txBody>
                      <a:bodyPr anchor="ctr"/>
                      <a:lstStyle/>
                      <a:p>
                        <a:pPr algn="ctr">
                          <a:defRPr/>
                        </a:pPr>
                        <a:r>
                          <a:rPr lang="en-IN" dirty="0" err="1"/>
                          <a:t>0</a:t>
                        </a:r>
                        <a:endParaRPr lang="en-US" dirty="0"/>
                      </a:p>
                    </p:txBody>
                  </p:sp>
                  <p:sp>
                    <p:nvSpPr>
                      <p:cNvPr id="57" name="TextBox 32">
                        <a:extLst>
                          <a:ext uri="{FF2B5EF4-FFF2-40B4-BE49-F238E27FC236}">
                            <a16:creationId xmlns:a16="http://schemas.microsoft.com/office/drawing/2014/main" xmlns="" id="{49F29C08-813F-4851-8C61-08CA1F1DE177}"/>
                          </a:ext>
                        </a:extLst>
                      </p:cNvPr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-736001" y="2891668"/>
                        <a:ext cx="1762421" cy="48789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wrap="square">
                        <a:spAutoFit/>
                      </a:bodyPr>
                      <a:lstStyle>
                        <a:lvl1pPr eaLnBrk="0" hangingPunct="0">
                          <a:defRPr sz="24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Arial" panose="020B0604020202020204" pitchFamily="34" charset="0"/>
                          </a:defRPr>
                        </a:lvl1pPr>
                        <a:lvl2pPr marL="742950" indent="-285750" eaLnBrk="0" hangingPunct="0">
                          <a:defRPr sz="24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Arial" panose="020B0604020202020204" pitchFamily="34" charset="0"/>
                          </a:defRPr>
                        </a:lvl2pPr>
                        <a:lvl3pPr marL="1143000" indent="-228600" eaLnBrk="0" hangingPunct="0">
                          <a:defRPr sz="24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Arial" panose="020B0604020202020204" pitchFamily="34" charset="0"/>
                          </a:defRPr>
                        </a:lvl3pPr>
                        <a:lvl4pPr marL="1600200" indent="-228600" eaLnBrk="0" hangingPunct="0">
                          <a:defRPr sz="24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Arial" panose="020B0604020202020204" pitchFamily="34" charset="0"/>
                          </a:defRPr>
                        </a:lvl4pPr>
                        <a:lvl5pPr marL="2057400" indent="-228600" eaLnBrk="0" hangingPunct="0">
                          <a:defRPr sz="24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Arial" panose="020B0604020202020204" pitchFamily="34" charset="0"/>
                          </a:defRPr>
                        </a:lvl9pPr>
                      </a:lstStyle>
                      <a:p>
                        <a:pPr eaLnBrk="1" hangingPunct="1"/>
                        <a:r>
                          <a:rPr lang="en-IN" altLang="en-US" sz="1600" dirty="0"/>
                          <a:t>start</a:t>
                        </a:r>
                        <a:endParaRPr lang="en-US" altLang="en-US" sz="1600" dirty="0"/>
                      </a:p>
                    </p:txBody>
                  </p:sp>
                  <p:cxnSp>
                    <p:nvCxnSpPr>
                      <p:cNvPr id="58" name="Straight Arrow Connector 57">
                        <a:extLst>
                          <a:ext uri="{FF2B5EF4-FFF2-40B4-BE49-F238E27FC236}">
                            <a16:creationId xmlns:a16="http://schemas.microsoft.com/office/drawing/2014/main" xmlns="" id="{A93DA65E-1BDF-4138-B02F-7D18DA692670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540" y="3352058"/>
                        <a:ext cx="532387" cy="1977"/>
                      </a:xfrm>
                      <a:prstGeom prst="straightConnector1">
                        <a:avLst/>
                      </a:prstGeom>
                      <a:ln>
                        <a:tailEnd type="arrow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59" name="TextBox 32">
                        <a:extLst>
                          <a:ext uri="{FF2B5EF4-FFF2-40B4-BE49-F238E27FC236}">
                            <a16:creationId xmlns:a16="http://schemas.microsoft.com/office/drawing/2014/main" xmlns="" id="{D20EAB36-DDAE-4462-832E-FDB61C2ACA52}"/>
                          </a:ext>
                        </a:extLst>
                      </p:cNvPr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6248400" y="3172408"/>
                        <a:ext cx="533400" cy="48789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>
                        <a:spAutoFit/>
                      </a:bodyPr>
                      <a:lstStyle>
                        <a:lvl1pPr eaLnBrk="0" hangingPunct="0">
                          <a:defRPr sz="24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Arial" panose="020B0604020202020204" pitchFamily="34" charset="0"/>
                          </a:defRPr>
                        </a:lvl1pPr>
                        <a:lvl2pPr marL="742950" indent="-285750" eaLnBrk="0" hangingPunct="0">
                          <a:defRPr sz="24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Arial" panose="020B0604020202020204" pitchFamily="34" charset="0"/>
                          </a:defRPr>
                        </a:lvl2pPr>
                        <a:lvl3pPr marL="1143000" indent="-228600" eaLnBrk="0" hangingPunct="0">
                          <a:defRPr sz="24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Arial" panose="020B0604020202020204" pitchFamily="34" charset="0"/>
                          </a:defRPr>
                        </a:lvl3pPr>
                        <a:lvl4pPr marL="1600200" indent="-228600" eaLnBrk="0" hangingPunct="0">
                          <a:defRPr sz="24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Arial" panose="020B0604020202020204" pitchFamily="34" charset="0"/>
                          </a:defRPr>
                        </a:lvl4pPr>
                        <a:lvl5pPr marL="2057400" indent="-228600" eaLnBrk="0" hangingPunct="0">
                          <a:defRPr sz="24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Arial" panose="020B0604020202020204" pitchFamily="34" charset="0"/>
                          </a:defRPr>
                        </a:lvl9pPr>
                      </a:lstStyle>
                      <a:p>
                        <a:pPr algn="ctr" eaLnBrk="1" hangingPunct="1"/>
                        <a:r>
                          <a:rPr lang="en-IN" altLang="en-US" sz="1600"/>
                          <a:t>ε</a:t>
                        </a:r>
                        <a:endParaRPr lang="en-US" altLang="en-US" sz="1600"/>
                      </a:p>
                    </p:txBody>
                  </p:sp>
                  <p:sp>
                    <p:nvSpPr>
                      <p:cNvPr id="60" name="Oval 59">
                        <a:extLst>
                          <a:ext uri="{FF2B5EF4-FFF2-40B4-BE49-F238E27FC236}">
                            <a16:creationId xmlns:a16="http://schemas.microsoft.com/office/drawing/2014/main" xmlns="" id="{D1F4F6DC-FDBB-49E4-8EE6-845860B26711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6856818" y="3352058"/>
                        <a:ext cx="460443" cy="549364"/>
                      </a:xfrm>
                      <a:prstGeom prst="ellipse">
                        <a:avLst/>
                      </a:prstGeom>
                    </p:spPr>
                    <p:style>
                      <a:lnRef idx="2">
                        <a:schemeClr val="accent6"/>
                      </a:lnRef>
                      <a:fillRef idx="1">
                        <a:schemeClr val="lt1"/>
                      </a:fillRef>
                      <a:effectRef idx="0">
                        <a:schemeClr val="accent6"/>
                      </a:effectRef>
                      <a:fontRef idx="minor">
                        <a:schemeClr val="dk1"/>
                      </a:fontRef>
                    </p:style>
                    <p:txBody>
                      <a:bodyPr anchor="ctr"/>
                      <a:lstStyle/>
                      <a:p>
                        <a:pPr algn="ctr">
                          <a:defRPr/>
                        </a:pPr>
                        <a:r>
                          <a:rPr lang="en-IN" dirty="0"/>
                          <a:t>7</a:t>
                        </a:r>
                        <a:endParaRPr lang="en-US" dirty="0"/>
                      </a:p>
                    </p:txBody>
                  </p:sp>
                  <p:sp>
                    <p:nvSpPr>
                      <p:cNvPr id="61" name="Oval 60">
                        <a:extLst>
                          <a:ext uri="{FF2B5EF4-FFF2-40B4-BE49-F238E27FC236}">
                            <a16:creationId xmlns:a16="http://schemas.microsoft.com/office/drawing/2014/main" xmlns="" id="{8471C723-98AB-4598-91B1-5A51DAE69A78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7849647" y="3352058"/>
                        <a:ext cx="532387" cy="549364"/>
                      </a:xfrm>
                      <a:prstGeom prst="ellipse">
                        <a:avLst/>
                      </a:prstGeom>
                    </p:spPr>
                    <p:style>
                      <a:lnRef idx="2">
                        <a:schemeClr val="accent6"/>
                      </a:lnRef>
                      <a:fillRef idx="1">
                        <a:schemeClr val="lt1"/>
                      </a:fillRef>
                      <a:effectRef idx="0">
                        <a:schemeClr val="accent6"/>
                      </a:effectRef>
                      <a:fontRef idx="minor">
                        <a:schemeClr val="dk1"/>
                      </a:fontRef>
                    </p:style>
                    <p:txBody>
                      <a:bodyPr anchor="ctr"/>
                      <a:lstStyle/>
                      <a:p>
                        <a:pPr algn="ctr">
                          <a:defRPr/>
                        </a:pPr>
                        <a:r>
                          <a:rPr lang="en-IN" dirty="0"/>
                          <a:t>8</a:t>
                        </a:r>
                        <a:endParaRPr lang="en-US" dirty="0"/>
                      </a:p>
                    </p:txBody>
                  </p:sp>
                  <p:sp>
                    <p:nvSpPr>
                      <p:cNvPr id="62" name="TextBox 32">
                        <a:extLst>
                          <a:ext uri="{FF2B5EF4-FFF2-40B4-BE49-F238E27FC236}">
                            <a16:creationId xmlns:a16="http://schemas.microsoft.com/office/drawing/2014/main" xmlns="" id="{0539D06E-625B-4DA9-9294-19961A80BDD2}"/>
                          </a:ext>
                        </a:extLst>
                      </p:cNvPr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7315200" y="3172408"/>
                        <a:ext cx="533400" cy="48789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>
                        <a:spAutoFit/>
                      </a:bodyPr>
                      <a:lstStyle>
                        <a:lvl1pPr eaLnBrk="0" hangingPunct="0">
                          <a:defRPr sz="24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Arial" panose="020B0604020202020204" pitchFamily="34" charset="0"/>
                          </a:defRPr>
                        </a:lvl1pPr>
                        <a:lvl2pPr marL="742950" indent="-285750" eaLnBrk="0" hangingPunct="0">
                          <a:defRPr sz="24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Arial" panose="020B0604020202020204" pitchFamily="34" charset="0"/>
                          </a:defRPr>
                        </a:lvl2pPr>
                        <a:lvl3pPr marL="1143000" indent="-228600" eaLnBrk="0" hangingPunct="0">
                          <a:defRPr sz="24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Arial" panose="020B0604020202020204" pitchFamily="34" charset="0"/>
                          </a:defRPr>
                        </a:lvl3pPr>
                        <a:lvl4pPr marL="1600200" indent="-228600" eaLnBrk="0" hangingPunct="0">
                          <a:defRPr sz="24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Arial" panose="020B0604020202020204" pitchFamily="34" charset="0"/>
                          </a:defRPr>
                        </a:lvl4pPr>
                        <a:lvl5pPr marL="2057400" indent="-228600" eaLnBrk="0" hangingPunct="0">
                          <a:defRPr sz="24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Arial" panose="020B0604020202020204" pitchFamily="34" charset="0"/>
                          </a:defRPr>
                        </a:lvl9pPr>
                      </a:lstStyle>
                      <a:p>
                        <a:pPr algn="ctr" eaLnBrk="1" hangingPunct="1"/>
                        <a:r>
                          <a:rPr lang="en-IN" altLang="en-US" sz="1600"/>
                          <a:t>a</a:t>
                        </a:r>
                        <a:endParaRPr lang="en-US" altLang="en-US" sz="1600"/>
                      </a:p>
                    </p:txBody>
                  </p:sp>
                  <p:sp>
                    <p:nvSpPr>
                      <p:cNvPr id="63" name="Oval 62">
                        <a:extLst>
                          <a:ext uri="{FF2B5EF4-FFF2-40B4-BE49-F238E27FC236}">
                            <a16:creationId xmlns:a16="http://schemas.microsoft.com/office/drawing/2014/main" xmlns="" id="{D36C2D68-1163-4990-B307-F84434DC6EB5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8914421" y="3352058"/>
                        <a:ext cx="534784" cy="549364"/>
                      </a:xfrm>
                      <a:prstGeom prst="ellipse">
                        <a:avLst/>
                      </a:prstGeom>
                    </p:spPr>
                    <p:style>
                      <a:lnRef idx="2">
                        <a:schemeClr val="accent6"/>
                      </a:lnRef>
                      <a:fillRef idx="1">
                        <a:schemeClr val="lt1"/>
                      </a:fillRef>
                      <a:effectRef idx="0">
                        <a:schemeClr val="accent6"/>
                      </a:effectRef>
                      <a:fontRef idx="minor">
                        <a:schemeClr val="dk1"/>
                      </a:fontRef>
                    </p:style>
                    <p:txBody>
                      <a:bodyPr anchor="ctr"/>
                      <a:lstStyle/>
                      <a:p>
                        <a:pPr algn="ctr">
                          <a:defRPr/>
                        </a:pPr>
                        <a:r>
                          <a:rPr lang="en-IN" dirty="0"/>
                          <a:t>9</a:t>
                        </a:r>
                        <a:endParaRPr lang="en-US" dirty="0"/>
                      </a:p>
                    </p:txBody>
                  </p:sp>
                  <p:sp>
                    <p:nvSpPr>
                      <p:cNvPr id="64" name="TextBox 32">
                        <a:extLst>
                          <a:ext uri="{FF2B5EF4-FFF2-40B4-BE49-F238E27FC236}">
                            <a16:creationId xmlns:a16="http://schemas.microsoft.com/office/drawing/2014/main" xmlns="" id="{7E84EA12-6665-4055-974C-C5F91A26166D}"/>
                          </a:ext>
                        </a:extLst>
                      </p:cNvPr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8381999" y="3172408"/>
                        <a:ext cx="533400" cy="48789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>
                        <a:spAutoFit/>
                      </a:bodyPr>
                      <a:lstStyle>
                        <a:lvl1pPr eaLnBrk="0" hangingPunct="0">
                          <a:defRPr sz="24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Arial" panose="020B0604020202020204" pitchFamily="34" charset="0"/>
                          </a:defRPr>
                        </a:lvl1pPr>
                        <a:lvl2pPr marL="742950" indent="-285750" eaLnBrk="0" hangingPunct="0">
                          <a:defRPr sz="24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Arial" panose="020B0604020202020204" pitchFamily="34" charset="0"/>
                          </a:defRPr>
                        </a:lvl2pPr>
                        <a:lvl3pPr marL="1143000" indent="-228600" eaLnBrk="0" hangingPunct="0">
                          <a:defRPr sz="24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Arial" panose="020B0604020202020204" pitchFamily="34" charset="0"/>
                          </a:defRPr>
                        </a:lvl3pPr>
                        <a:lvl4pPr marL="1600200" indent="-228600" eaLnBrk="0" hangingPunct="0">
                          <a:defRPr sz="24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Arial" panose="020B0604020202020204" pitchFamily="34" charset="0"/>
                          </a:defRPr>
                        </a:lvl4pPr>
                        <a:lvl5pPr marL="2057400" indent="-228600" eaLnBrk="0" hangingPunct="0">
                          <a:defRPr sz="24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Arial" panose="020B0604020202020204" pitchFamily="34" charset="0"/>
                          </a:defRPr>
                        </a:lvl9pPr>
                      </a:lstStyle>
                      <a:p>
                        <a:pPr algn="ctr" eaLnBrk="1" hangingPunct="1"/>
                        <a:r>
                          <a:rPr lang="en-IN" altLang="en-US" sz="1600"/>
                          <a:t>b</a:t>
                        </a:r>
                        <a:endParaRPr lang="en-US" altLang="en-US" sz="1600"/>
                      </a:p>
                    </p:txBody>
                  </p:sp>
                  <p:sp>
                    <p:nvSpPr>
                      <p:cNvPr id="65" name="TextBox 32">
                        <a:extLst>
                          <a:ext uri="{FF2B5EF4-FFF2-40B4-BE49-F238E27FC236}">
                            <a16:creationId xmlns:a16="http://schemas.microsoft.com/office/drawing/2014/main" xmlns="" id="{AFB03D50-BDE9-4CBD-9C10-578899BCD28B}"/>
                          </a:ext>
                        </a:extLst>
                      </p:cNvPr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9448800" y="3172408"/>
                        <a:ext cx="533400" cy="48789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>
                        <a:spAutoFit/>
                      </a:bodyPr>
                      <a:lstStyle>
                        <a:lvl1pPr eaLnBrk="0" hangingPunct="0">
                          <a:defRPr sz="24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Arial" panose="020B0604020202020204" pitchFamily="34" charset="0"/>
                          </a:defRPr>
                        </a:lvl1pPr>
                        <a:lvl2pPr marL="742950" indent="-285750" eaLnBrk="0" hangingPunct="0">
                          <a:defRPr sz="24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Arial" panose="020B0604020202020204" pitchFamily="34" charset="0"/>
                          </a:defRPr>
                        </a:lvl2pPr>
                        <a:lvl3pPr marL="1143000" indent="-228600" eaLnBrk="0" hangingPunct="0">
                          <a:defRPr sz="24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Arial" panose="020B0604020202020204" pitchFamily="34" charset="0"/>
                          </a:defRPr>
                        </a:lvl3pPr>
                        <a:lvl4pPr marL="1600200" indent="-228600" eaLnBrk="0" hangingPunct="0">
                          <a:defRPr sz="24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Arial" panose="020B0604020202020204" pitchFamily="34" charset="0"/>
                          </a:defRPr>
                        </a:lvl4pPr>
                        <a:lvl5pPr marL="2057400" indent="-228600" eaLnBrk="0" hangingPunct="0">
                          <a:defRPr sz="24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Arial" panose="020B0604020202020204" pitchFamily="34" charset="0"/>
                          </a:defRPr>
                        </a:lvl9pPr>
                      </a:lstStyle>
                      <a:p>
                        <a:pPr algn="ctr" eaLnBrk="1" hangingPunct="1"/>
                        <a:r>
                          <a:rPr lang="en-IN" altLang="en-US" sz="1600"/>
                          <a:t>b</a:t>
                        </a:r>
                        <a:endParaRPr lang="en-US" altLang="en-US" sz="1600"/>
                      </a:p>
                    </p:txBody>
                  </p:sp>
                  <p:cxnSp>
                    <p:nvCxnSpPr>
                      <p:cNvPr id="66" name="Curved Connector 52">
                        <a:extLst>
                          <a:ext uri="{FF2B5EF4-FFF2-40B4-BE49-F238E27FC236}">
                            <a16:creationId xmlns:a16="http://schemas.microsoft.com/office/drawing/2014/main" xmlns="" id="{79F79F5F-0A07-4DCA-93B7-3D052573F691}"/>
                          </a:ext>
                        </a:extLst>
                      </p:cNvPr>
                      <p:cNvCxnSpPr>
                        <a:stCxn id="56" idx="4"/>
                        <a:endCxn id="60" idx="4"/>
                      </p:cNvCxnSpPr>
                      <p:nvPr/>
                    </p:nvCxnSpPr>
                    <p:spPr>
                      <a:xfrm rot="16200000" flipH="1">
                        <a:off x="3771733" y="586116"/>
                        <a:ext cx="304324" cy="6326289"/>
                      </a:xfrm>
                      <a:prstGeom prst="curvedConnector3">
                        <a:avLst>
                          <a:gd name="adj1" fmla="val 676640"/>
                        </a:avLst>
                      </a:prstGeom>
                      <a:ln>
                        <a:tailEnd type="arrow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67" name="TextBox 34">
                        <a:extLst>
                          <a:ext uri="{FF2B5EF4-FFF2-40B4-BE49-F238E27FC236}">
                            <a16:creationId xmlns:a16="http://schemas.microsoft.com/office/drawing/2014/main" xmlns="" id="{4C337374-8E09-4A37-909B-8AF0BBF28E27}"/>
                          </a:ext>
                        </a:extLst>
                      </p:cNvPr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3954275" y="5164496"/>
                        <a:ext cx="573950" cy="48789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>
                        <a:spAutoFit/>
                      </a:bodyPr>
                      <a:lstStyle>
                        <a:lvl1pPr eaLnBrk="0" hangingPunct="0">
                          <a:defRPr sz="24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Arial" panose="020B0604020202020204" pitchFamily="34" charset="0"/>
                          </a:defRPr>
                        </a:lvl1pPr>
                        <a:lvl2pPr marL="742950" indent="-285750" eaLnBrk="0" hangingPunct="0">
                          <a:defRPr sz="24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Arial" panose="020B0604020202020204" pitchFamily="34" charset="0"/>
                          </a:defRPr>
                        </a:lvl2pPr>
                        <a:lvl3pPr marL="1143000" indent="-228600" eaLnBrk="0" hangingPunct="0">
                          <a:defRPr sz="24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Arial" panose="020B0604020202020204" pitchFamily="34" charset="0"/>
                          </a:defRPr>
                        </a:lvl3pPr>
                        <a:lvl4pPr marL="1600200" indent="-228600" eaLnBrk="0" hangingPunct="0">
                          <a:defRPr sz="24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Arial" panose="020B0604020202020204" pitchFamily="34" charset="0"/>
                          </a:defRPr>
                        </a:lvl4pPr>
                        <a:lvl5pPr marL="2057400" indent="-228600" eaLnBrk="0" hangingPunct="0">
                          <a:defRPr sz="24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Arial" panose="020B0604020202020204" pitchFamily="34" charset="0"/>
                          </a:defRPr>
                        </a:lvl9pPr>
                      </a:lstStyle>
                      <a:p>
                        <a:pPr eaLnBrk="1" hangingPunct="1"/>
                        <a:r>
                          <a:rPr lang="en-IN" altLang="en-US" sz="1600"/>
                          <a:t>ε</a:t>
                        </a:r>
                        <a:endParaRPr lang="en-US" altLang="en-US" sz="1600"/>
                      </a:p>
                    </p:txBody>
                  </p:sp>
                  <p:cxnSp>
                    <p:nvCxnSpPr>
                      <p:cNvPr id="68" name="Curved Connector 56">
                        <a:extLst>
                          <a:ext uri="{FF2B5EF4-FFF2-40B4-BE49-F238E27FC236}">
                            <a16:creationId xmlns:a16="http://schemas.microsoft.com/office/drawing/2014/main" xmlns="" id="{41B29348-1C2D-41F4-B61F-F26268E75240}"/>
                          </a:ext>
                        </a:extLst>
                      </p:cNvPr>
                      <p:cNvCxnSpPr>
                        <a:stCxn id="49" idx="0"/>
                        <a:endCxn id="71" idx="0"/>
                      </p:cNvCxnSpPr>
                      <p:nvPr/>
                    </p:nvCxnSpPr>
                    <p:spPr>
                      <a:xfrm rot="16200000" flipV="1">
                        <a:off x="3764127" y="1096317"/>
                        <a:ext cx="266777" cy="4244705"/>
                      </a:xfrm>
                      <a:prstGeom prst="curvedConnector3">
                        <a:avLst>
                          <a:gd name="adj1" fmla="val 753394"/>
                        </a:avLst>
                      </a:prstGeom>
                      <a:ln>
                        <a:tailEnd type="arrow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69" name="TextBox 34">
                        <a:extLst>
                          <a:ext uri="{FF2B5EF4-FFF2-40B4-BE49-F238E27FC236}">
                            <a16:creationId xmlns:a16="http://schemas.microsoft.com/office/drawing/2014/main" xmlns="" id="{B519E779-EB71-4B7A-8DB1-9BA0395EE5A1}"/>
                          </a:ext>
                        </a:extLst>
                      </p:cNvPr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3810001" y="800878"/>
                        <a:ext cx="458839" cy="48789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>
                        <a:spAutoFit/>
                      </a:bodyPr>
                      <a:lstStyle>
                        <a:lvl1pPr eaLnBrk="0" hangingPunct="0">
                          <a:defRPr sz="24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Arial" panose="020B0604020202020204" pitchFamily="34" charset="0"/>
                          </a:defRPr>
                        </a:lvl1pPr>
                        <a:lvl2pPr marL="742950" indent="-285750" eaLnBrk="0" hangingPunct="0">
                          <a:defRPr sz="24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Arial" panose="020B0604020202020204" pitchFamily="34" charset="0"/>
                          </a:defRPr>
                        </a:lvl2pPr>
                        <a:lvl3pPr marL="1143000" indent="-228600" eaLnBrk="0" hangingPunct="0">
                          <a:defRPr sz="24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Arial" panose="020B0604020202020204" pitchFamily="34" charset="0"/>
                          </a:defRPr>
                        </a:lvl3pPr>
                        <a:lvl4pPr marL="1600200" indent="-228600" eaLnBrk="0" hangingPunct="0">
                          <a:defRPr sz="24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Arial" panose="020B0604020202020204" pitchFamily="34" charset="0"/>
                          </a:defRPr>
                        </a:lvl4pPr>
                        <a:lvl5pPr marL="2057400" indent="-228600" eaLnBrk="0" hangingPunct="0">
                          <a:defRPr sz="24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Arial" panose="020B0604020202020204" pitchFamily="34" charset="0"/>
                          </a:defRPr>
                        </a:lvl9pPr>
                      </a:lstStyle>
                      <a:p>
                        <a:pPr eaLnBrk="1" hangingPunct="1"/>
                        <a:r>
                          <a:rPr lang="en-IN" altLang="en-US" sz="1600"/>
                          <a:t>ε</a:t>
                        </a:r>
                        <a:endParaRPr lang="en-US" altLang="en-US" sz="1600"/>
                      </a:p>
                    </p:txBody>
                  </p:sp>
                </p:grpSp>
              </p:grpSp>
            </p:grpSp>
          </p:grpSp>
        </p:grpSp>
      </p:grpSp>
      <p:pic>
        <p:nvPicPr>
          <p:cNvPr id="91" name="Picture 90">
            <a:extLst>
              <a:ext uri="{FF2B5EF4-FFF2-40B4-BE49-F238E27FC236}">
                <a16:creationId xmlns:a16="http://schemas.microsoft.com/office/drawing/2014/main" xmlns="" id="{EF104766-B090-40A7-AA99-B1F91F2770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529" y="5580476"/>
            <a:ext cx="829467" cy="860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29436373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539833AC-A352-418C-A6CD-55EA144D8170}"/>
              </a:ext>
            </a:extLst>
          </p:cNvPr>
          <p:cNvSpPr txBox="1"/>
          <p:nvPr/>
        </p:nvSpPr>
        <p:spPr>
          <a:xfrm>
            <a:off x="4120138" y="532660"/>
            <a:ext cx="3951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NFA to Minimized DFA Conversion</a:t>
            </a:r>
            <a:endParaRPr lang="en-IN" b="1" u="sng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D44495D5-50FF-44CA-A90B-964493F92CFE}"/>
              </a:ext>
            </a:extLst>
          </p:cNvPr>
          <p:cNvSpPr txBox="1"/>
          <p:nvPr/>
        </p:nvSpPr>
        <p:spPr>
          <a:xfrm>
            <a:off x="4415891" y="1145219"/>
            <a:ext cx="3360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Subset Construction Method</a:t>
            </a:r>
            <a:endParaRPr lang="en-IN" u="sng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xmlns="" id="{543CFDBF-5E21-49E3-95EB-5760F6150111}"/>
              </a:ext>
            </a:extLst>
          </p:cNvPr>
          <p:cNvSpPr txBox="1">
            <a:spLocks/>
          </p:cNvSpPr>
          <p:nvPr/>
        </p:nvSpPr>
        <p:spPr>
          <a:xfrm>
            <a:off x="746830" y="1600940"/>
            <a:ext cx="10698335" cy="4724400"/>
          </a:xfrm>
          <a:prstGeom prst="rect">
            <a:avLst/>
          </a:prstGeom>
        </p:spPr>
        <p:txBody>
          <a:bodyPr/>
          <a:lstStyle>
            <a:lvl1pPr marL="182880" indent="-182880" algn="l" defTabSz="914400" rtl="0" eaLnBrk="1" latinLnBrk="0" hangingPunct="1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50000"/>
              </a:lnSpc>
              <a:buNone/>
              <a:defRPr/>
            </a:pPr>
            <a:r>
              <a:rPr lang="en-IN" sz="1800" b="1" i="1" dirty="0">
                <a:solidFill>
                  <a:srgbClr val="FF0000"/>
                </a:solidFill>
              </a:rPr>
              <a:t>Input:</a:t>
            </a:r>
            <a:r>
              <a:rPr lang="en-IN" sz="1800" dirty="0"/>
              <a:t>       An </a:t>
            </a:r>
            <a:r>
              <a:rPr lang="en-IN" sz="1800" b="1" i="1" dirty="0"/>
              <a:t>NFA N</a:t>
            </a:r>
          </a:p>
          <a:p>
            <a:pPr marL="0" indent="0" algn="just">
              <a:lnSpc>
                <a:spcPct val="150000"/>
              </a:lnSpc>
              <a:buNone/>
              <a:defRPr/>
            </a:pPr>
            <a:r>
              <a:rPr lang="en-IN" sz="1800" b="1" i="1" dirty="0">
                <a:solidFill>
                  <a:srgbClr val="FF0000"/>
                </a:solidFill>
              </a:rPr>
              <a:t>Output:</a:t>
            </a:r>
            <a:r>
              <a:rPr lang="en-IN" sz="1800" dirty="0"/>
              <a:t>    A </a:t>
            </a:r>
            <a:r>
              <a:rPr lang="en-IN" sz="1800" b="1" i="1" dirty="0"/>
              <a:t>DFA D</a:t>
            </a:r>
            <a:r>
              <a:rPr lang="en-IN" sz="1800" dirty="0"/>
              <a:t> accepting the same language</a:t>
            </a:r>
            <a:endParaRPr lang="en-IN" sz="1800" b="1" i="1" dirty="0">
              <a:solidFill>
                <a:srgbClr val="00B0F0"/>
              </a:solidFill>
            </a:endParaRPr>
          </a:p>
          <a:p>
            <a:pPr marL="0" indent="0" algn="just">
              <a:lnSpc>
                <a:spcPct val="150000"/>
              </a:lnSpc>
              <a:buNone/>
              <a:defRPr/>
            </a:pPr>
            <a:r>
              <a:rPr lang="en-IN" sz="1800" b="1" i="1" dirty="0">
                <a:solidFill>
                  <a:srgbClr val="FF0000"/>
                </a:solidFill>
              </a:rPr>
              <a:t>Method: </a:t>
            </a:r>
          </a:p>
          <a:p>
            <a:pPr lvl="1" algn="just">
              <a:lnSpc>
                <a:spcPct val="150000"/>
              </a:lnSpc>
              <a:spcBef>
                <a:spcPts val="1200"/>
              </a:spcBef>
              <a:buFont typeface="Arial" charset="0"/>
              <a:buChar char="–"/>
              <a:defRPr/>
            </a:pPr>
            <a:r>
              <a:rPr lang="en-IN" sz="1800" dirty="0"/>
              <a:t>Constructs a Transition table </a:t>
            </a:r>
            <a:r>
              <a:rPr lang="en-IN" sz="1800" b="1" i="1" dirty="0" err="1"/>
              <a:t>Dtran</a:t>
            </a:r>
            <a:r>
              <a:rPr lang="en-IN" sz="1800" dirty="0"/>
              <a:t> for</a:t>
            </a:r>
            <a:r>
              <a:rPr lang="en-IN" sz="1800" b="1" i="1" dirty="0"/>
              <a:t> D.</a:t>
            </a:r>
          </a:p>
          <a:p>
            <a:pPr lvl="1" algn="just">
              <a:lnSpc>
                <a:spcPct val="150000"/>
              </a:lnSpc>
              <a:spcBef>
                <a:spcPts val="1200"/>
              </a:spcBef>
              <a:buFont typeface="Arial" charset="0"/>
              <a:buChar char="–"/>
              <a:defRPr/>
            </a:pPr>
            <a:r>
              <a:rPr lang="en-IN" sz="1800" dirty="0"/>
              <a:t>Each DFA state is a set of NFA states.</a:t>
            </a:r>
          </a:p>
          <a:p>
            <a:pPr lvl="1" algn="just">
              <a:lnSpc>
                <a:spcPct val="150000"/>
              </a:lnSpc>
              <a:spcBef>
                <a:spcPts val="1200"/>
              </a:spcBef>
              <a:buFont typeface="Arial" charset="0"/>
              <a:buChar char="–"/>
              <a:defRPr/>
            </a:pPr>
            <a:r>
              <a:rPr lang="en-IN" sz="1800" dirty="0"/>
              <a:t>Constructs a transition table </a:t>
            </a:r>
            <a:r>
              <a:rPr lang="en-IN" sz="1800" b="1" i="1" dirty="0" err="1"/>
              <a:t>Dtran</a:t>
            </a:r>
            <a:r>
              <a:rPr lang="en-IN" sz="1800" dirty="0"/>
              <a:t> so that </a:t>
            </a:r>
            <a:r>
              <a:rPr lang="en-IN" sz="1800" b="1" i="1" dirty="0"/>
              <a:t>DFA D</a:t>
            </a:r>
            <a:r>
              <a:rPr lang="en-IN" sz="1800" dirty="0"/>
              <a:t> will simulate</a:t>
            </a:r>
            <a:r>
              <a:rPr lang="en-IN" sz="1800" b="1" i="1" dirty="0"/>
              <a:t> “in parallel” </a:t>
            </a:r>
            <a:r>
              <a:rPr lang="en-IN" sz="1800" dirty="0"/>
              <a:t>all possible moves </a:t>
            </a:r>
            <a:r>
              <a:rPr lang="en-IN" sz="1800" b="1" i="1" dirty="0"/>
              <a:t>NFA N</a:t>
            </a:r>
            <a:r>
              <a:rPr lang="en-IN" sz="1800" dirty="0"/>
              <a:t> can make on a given input string.</a:t>
            </a:r>
          </a:p>
          <a:p>
            <a:pPr lvl="1" algn="just">
              <a:lnSpc>
                <a:spcPct val="150000"/>
              </a:lnSpc>
              <a:buFont typeface="Arial" charset="0"/>
              <a:buChar char="–"/>
              <a:defRPr/>
            </a:pPr>
            <a:endParaRPr lang="en-IN" sz="1800" dirty="0"/>
          </a:p>
          <a:p>
            <a:pPr marL="285750" lvl="1" algn="ctr">
              <a:lnSpc>
                <a:spcPct val="150000"/>
              </a:lnSpc>
              <a:buFont typeface="Arial" charset="0"/>
              <a:buNone/>
              <a:defRPr/>
            </a:pPr>
            <a:endParaRPr lang="en-US" sz="1800" b="1" dirty="0"/>
          </a:p>
          <a:p>
            <a:pPr marL="285750" lvl="1" algn="just">
              <a:lnSpc>
                <a:spcPct val="150000"/>
              </a:lnSpc>
              <a:buFont typeface="Arial" charset="0"/>
              <a:buNone/>
              <a:defRPr/>
            </a:pPr>
            <a:endParaRPr lang="en-IN" sz="1800" dirty="0"/>
          </a:p>
          <a:p>
            <a:pPr lvl="1" algn="just">
              <a:lnSpc>
                <a:spcPct val="150000"/>
              </a:lnSpc>
              <a:buFont typeface="Arial" charset="0"/>
              <a:buNone/>
              <a:defRPr/>
            </a:pPr>
            <a:endParaRPr lang="en-IN" sz="1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2AED4786-A76D-4B44-B413-39AAB09439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529" y="5580476"/>
            <a:ext cx="829467" cy="860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71218022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ED45719B-7982-4C7A-936E-554999724A86}"/>
              </a:ext>
            </a:extLst>
          </p:cNvPr>
          <p:cNvSpPr txBox="1"/>
          <p:nvPr/>
        </p:nvSpPr>
        <p:spPr>
          <a:xfrm>
            <a:off x="4243570" y="612559"/>
            <a:ext cx="3704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Operations used for Conversion</a:t>
            </a:r>
            <a:endParaRPr lang="en-IN" b="1" u="sng" dirty="0"/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xmlns="" id="{72600FCA-3608-405F-B648-AC6E659EF9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4162829670"/>
              </p:ext>
            </p:extLst>
          </p:nvPr>
        </p:nvGraphicFramePr>
        <p:xfrm>
          <a:off x="1136341" y="1296714"/>
          <a:ext cx="10138299" cy="4136419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941547">
                  <a:extLst>
                    <a:ext uri="{9D8B030D-6E8A-4147-A177-3AD203B41FA5}">
                      <a16:colId xmlns:a16="http://schemas.microsoft.com/office/drawing/2014/main" xmlns="" val="869134599"/>
                    </a:ext>
                  </a:extLst>
                </a:gridCol>
                <a:gridCol w="4098376">
                  <a:extLst>
                    <a:ext uri="{9D8B030D-6E8A-4147-A177-3AD203B41FA5}">
                      <a16:colId xmlns:a16="http://schemas.microsoft.com/office/drawing/2014/main" xmlns="" val="763476357"/>
                    </a:ext>
                  </a:extLst>
                </a:gridCol>
                <a:gridCol w="4098376">
                  <a:extLst>
                    <a:ext uri="{9D8B030D-6E8A-4147-A177-3AD203B41FA5}">
                      <a16:colId xmlns:a16="http://schemas.microsoft.com/office/drawing/2014/main" xmlns="" val="3017728896"/>
                    </a:ext>
                  </a:extLst>
                </a:gridCol>
              </a:tblGrid>
              <a:tr h="49259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Operation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Description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Example</a:t>
                      </a:r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694089787"/>
                  </a:ext>
                </a:extLst>
              </a:tr>
              <a:tr h="121460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altLang="en-US" sz="1800" dirty="0"/>
                        <a:t>ε – closure(s)</a:t>
                      </a:r>
                      <a:endParaRPr lang="en-US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dirty="0"/>
                        <a:t>Set of NFA states reachable from NFA state </a:t>
                      </a:r>
                      <a:r>
                        <a:rPr lang="en-US" sz="18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s</a:t>
                      </a:r>
                      <a:r>
                        <a:rPr lang="en-US" dirty="0"/>
                        <a:t> on </a:t>
                      </a:r>
                      <a:r>
                        <a:rPr lang="en-IN" altLang="en-US" sz="18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ε</a:t>
                      </a:r>
                      <a:r>
                        <a:rPr lang="en-IN" altLang="en-US" sz="1800" dirty="0"/>
                        <a:t> transitions alone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380478828"/>
                  </a:ext>
                </a:extLst>
              </a:tr>
              <a:tr h="121460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altLang="en-US" sz="1800" dirty="0"/>
                        <a:t>ε – closure(T)</a:t>
                      </a:r>
                      <a:endParaRPr lang="en-US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dirty="0"/>
                        <a:t>Set of NFA states reachable from some NFA state </a:t>
                      </a:r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s</a:t>
                      </a:r>
                      <a:r>
                        <a:rPr lang="en-US" dirty="0"/>
                        <a:t> in </a:t>
                      </a:r>
                      <a:r>
                        <a:rPr lang="en-US" sz="18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T</a:t>
                      </a:r>
                      <a:r>
                        <a:rPr lang="en-US" dirty="0"/>
                        <a:t> on </a:t>
                      </a:r>
                      <a:r>
                        <a:rPr lang="en-IN" altLang="en-US" sz="18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ε</a:t>
                      </a:r>
                      <a:r>
                        <a:rPr lang="en-IN" altLang="en-US" sz="1800" dirty="0"/>
                        <a:t> transitions alone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781700246"/>
                  </a:ext>
                </a:extLst>
              </a:tr>
              <a:tr h="121460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move(</a:t>
                      </a:r>
                      <a:r>
                        <a:rPr lang="en-US" dirty="0" err="1"/>
                        <a:t>T,a</a:t>
                      </a:r>
                      <a:r>
                        <a:rPr lang="en-US" dirty="0"/>
                        <a:t>)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dirty="0"/>
                        <a:t>Set of NFA states to which there is a transition on input symbol </a:t>
                      </a:r>
                      <a:r>
                        <a:rPr lang="en-US" sz="18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a </a:t>
                      </a:r>
                      <a:r>
                        <a:rPr lang="en-US" dirty="0"/>
                        <a:t>from NFA state </a:t>
                      </a:r>
                      <a:r>
                        <a:rPr lang="en-US" sz="18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s</a:t>
                      </a:r>
                      <a:r>
                        <a:rPr lang="en-US" dirty="0"/>
                        <a:t> in </a:t>
                      </a:r>
                      <a:r>
                        <a:rPr lang="en-US" sz="18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T</a:t>
                      </a:r>
                      <a:endParaRPr lang="en-IN" sz="1800" b="1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658409047"/>
                  </a:ext>
                </a:extLst>
              </a:tr>
            </a:tbl>
          </a:graphicData>
        </a:graphic>
      </p:graphicFrame>
      <p:sp>
        <p:nvSpPr>
          <p:cNvPr id="4" name="Oval 3">
            <a:extLst>
              <a:ext uri="{FF2B5EF4-FFF2-40B4-BE49-F238E27FC236}">
                <a16:creationId xmlns:a16="http://schemas.microsoft.com/office/drawing/2014/main" xmlns="" id="{CAFD2109-68FB-49B2-B030-9C029A4FC616}"/>
              </a:ext>
            </a:extLst>
          </p:cNvPr>
          <p:cNvSpPr/>
          <p:nvPr/>
        </p:nvSpPr>
        <p:spPr bwMode="auto">
          <a:xfrm>
            <a:off x="9398599" y="2068639"/>
            <a:ext cx="555625" cy="51435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IN" sz="1200" b="1" dirty="0"/>
              <a:t>1</a:t>
            </a:r>
            <a:endParaRPr lang="en-US" sz="1200" b="1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xmlns="" id="{4F81C635-844C-408A-BFDD-BF7D4E13A066}"/>
              </a:ext>
            </a:extLst>
          </p:cNvPr>
          <p:cNvCxnSpPr/>
          <p:nvPr/>
        </p:nvCxnSpPr>
        <p:spPr bwMode="auto">
          <a:xfrm>
            <a:off x="8784283" y="2319636"/>
            <a:ext cx="61595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xmlns="" id="{96FDC907-B2E6-4301-AE9A-BAA0D3087878}"/>
              </a:ext>
            </a:extLst>
          </p:cNvPr>
          <p:cNvSpPr/>
          <p:nvPr/>
        </p:nvSpPr>
        <p:spPr bwMode="auto">
          <a:xfrm>
            <a:off x="8228658" y="2059664"/>
            <a:ext cx="555625" cy="51435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IN" sz="1200" b="1" dirty="0"/>
              <a:t>0</a:t>
            </a:r>
            <a:endParaRPr lang="en-US" sz="1200" b="1" dirty="0"/>
          </a:p>
        </p:txBody>
      </p:sp>
      <p:sp>
        <p:nvSpPr>
          <p:cNvPr id="7" name="TextBox 39">
            <a:extLst>
              <a:ext uri="{FF2B5EF4-FFF2-40B4-BE49-F238E27FC236}">
                <a16:creationId xmlns:a16="http://schemas.microsoft.com/office/drawing/2014/main" xmlns="" id="{34FF1DA1-3728-4DDF-8F75-3E20D3959C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18486" y="2053486"/>
            <a:ext cx="30967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l-GR" sz="1600" b="1" dirty="0"/>
              <a:t>ε</a:t>
            </a:r>
            <a:endParaRPr lang="en-US" altLang="en-US" sz="1600" b="1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xmlns="" id="{A9D07F97-0AA3-49F6-BFBF-514CE73A6162}"/>
              </a:ext>
            </a:extLst>
          </p:cNvPr>
          <p:cNvSpPr/>
          <p:nvPr/>
        </p:nvSpPr>
        <p:spPr bwMode="auto">
          <a:xfrm>
            <a:off x="10227076" y="3158013"/>
            <a:ext cx="555625" cy="51435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IN" sz="1200" b="1" dirty="0"/>
              <a:t>2</a:t>
            </a:r>
            <a:endParaRPr lang="en-US" sz="1200" b="1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xmlns="" id="{6235F681-B89D-40A7-9E68-8AA081D4AC03}"/>
              </a:ext>
            </a:extLst>
          </p:cNvPr>
          <p:cNvSpPr/>
          <p:nvPr/>
        </p:nvSpPr>
        <p:spPr bwMode="auto">
          <a:xfrm>
            <a:off x="10308445" y="3691380"/>
            <a:ext cx="555625" cy="51435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IN" sz="1200" b="1" dirty="0"/>
              <a:t>5</a:t>
            </a:r>
            <a:endParaRPr lang="en-US" sz="1200" b="1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xmlns="" id="{01503582-5D05-4CFD-8D06-A7FA4DE49C94}"/>
              </a:ext>
            </a:extLst>
          </p:cNvPr>
          <p:cNvSpPr/>
          <p:nvPr/>
        </p:nvSpPr>
        <p:spPr bwMode="auto">
          <a:xfrm>
            <a:off x="8918486" y="3625154"/>
            <a:ext cx="555625" cy="51435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IN" sz="1200" b="1" dirty="0"/>
              <a:t>1</a:t>
            </a:r>
            <a:endParaRPr lang="en-US" sz="1200" b="1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xmlns="" id="{5688AF28-3EB8-43B9-982D-858E47B7DD03}"/>
              </a:ext>
            </a:extLst>
          </p:cNvPr>
          <p:cNvCxnSpPr>
            <a:cxnSpLocks/>
            <a:stCxn id="10" idx="7"/>
          </p:cNvCxnSpPr>
          <p:nvPr/>
        </p:nvCxnSpPr>
        <p:spPr>
          <a:xfrm flipV="1">
            <a:off x="9392742" y="3438690"/>
            <a:ext cx="834334" cy="261789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xmlns="" id="{E6EB8337-777A-4B5B-AC85-E8F0B4CA44AE}"/>
              </a:ext>
            </a:extLst>
          </p:cNvPr>
          <p:cNvCxnSpPr>
            <a:cxnSpLocks/>
            <a:stCxn id="10" idx="5"/>
            <a:endCxn id="9" idx="2"/>
          </p:cNvCxnSpPr>
          <p:nvPr/>
        </p:nvCxnSpPr>
        <p:spPr>
          <a:xfrm flipV="1">
            <a:off x="9392742" y="3948555"/>
            <a:ext cx="915703" cy="115624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3" name="TextBox 39">
            <a:extLst>
              <a:ext uri="{FF2B5EF4-FFF2-40B4-BE49-F238E27FC236}">
                <a16:creationId xmlns:a16="http://schemas.microsoft.com/office/drawing/2014/main" xmlns="" id="{ACE6E56D-2955-4885-AD7D-D9461CF429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55071" y="3713052"/>
            <a:ext cx="30967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l-GR" sz="1600" b="1" dirty="0"/>
              <a:t>ε</a:t>
            </a:r>
            <a:endParaRPr lang="en-US" altLang="en-US" sz="1600" b="1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xmlns="" id="{4D23D369-FD3D-4C31-AEA8-3CCE98800BE3}"/>
              </a:ext>
            </a:extLst>
          </p:cNvPr>
          <p:cNvCxnSpPr/>
          <p:nvPr/>
        </p:nvCxnSpPr>
        <p:spPr bwMode="auto">
          <a:xfrm>
            <a:off x="8304170" y="3876151"/>
            <a:ext cx="61595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xmlns="" id="{9015E247-8E79-4B45-8DFB-4E8E03729D2E}"/>
              </a:ext>
            </a:extLst>
          </p:cNvPr>
          <p:cNvSpPr/>
          <p:nvPr/>
        </p:nvSpPr>
        <p:spPr bwMode="auto">
          <a:xfrm>
            <a:off x="7748545" y="3616179"/>
            <a:ext cx="555625" cy="51435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IN" sz="1200" b="1" dirty="0"/>
              <a:t>0</a:t>
            </a:r>
            <a:endParaRPr lang="en-US" sz="1200" b="1" dirty="0"/>
          </a:p>
        </p:txBody>
      </p:sp>
      <p:sp>
        <p:nvSpPr>
          <p:cNvPr id="16" name="TextBox 39">
            <a:extLst>
              <a:ext uri="{FF2B5EF4-FFF2-40B4-BE49-F238E27FC236}">
                <a16:creationId xmlns:a16="http://schemas.microsoft.com/office/drawing/2014/main" xmlns="" id="{3A7814F3-B335-4B66-BBEB-D7DFD54F8E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38373" y="3610001"/>
            <a:ext cx="30967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l-GR" sz="1600" b="1" dirty="0"/>
              <a:t>ε</a:t>
            </a:r>
            <a:endParaRPr lang="en-US" altLang="en-US" sz="1600" b="1" dirty="0"/>
          </a:p>
        </p:txBody>
      </p:sp>
      <p:sp>
        <p:nvSpPr>
          <p:cNvPr id="17" name="TextBox 39">
            <a:extLst>
              <a:ext uri="{FF2B5EF4-FFF2-40B4-BE49-F238E27FC236}">
                <a16:creationId xmlns:a16="http://schemas.microsoft.com/office/drawing/2014/main" xmlns="" id="{95C53276-8D61-46E5-BE8D-3886370676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74111" y="3158013"/>
            <a:ext cx="30967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l-GR" sz="1600" b="1" dirty="0"/>
              <a:t>ε</a:t>
            </a:r>
            <a:endParaRPr lang="en-US" altLang="en-US" sz="1600" b="1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xmlns="" id="{BBC50DF9-F8C2-4531-9CDC-AC6082FDD8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529" y="5580476"/>
            <a:ext cx="829467" cy="860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77834365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D787F851-C36C-4D95-9DC5-08B887644F02}"/>
              </a:ext>
            </a:extLst>
          </p:cNvPr>
          <p:cNvSpPr txBox="1"/>
          <p:nvPr/>
        </p:nvSpPr>
        <p:spPr>
          <a:xfrm>
            <a:off x="5522766" y="612559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Example</a:t>
            </a:r>
            <a:endParaRPr lang="en-IN" b="1" u="sng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5F3C327A-C939-4DA8-AE0B-915B3E7141E2}"/>
              </a:ext>
            </a:extLst>
          </p:cNvPr>
          <p:cNvSpPr txBox="1"/>
          <p:nvPr/>
        </p:nvSpPr>
        <p:spPr>
          <a:xfrm>
            <a:off x="736846" y="1127463"/>
            <a:ext cx="878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Step 1</a:t>
            </a:r>
            <a:endParaRPr lang="en-IN" b="1" u="sng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449C1F25-A4B0-468D-B664-F82757ECD1F2}"/>
              </a:ext>
            </a:extLst>
          </p:cNvPr>
          <p:cNvSpPr txBox="1"/>
          <p:nvPr/>
        </p:nvSpPr>
        <p:spPr>
          <a:xfrm>
            <a:off x="8432323" y="725603"/>
            <a:ext cx="31453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buFont typeface="Arial" panose="020B0604020202020204" pitchFamily="34" charset="0"/>
              <a:buNone/>
            </a:pPr>
            <a:r>
              <a:rPr lang="en-IN" altLang="en-US" sz="1800" b="1" dirty="0">
                <a:solidFill>
                  <a:srgbClr val="FF0000"/>
                </a:solidFill>
              </a:rPr>
              <a:t>NFA  N </a:t>
            </a:r>
            <a:r>
              <a:rPr lang="en-IN" altLang="en-US" sz="1800" dirty="0">
                <a:solidFill>
                  <a:srgbClr val="FF0000"/>
                </a:solidFill>
              </a:rPr>
              <a:t>for the Regular </a:t>
            </a:r>
          </a:p>
          <a:p>
            <a:pPr algn="just">
              <a:buFont typeface="Arial" panose="020B0604020202020204" pitchFamily="34" charset="0"/>
              <a:buNone/>
            </a:pPr>
            <a:r>
              <a:rPr lang="en-IN" altLang="en-US" sz="1800" dirty="0">
                <a:solidFill>
                  <a:srgbClr val="FF0000"/>
                </a:solidFill>
              </a:rPr>
              <a:t>Expression </a:t>
            </a:r>
            <a:r>
              <a:rPr lang="en-IN" altLang="en-US" sz="1800" b="1" dirty="0">
                <a:solidFill>
                  <a:srgbClr val="FF0000"/>
                </a:solidFill>
              </a:rPr>
              <a:t>(</a:t>
            </a:r>
            <a:r>
              <a:rPr lang="en-IN" altLang="en-US" sz="1800" b="1" dirty="0" err="1">
                <a:solidFill>
                  <a:srgbClr val="FF0000"/>
                </a:solidFill>
              </a:rPr>
              <a:t>a|b</a:t>
            </a:r>
            <a:r>
              <a:rPr lang="en-IN" altLang="en-US" sz="1800" b="1" dirty="0">
                <a:solidFill>
                  <a:srgbClr val="FF0000"/>
                </a:solidFill>
              </a:rPr>
              <a:t>)*</a:t>
            </a:r>
            <a:r>
              <a:rPr lang="en-IN" altLang="en-US" sz="1800" b="1" dirty="0" err="1">
                <a:solidFill>
                  <a:srgbClr val="FF0000"/>
                </a:solidFill>
              </a:rPr>
              <a:t>abb</a:t>
            </a:r>
            <a:endParaRPr lang="en-IN" altLang="en-US" sz="1800" b="1" dirty="0">
              <a:solidFill>
                <a:srgbClr val="FF0000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DE3E6DA0-DE37-4862-8258-D25A59C1A598}"/>
              </a:ext>
            </a:extLst>
          </p:cNvPr>
          <p:cNvSpPr txBox="1"/>
          <p:nvPr/>
        </p:nvSpPr>
        <p:spPr>
          <a:xfrm>
            <a:off x="747357" y="4069773"/>
            <a:ext cx="867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Step 2</a:t>
            </a:r>
            <a:endParaRPr lang="en-IN" b="1" u="sng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EA636FCA-4E62-44CD-984B-C3C81DB086AD}"/>
              </a:ext>
            </a:extLst>
          </p:cNvPr>
          <p:cNvSpPr txBox="1"/>
          <p:nvPr/>
        </p:nvSpPr>
        <p:spPr>
          <a:xfrm>
            <a:off x="784523" y="4519525"/>
            <a:ext cx="91340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dirty="0"/>
              <a:t>Pick out the Set of NFA states reachable from NFA state </a:t>
            </a:r>
            <a:r>
              <a:rPr lang="en-US" b="1" dirty="0">
                <a:solidFill>
                  <a:srgbClr val="FF0000"/>
                </a:solidFill>
              </a:rPr>
              <a:t>0</a:t>
            </a:r>
            <a:r>
              <a:rPr lang="en-US" dirty="0"/>
              <a:t> on </a:t>
            </a:r>
            <a:r>
              <a:rPr lang="en-IN" altLang="en-US" sz="1800" b="1" kern="1200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ε</a:t>
            </a:r>
            <a:r>
              <a:rPr lang="en-IN" altLang="en-US" sz="1800" dirty="0"/>
              <a:t> transitions alone</a:t>
            </a:r>
            <a:endParaRPr lang="en-IN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32501EF7-3AFA-4343-BB17-7CE51FD49850}"/>
              </a:ext>
            </a:extLst>
          </p:cNvPr>
          <p:cNvSpPr txBox="1"/>
          <p:nvPr/>
        </p:nvSpPr>
        <p:spPr>
          <a:xfrm>
            <a:off x="1956372" y="5225110"/>
            <a:ext cx="76905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altLang="en-US" sz="1800" dirty="0"/>
              <a:t>ε</a:t>
            </a:r>
            <a:r>
              <a:rPr lang="en-IN" altLang="en-US" sz="1800" dirty="0"/>
              <a:t>-closure(0) = {0,1,2,4,7} </a:t>
            </a:r>
            <a:r>
              <a:rPr lang="en-IN" altLang="en-US" sz="1800" dirty="0">
                <a:sym typeface="Wingdings" panose="05000000000000000000" pitchFamily="2" charset="2"/>
              </a:rPr>
              <a:t> Construct this as first DFA state A</a:t>
            </a:r>
            <a:r>
              <a:rPr lang="en-IN" altLang="en-US" sz="1800" dirty="0"/>
              <a:t> </a:t>
            </a:r>
            <a:endParaRPr lang="en-IN" dirty="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xmlns="" id="{1876C6C0-88FF-4717-A39B-67D6A6320A2B}"/>
              </a:ext>
            </a:extLst>
          </p:cNvPr>
          <p:cNvSpPr/>
          <p:nvPr/>
        </p:nvSpPr>
        <p:spPr bwMode="auto">
          <a:xfrm>
            <a:off x="3354407" y="1371934"/>
            <a:ext cx="555625" cy="51435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IN" sz="1200" b="1" dirty="0"/>
              <a:t>2</a:t>
            </a:r>
            <a:endParaRPr lang="en-US" sz="1200" b="1" dirty="0"/>
          </a:p>
        </p:txBody>
      </p:sp>
      <p:sp>
        <p:nvSpPr>
          <p:cNvPr id="42" name="TextBox 39">
            <a:extLst>
              <a:ext uri="{FF2B5EF4-FFF2-40B4-BE49-F238E27FC236}">
                <a16:creationId xmlns:a16="http://schemas.microsoft.com/office/drawing/2014/main" xmlns="" id="{B5B52606-3970-42F2-A2DF-B65503BDA2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16910" y="1340331"/>
            <a:ext cx="30967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600" b="1" dirty="0"/>
              <a:t>a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xmlns="" id="{4BEB0488-9C59-4F54-A0D5-0CDEDBC376DF}"/>
              </a:ext>
            </a:extLst>
          </p:cNvPr>
          <p:cNvSpPr/>
          <p:nvPr/>
        </p:nvSpPr>
        <p:spPr bwMode="auto">
          <a:xfrm>
            <a:off x="3351732" y="2938562"/>
            <a:ext cx="555625" cy="51435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b="1" dirty="0"/>
              <a:t>4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xmlns="" id="{04F68101-8563-4CC7-B40F-8E7DBF2E178F}"/>
              </a:ext>
            </a:extLst>
          </p:cNvPr>
          <p:cNvCxnSpPr/>
          <p:nvPr/>
        </p:nvCxnSpPr>
        <p:spPr bwMode="auto">
          <a:xfrm>
            <a:off x="3907357" y="3167162"/>
            <a:ext cx="862012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39">
            <a:extLst>
              <a:ext uri="{FF2B5EF4-FFF2-40B4-BE49-F238E27FC236}">
                <a16:creationId xmlns:a16="http://schemas.microsoft.com/office/drawing/2014/main" xmlns="" id="{ADF3B4CF-1FDA-4F05-98A7-EF7A446CE9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23136" y="2906918"/>
            <a:ext cx="30967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600" b="1" dirty="0"/>
              <a:t>b</a:t>
            </a: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xmlns="" id="{20ED88E5-AB51-4D8F-B349-5817F34027FC}"/>
              </a:ext>
            </a:extLst>
          </p:cNvPr>
          <p:cNvSpPr/>
          <p:nvPr/>
        </p:nvSpPr>
        <p:spPr bwMode="auto">
          <a:xfrm>
            <a:off x="4797588" y="1371934"/>
            <a:ext cx="555625" cy="51435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b="1" dirty="0"/>
              <a:t>3</a:t>
            </a: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xmlns="" id="{56282B9D-1643-4A1A-A38D-97D03F09E91A}"/>
              </a:ext>
            </a:extLst>
          </p:cNvPr>
          <p:cNvSpPr/>
          <p:nvPr/>
        </p:nvSpPr>
        <p:spPr bwMode="auto">
          <a:xfrm>
            <a:off x="4769369" y="2938562"/>
            <a:ext cx="555625" cy="51435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b="1" dirty="0"/>
              <a:t>5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xmlns="" id="{B8E03201-8D67-4B29-A07D-BEB77481546E}"/>
              </a:ext>
            </a:extLst>
          </p:cNvPr>
          <p:cNvSpPr/>
          <p:nvPr/>
        </p:nvSpPr>
        <p:spPr bwMode="auto">
          <a:xfrm>
            <a:off x="2182832" y="2154127"/>
            <a:ext cx="555625" cy="51435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IN" sz="1200" b="1" dirty="0"/>
              <a:t>1</a:t>
            </a:r>
            <a:endParaRPr lang="en-US" sz="1200" b="1" dirty="0"/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xmlns="" id="{0C3396BA-F14A-4954-B6D4-E5E6F5F45BD1}"/>
              </a:ext>
            </a:extLst>
          </p:cNvPr>
          <p:cNvCxnSpPr>
            <a:stCxn id="48" idx="7"/>
            <a:endCxn id="41" idx="2"/>
          </p:cNvCxnSpPr>
          <p:nvPr/>
        </p:nvCxnSpPr>
        <p:spPr>
          <a:xfrm flipV="1">
            <a:off x="2657088" y="1629109"/>
            <a:ext cx="697319" cy="600343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xmlns="" id="{19C6B46E-7D87-4641-9914-5B8FCAC3B008}"/>
              </a:ext>
            </a:extLst>
          </p:cNvPr>
          <p:cNvCxnSpPr>
            <a:cxnSpLocks/>
            <a:stCxn id="46" idx="6"/>
          </p:cNvCxnSpPr>
          <p:nvPr/>
        </p:nvCxnSpPr>
        <p:spPr>
          <a:xfrm>
            <a:off x="5353213" y="1629109"/>
            <a:ext cx="720710" cy="600343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xmlns="" id="{A91B916B-250B-4C83-A4F7-98662A96280F}"/>
              </a:ext>
            </a:extLst>
          </p:cNvPr>
          <p:cNvCxnSpPr>
            <a:cxnSpLocks/>
            <a:stCxn id="48" idx="5"/>
            <a:endCxn id="43" idx="2"/>
          </p:cNvCxnSpPr>
          <p:nvPr/>
        </p:nvCxnSpPr>
        <p:spPr>
          <a:xfrm>
            <a:off x="2657088" y="2593152"/>
            <a:ext cx="694644" cy="602585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xmlns="" id="{3D8528B8-4813-45A1-968B-184713FFD858}"/>
              </a:ext>
            </a:extLst>
          </p:cNvPr>
          <p:cNvCxnSpPr>
            <a:cxnSpLocks/>
            <a:stCxn id="47" idx="6"/>
          </p:cNvCxnSpPr>
          <p:nvPr/>
        </p:nvCxnSpPr>
        <p:spPr>
          <a:xfrm flipV="1">
            <a:off x="5324994" y="2593152"/>
            <a:ext cx="748929" cy="602585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3" name="TextBox 39">
            <a:extLst>
              <a:ext uri="{FF2B5EF4-FFF2-40B4-BE49-F238E27FC236}">
                <a16:creationId xmlns:a16="http://schemas.microsoft.com/office/drawing/2014/main" xmlns="" id="{AFD030DD-3A80-447C-8CC6-500D869D39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0687" y="1629109"/>
            <a:ext cx="30967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l-GR" sz="1600" b="1" dirty="0"/>
              <a:t>ε</a:t>
            </a:r>
            <a:endParaRPr lang="en-US" altLang="en-US" sz="1600" b="1" dirty="0"/>
          </a:p>
        </p:txBody>
      </p:sp>
      <p:sp>
        <p:nvSpPr>
          <p:cNvPr id="54" name="TextBox 39">
            <a:extLst>
              <a:ext uri="{FF2B5EF4-FFF2-40B4-BE49-F238E27FC236}">
                <a16:creationId xmlns:a16="http://schemas.microsoft.com/office/drawing/2014/main" xmlns="" id="{AED0832A-0035-42AD-9E4C-BB857A9E09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86027" y="1551768"/>
            <a:ext cx="30967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l-GR" sz="1600" b="1" dirty="0"/>
              <a:t>ε</a:t>
            </a:r>
            <a:endParaRPr lang="en-US" altLang="en-US" sz="1600" b="1" dirty="0"/>
          </a:p>
        </p:txBody>
      </p:sp>
      <p:sp>
        <p:nvSpPr>
          <p:cNvPr id="55" name="TextBox 39">
            <a:extLst>
              <a:ext uri="{FF2B5EF4-FFF2-40B4-BE49-F238E27FC236}">
                <a16:creationId xmlns:a16="http://schemas.microsoft.com/office/drawing/2014/main" xmlns="" id="{7BB5EE75-1838-4FCD-99A2-317E872549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58678" y="2828608"/>
            <a:ext cx="30967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l-GR" sz="1600" b="1" dirty="0"/>
              <a:t>ε</a:t>
            </a:r>
            <a:endParaRPr lang="en-US" altLang="en-US" sz="1600" b="1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xmlns="" id="{3DB28E6D-CBA3-45C2-8346-17E7C18868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0559" y="2811800"/>
            <a:ext cx="30967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l-GR" sz="1600" b="1" dirty="0"/>
              <a:t>ε</a:t>
            </a:r>
            <a:endParaRPr lang="en-US" altLang="en-US" sz="1600" b="1" dirty="0"/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xmlns="" id="{6F243EF7-DF1C-4058-A6B5-1BB53EEFFE27}"/>
              </a:ext>
            </a:extLst>
          </p:cNvPr>
          <p:cNvCxnSpPr/>
          <p:nvPr/>
        </p:nvCxnSpPr>
        <p:spPr bwMode="auto">
          <a:xfrm>
            <a:off x="1568516" y="2405124"/>
            <a:ext cx="61595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Oval 57">
            <a:extLst>
              <a:ext uri="{FF2B5EF4-FFF2-40B4-BE49-F238E27FC236}">
                <a16:creationId xmlns:a16="http://schemas.microsoft.com/office/drawing/2014/main" xmlns="" id="{ABC52C01-912B-4FE8-9EA0-D1CC905438C5}"/>
              </a:ext>
            </a:extLst>
          </p:cNvPr>
          <p:cNvSpPr/>
          <p:nvPr/>
        </p:nvSpPr>
        <p:spPr bwMode="auto">
          <a:xfrm>
            <a:off x="1012891" y="2145152"/>
            <a:ext cx="555625" cy="51435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IN" sz="1200" b="1" dirty="0"/>
              <a:t>0</a:t>
            </a:r>
            <a:endParaRPr lang="en-US" sz="1200" b="1" dirty="0"/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xmlns="" id="{3AC288E5-2751-4510-A99F-F4437E5DE814}"/>
              </a:ext>
            </a:extLst>
          </p:cNvPr>
          <p:cNvCxnSpPr/>
          <p:nvPr/>
        </p:nvCxnSpPr>
        <p:spPr bwMode="auto">
          <a:xfrm>
            <a:off x="398575" y="2396149"/>
            <a:ext cx="61595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Oval 59">
            <a:extLst>
              <a:ext uri="{FF2B5EF4-FFF2-40B4-BE49-F238E27FC236}">
                <a16:creationId xmlns:a16="http://schemas.microsoft.com/office/drawing/2014/main" xmlns="" id="{FA7B8DB7-5EB7-4D85-8BC7-DCF25C23AFFE}"/>
              </a:ext>
            </a:extLst>
          </p:cNvPr>
          <p:cNvSpPr/>
          <p:nvPr/>
        </p:nvSpPr>
        <p:spPr bwMode="auto">
          <a:xfrm>
            <a:off x="5996573" y="2154127"/>
            <a:ext cx="555625" cy="51435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b="1" dirty="0"/>
              <a:t>6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xmlns="" id="{0B74078B-E41D-4AB1-9D3C-569E5DB2B783}"/>
              </a:ext>
            </a:extLst>
          </p:cNvPr>
          <p:cNvCxnSpPr/>
          <p:nvPr/>
        </p:nvCxnSpPr>
        <p:spPr bwMode="auto">
          <a:xfrm>
            <a:off x="6551917" y="2405124"/>
            <a:ext cx="61595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39">
            <a:extLst>
              <a:ext uri="{FF2B5EF4-FFF2-40B4-BE49-F238E27FC236}">
                <a16:creationId xmlns:a16="http://schemas.microsoft.com/office/drawing/2014/main" xmlns="" id="{BE5AD8D3-9A9D-47D7-AEE3-4309936C57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02719" y="2138974"/>
            <a:ext cx="30967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l-GR" sz="1600" b="1" dirty="0"/>
              <a:t>ε</a:t>
            </a:r>
            <a:endParaRPr lang="en-US" altLang="en-US" sz="1600" b="1" dirty="0"/>
          </a:p>
        </p:txBody>
      </p:sp>
      <p:sp>
        <p:nvSpPr>
          <p:cNvPr id="63" name="TextBox 39">
            <a:extLst>
              <a:ext uri="{FF2B5EF4-FFF2-40B4-BE49-F238E27FC236}">
                <a16:creationId xmlns:a16="http://schemas.microsoft.com/office/drawing/2014/main" xmlns="" id="{6D532A29-721F-4957-B9A2-F9FAE4FC9F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36812" y="2138974"/>
            <a:ext cx="30967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l-GR" sz="1600" b="1" dirty="0"/>
              <a:t>ε</a:t>
            </a:r>
            <a:endParaRPr lang="en-US" altLang="en-US" sz="1600" b="1" dirty="0"/>
          </a:p>
        </p:txBody>
      </p:sp>
      <p:sp>
        <p:nvSpPr>
          <p:cNvPr id="64" name="TextBox 39">
            <a:extLst>
              <a:ext uri="{FF2B5EF4-FFF2-40B4-BE49-F238E27FC236}">
                <a16:creationId xmlns:a16="http://schemas.microsoft.com/office/drawing/2014/main" xmlns="" id="{CFC9703F-5C6B-483F-B50C-E28DFBC4BB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23136" y="600277"/>
            <a:ext cx="30967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l-GR" sz="1600" b="1" dirty="0"/>
              <a:t>ε</a:t>
            </a:r>
            <a:endParaRPr lang="en-US" altLang="en-US" sz="1600" b="1" dirty="0"/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xmlns="" id="{7AE2DFFE-0BA4-4159-B058-FFEA7E8D55E6}"/>
              </a:ext>
            </a:extLst>
          </p:cNvPr>
          <p:cNvCxnSpPr/>
          <p:nvPr/>
        </p:nvCxnSpPr>
        <p:spPr bwMode="auto">
          <a:xfrm>
            <a:off x="3922804" y="1605982"/>
            <a:ext cx="862012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Oval 65">
            <a:extLst>
              <a:ext uri="{FF2B5EF4-FFF2-40B4-BE49-F238E27FC236}">
                <a16:creationId xmlns:a16="http://schemas.microsoft.com/office/drawing/2014/main" xmlns="" id="{7FD18B6A-1AC7-4A57-B691-145305531985}"/>
              </a:ext>
            </a:extLst>
          </p:cNvPr>
          <p:cNvSpPr/>
          <p:nvPr/>
        </p:nvSpPr>
        <p:spPr bwMode="auto">
          <a:xfrm>
            <a:off x="7163231" y="2146067"/>
            <a:ext cx="555625" cy="51435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b="1" dirty="0"/>
              <a:t>7</a:t>
            </a: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xmlns="" id="{0A82FA29-5D74-4D8C-81C9-231AFF62AD3D}"/>
              </a:ext>
            </a:extLst>
          </p:cNvPr>
          <p:cNvCxnSpPr>
            <a:cxnSpLocks/>
          </p:cNvCxnSpPr>
          <p:nvPr/>
        </p:nvCxnSpPr>
        <p:spPr bwMode="auto">
          <a:xfrm>
            <a:off x="7718856" y="2403242"/>
            <a:ext cx="63742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39">
            <a:extLst>
              <a:ext uri="{FF2B5EF4-FFF2-40B4-BE49-F238E27FC236}">
                <a16:creationId xmlns:a16="http://schemas.microsoft.com/office/drawing/2014/main" xmlns="" id="{6EF780F5-7B90-4F79-8AAD-8A2EB3D7AF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32525" y="2098819"/>
            <a:ext cx="30967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600" b="1" dirty="0"/>
              <a:t>a</a:t>
            </a: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xmlns="" id="{4C938FF8-DA22-4E8F-8DD2-7BF23731B960}"/>
              </a:ext>
            </a:extLst>
          </p:cNvPr>
          <p:cNvCxnSpPr>
            <a:cxnSpLocks/>
            <a:stCxn id="71" idx="6"/>
          </p:cNvCxnSpPr>
          <p:nvPr/>
        </p:nvCxnSpPr>
        <p:spPr bwMode="auto">
          <a:xfrm>
            <a:off x="8907273" y="2403242"/>
            <a:ext cx="656617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Oval 69">
            <a:extLst>
              <a:ext uri="{FF2B5EF4-FFF2-40B4-BE49-F238E27FC236}">
                <a16:creationId xmlns:a16="http://schemas.microsoft.com/office/drawing/2014/main" xmlns="" id="{88CD4778-333E-4566-8AE3-D6A99EA8BEAD}"/>
              </a:ext>
            </a:extLst>
          </p:cNvPr>
          <p:cNvSpPr/>
          <p:nvPr/>
        </p:nvSpPr>
        <p:spPr bwMode="auto">
          <a:xfrm>
            <a:off x="10904760" y="2138974"/>
            <a:ext cx="664891" cy="601670"/>
          </a:xfrm>
          <a:prstGeom prst="ellipse">
            <a:avLst/>
          </a:prstGeom>
          <a:ln w="85725" cmpd="dbl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IN" sz="1200" b="1" dirty="0"/>
              <a:t>10</a:t>
            </a:r>
            <a:endParaRPr lang="en-US" sz="1200" b="1" dirty="0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xmlns="" id="{808124C6-22BC-433F-982C-7E64A9644A33}"/>
              </a:ext>
            </a:extLst>
          </p:cNvPr>
          <p:cNvSpPr/>
          <p:nvPr/>
        </p:nvSpPr>
        <p:spPr bwMode="auto">
          <a:xfrm>
            <a:off x="8351648" y="2146067"/>
            <a:ext cx="555625" cy="51435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b="1" dirty="0"/>
              <a:t>8</a:t>
            </a:r>
          </a:p>
        </p:txBody>
      </p:sp>
      <p:sp>
        <p:nvSpPr>
          <p:cNvPr id="72" name="TextBox 39">
            <a:extLst>
              <a:ext uri="{FF2B5EF4-FFF2-40B4-BE49-F238E27FC236}">
                <a16:creationId xmlns:a16="http://schemas.microsoft.com/office/drawing/2014/main" xmlns="" id="{0FC446C5-B6B9-434A-895D-7448C8FEC4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28239" y="2113236"/>
            <a:ext cx="30967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600" b="1" dirty="0"/>
              <a:t>b</a:t>
            </a: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xmlns="" id="{12B7AD81-9867-46D7-9A99-E3FAC138056A}"/>
              </a:ext>
            </a:extLst>
          </p:cNvPr>
          <p:cNvSpPr/>
          <p:nvPr/>
        </p:nvSpPr>
        <p:spPr bwMode="auto">
          <a:xfrm>
            <a:off x="9550042" y="2138974"/>
            <a:ext cx="664891" cy="51435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b="1" dirty="0"/>
              <a:t>9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xmlns="" id="{CD96E556-A424-4EFD-B802-1EA7054A5BAE}"/>
              </a:ext>
            </a:extLst>
          </p:cNvPr>
          <p:cNvCxnSpPr>
            <a:cxnSpLocks/>
          </p:cNvCxnSpPr>
          <p:nvPr/>
        </p:nvCxnSpPr>
        <p:spPr bwMode="auto">
          <a:xfrm>
            <a:off x="10223953" y="2412216"/>
            <a:ext cx="62911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39">
            <a:extLst>
              <a:ext uri="{FF2B5EF4-FFF2-40B4-BE49-F238E27FC236}">
                <a16:creationId xmlns:a16="http://schemas.microsoft.com/office/drawing/2014/main" xmlns="" id="{E92DB3AF-A85A-4B50-A41E-55498F48C1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49136" y="2138412"/>
            <a:ext cx="30967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600" b="1" dirty="0"/>
              <a:t>b</a:t>
            </a:r>
          </a:p>
        </p:txBody>
      </p:sp>
      <p:cxnSp>
        <p:nvCxnSpPr>
          <p:cNvPr id="76" name="Connector: Curved 75">
            <a:extLst>
              <a:ext uri="{FF2B5EF4-FFF2-40B4-BE49-F238E27FC236}">
                <a16:creationId xmlns:a16="http://schemas.microsoft.com/office/drawing/2014/main" xmlns="" id="{010987C7-A15F-4C82-BF4D-86A96F05C80F}"/>
              </a:ext>
            </a:extLst>
          </p:cNvPr>
          <p:cNvCxnSpPr/>
          <p:nvPr/>
        </p:nvCxnSpPr>
        <p:spPr>
          <a:xfrm rot="5400000" flipH="1" flipV="1">
            <a:off x="4374885" y="-424169"/>
            <a:ext cx="6178" cy="6181873"/>
          </a:xfrm>
          <a:prstGeom prst="curvedConnector3">
            <a:avLst>
              <a:gd name="adj1" fmla="val -24392829"/>
            </a:avLst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7" name="TextBox 39">
            <a:extLst>
              <a:ext uri="{FF2B5EF4-FFF2-40B4-BE49-F238E27FC236}">
                <a16:creationId xmlns:a16="http://schemas.microsoft.com/office/drawing/2014/main" xmlns="" id="{FBB67861-A4ED-4F4A-BD43-5E3564F778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16910" y="3883656"/>
            <a:ext cx="30967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l-GR" sz="1600" b="1" dirty="0"/>
              <a:t>ε</a:t>
            </a:r>
            <a:endParaRPr lang="en-US" altLang="en-US" sz="1600" b="1" dirty="0"/>
          </a:p>
        </p:txBody>
      </p:sp>
      <p:cxnSp>
        <p:nvCxnSpPr>
          <p:cNvPr id="78" name="Connector: Curved 77">
            <a:extLst>
              <a:ext uri="{FF2B5EF4-FFF2-40B4-BE49-F238E27FC236}">
                <a16:creationId xmlns:a16="http://schemas.microsoft.com/office/drawing/2014/main" xmlns="" id="{1FB0D77F-EA48-48D4-9A06-7EA3752CAAF7}"/>
              </a:ext>
            </a:extLst>
          </p:cNvPr>
          <p:cNvCxnSpPr/>
          <p:nvPr/>
        </p:nvCxnSpPr>
        <p:spPr>
          <a:xfrm rot="16200000" flipV="1">
            <a:off x="4323712" y="245876"/>
            <a:ext cx="12700" cy="3813741"/>
          </a:xfrm>
          <a:prstGeom prst="curvedConnector3">
            <a:avLst>
              <a:gd name="adj1" fmla="val 9349520"/>
            </a:avLst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C6BC0A51-B827-4C4E-A6F8-4D12D90907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529" y="5580476"/>
            <a:ext cx="829467" cy="860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98295657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Oval 36">
            <a:extLst>
              <a:ext uri="{FF2B5EF4-FFF2-40B4-BE49-F238E27FC236}">
                <a16:creationId xmlns:a16="http://schemas.microsoft.com/office/drawing/2014/main" xmlns="" id="{BF85B52A-680E-4840-81D4-26BE79405B41}"/>
              </a:ext>
            </a:extLst>
          </p:cNvPr>
          <p:cNvSpPr/>
          <p:nvPr/>
        </p:nvSpPr>
        <p:spPr bwMode="auto">
          <a:xfrm>
            <a:off x="4027332" y="2689118"/>
            <a:ext cx="555625" cy="51435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IN" sz="1200" b="1" dirty="0"/>
              <a:t>2</a:t>
            </a:r>
            <a:endParaRPr lang="en-US" sz="1200" b="1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xmlns="" id="{7EE1A9D3-9904-4E3B-9737-76E632293A5C}"/>
              </a:ext>
            </a:extLst>
          </p:cNvPr>
          <p:cNvSpPr/>
          <p:nvPr/>
        </p:nvSpPr>
        <p:spPr bwMode="auto">
          <a:xfrm>
            <a:off x="4024657" y="4255746"/>
            <a:ext cx="555625" cy="51435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IN" sz="1200" b="1" dirty="0"/>
              <a:t>5</a:t>
            </a:r>
            <a:endParaRPr lang="en-US" sz="1200" b="1" dirty="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xmlns="" id="{74C6E5A4-C5B3-4753-975C-DBE52ABA761C}"/>
              </a:ext>
            </a:extLst>
          </p:cNvPr>
          <p:cNvSpPr/>
          <p:nvPr/>
        </p:nvSpPr>
        <p:spPr bwMode="auto">
          <a:xfrm>
            <a:off x="2855757" y="3471311"/>
            <a:ext cx="555625" cy="51435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IN" sz="1200" b="1" dirty="0"/>
              <a:t>1</a:t>
            </a:r>
            <a:endParaRPr lang="en-US" sz="1200" b="1" dirty="0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xmlns="" id="{8ECCDFA7-DEF4-47AB-A935-8F9DE0AC3EC1}"/>
              </a:ext>
            </a:extLst>
          </p:cNvPr>
          <p:cNvCxnSpPr>
            <a:stCxn id="39" idx="7"/>
            <a:endCxn id="37" idx="2"/>
          </p:cNvCxnSpPr>
          <p:nvPr/>
        </p:nvCxnSpPr>
        <p:spPr>
          <a:xfrm flipV="1">
            <a:off x="3330013" y="2946293"/>
            <a:ext cx="697319" cy="600343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xmlns="" id="{AD4FB771-EBEA-4A61-877D-BDF2D362E851}"/>
              </a:ext>
            </a:extLst>
          </p:cNvPr>
          <p:cNvCxnSpPr>
            <a:cxnSpLocks/>
            <a:stCxn id="39" idx="5"/>
            <a:endCxn id="38" idx="2"/>
          </p:cNvCxnSpPr>
          <p:nvPr/>
        </p:nvCxnSpPr>
        <p:spPr>
          <a:xfrm>
            <a:off x="3330013" y="3910336"/>
            <a:ext cx="694644" cy="602585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2" name="TextBox 39">
            <a:extLst>
              <a:ext uri="{FF2B5EF4-FFF2-40B4-BE49-F238E27FC236}">
                <a16:creationId xmlns:a16="http://schemas.microsoft.com/office/drawing/2014/main" xmlns="" id="{DD3CE635-5F24-455B-B518-5B9A1153A5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24035" y="4180096"/>
            <a:ext cx="30967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l-GR" sz="1600" b="1" dirty="0"/>
              <a:t>ε</a:t>
            </a:r>
            <a:endParaRPr lang="en-US" altLang="en-US" sz="1600" b="1" dirty="0"/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xmlns="" id="{168BFB9E-7038-4FE3-BD8B-D16B52A0FF03}"/>
              </a:ext>
            </a:extLst>
          </p:cNvPr>
          <p:cNvCxnSpPr/>
          <p:nvPr/>
        </p:nvCxnSpPr>
        <p:spPr bwMode="auto">
          <a:xfrm>
            <a:off x="2241441" y="3722308"/>
            <a:ext cx="61595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 43">
            <a:extLst>
              <a:ext uri="{FF2B5EF4-FFF2-40B4-BE49-F238E27FC236}">
                <a16:creationId xmlns:a16="http://schemas.microsoft.com/office/drawing/2014/main" xmlns="" id="{7EAD75D5-7851-44F0-AD55-9734091B4278}"/>
              </a:ext>
            </a:extLst>
          </p:cNvPr>
          <p:cNvSpPr/>
          <p:nvPr/>
        </p:nvSpPr>
        <p:spPr bwMode="auto">
          <a:xfrm>
            <a:off x="1685816" y="3462336"/>
            <a:ext cx="555625" cy="51435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IN" sz="1200" b="1" dirty="0"/>
              <a:t>0</a:t>
            </a:r>
            <a:endParaRPr lang="en-US" sz="1200" b="1" dirty="0"/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xmlns="" id="{F7215EE4-4230-4089-B20A-DE29DC19B18F}"/>
              </a:ext>
            </a:extLst>
          </p:cNvPr>
          <p:cNvCxnSpPr/>
          <p:nvPr/>
        </p:nvCxnSpPr>
        <p:spPr bwMode="auto">
          <a:xfrm>
            <a:off x="1071500" y="3713333"/>
            <a:ext cx="61595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39">
            <a:extLst>
              <a:ext uri="{FF2B5EF4-FFF2-40B4-BE49-F238E27FC236}">
                <a16:creationId xmlns:a16="http://schemas.microsoft.com/office/drawing/2014/main" xmlns="" id="{156EE6E7-DA56-43C6-BF93-1C6CE2857B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75644" y="3456158"/>
            <a:ext cx="30967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l-GR" sz="1600" b="1" dirty="0"/>
              <a:t>ε</a:t>
            </a:r>
            <a:endParaRPr lang="en-US" altLang="en-US" sz="1600" b="1" dirty="0"/>
          </a:p>
        </p:txBody>
      </p:sp>
      <p:cxnSp>
        <p:nvCxnSpPr>
          <p:cNvPr id="47" name="Connector: Curved 46">
            <a:extLst>
              <a:ext uri="{FF2B5EF4-FFF2-40B4-BE49-F238E27FC236}">
                <a16:creationId xmlns:a16="http://schemas.microsoft.com/office/drawing/2014/main" xmlns="" id="{2E839D78-4A90-4494-BD33-428CFDB49D4D}"/>
              </a:ext>
            </a:extLst>
          </p:cNvPr>
          <p:cNvCxnSpPr>
            <a:cxnSpLocks/>
            <a:stCxn id="44" idx="4"/>
          </p:cNvCxnSpPr>
          <p:nvPr/>
        </p:nvCxnSpPr>
        <p:spPr>
          <a:xfrm rot="16200000" flipH="1">
            <a:off x="3992463" y="1947851"/>
            <a:ext cx="2797" cy="4060465"/>
          </a:xfrm>
          <a:prstGeom prst="curvedConnector3">
            <a:avLst>
              <a:gd name="adj1" fmla="val 37695996"/>
            </a:avLst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8" name="TextBox 39">
            <a:extLst>
              <a:ext uri="{FF2B5EF4-FFF2-40B4-BE49-F238E27FC236}">
                <a16:creationId xmlns:a16="http://schemas.microsoft.com/office/drawing/2014/main" xmlns="" id="{17776EDD-972C-4CC4-A817-ACEA6A1774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69819" y="4773692"/>
            <a:ext cx="30967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l-GR" sz="1600" b="1" dirty="0"/>
              <a:t>ε</a:t>
            </a:r>
            <a:endParaRPr lang="en-US" altLang="en-US" sz="1600" b="1" dirty="0"/>
          </a:p>
        </p:txBody>
      </p:sp>
      <p:sp>
        <p:nvSpPr>
          <p:cNvPr id="49" name="Arrow: Right 48">
            <a:extLst>
              <a:ext uri="{FF2B5EF4-FFF2-40B4-BE49-F238E27FC236}">
                <a16:creationId xmlns:a16="http://schemas.microsoft.com/office/drawing/2014/main" xmlns="" id="{38E37C17-849C-42C9-860D-7937131AA1B2}"/>
              </a:ext>
            </a:extLst>
          </p:cNvPr>
          <p:cNvSpPr/>
          <p:nvPr/>
        </p:nvSpPr>
        <p:spPr>
          <a:xfrm>
            <a:off x="6611822" y="3625435"/>
            <a:ext cx="1409033" cy="9687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xmlns="" id="{50E5FFDC-5AF6-4F48-8A9E-5535D4D203A9}"/>
              </a:ext>
            </a:extLst>
          </p:cNvPr>
          <p:cNvSpPr/>
          <p:nvPr/>
        </p:nvSpPr>
        <p:spPr bwMode="auto">
          <a:xfrm>
            <a:off x="9610616" y="3471311"/>
            <a:ext cx="555625" cy="51435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b="1" dirty="0"/>
              <a:t>A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xmlns="" id="{E0634266-D761-4917-84BE-55A81A426F67}"/>
              </a:ext>
            </a:extLst>
          </p:cNvPr>
          <p:cNvCxnSpPr/>
          <p:nvPr/>
        </p:nvCxnSpPr>
        <p:spPr bwMode="auto">
          <a:xfrm>
            <a:off x="8994666" y="3707828"/>
            <a:ext cx="61595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xmlns="" id="{63A12C65-EFE0-4EB4-B231-72E646FBD3B3}"/>
              </a:ext>
            </a:extLst>
          </p:cNvPr>
          <p:cNvSpPr txBox="1"/>
          <p:nvPr/>
        </p:nvSpPr>
        <p:spPr>
          <a:xfrm>
            <a:off x="1811222" y="2780397"/>
            <a:ext cx="639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NFA</a:t>
            </a:r>
            <a:endParaRPr lang="en-IN" b="1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xmlns="" id="{E1B4800A-6AB2-4115-97EE-869340195D68}"/>
              </a:ext>
            </a:extLst>
          </p:cNvPr>
          <p:cNvSpPr txBox="1"/>
          <p:nvPr/>
        </p:nvSpPr>
        <p:spPr>
          <a:xfrm>
            <a:off x="9568468" y="2785559"/>
            <a:ext cx="628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DFA</a:t>
            </a:r>
            <a:endParaRPr lang="en-IN" b="1" dirty="0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xmlns="" id="{63E078E4-E627-4F41-A3EE-3A21911AF394}"/>
              </a:ext>
            </a:extLst>
          </p:cNvPr>
          <p:cNvSpPr/>
          <p:nvPr/>
        </p:nvSpPr>
        <p:spPr bwMode="auto">
          <a:xfrm>
            <a:off x="5726269" y="3450653"/>
            <a:ext cx="555625" cy="51435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b="1" dirty="0"/>
              <a:t>7</a:t>
            </a:r>
          </a:p>
        </p:txBody>
      </p:sp>
      <p:sp>
        <p:nvSpPr>
          <p:cNvPr id="56" name="TextBox 39">
            <a:extLst>
              <a:ext uri="{FF2B5EF4-FFF2-40B4-BE49-F238E27FC236}">
                <a16:creationId xmlns:a16="http://schemas.microsoft.com/office/drawing/2014/main" xmlns="" id="{35F8ECA1-044A-4C47-AF23-C9A844420E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11382" y="3004170"/>
            <a:ext cx="30967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l-GR" sz="1600" b="1" dirty="0"/>
              <a:t>ε</a:t>
            </a:r>
            <a:endParaRPr lang="en-US" altLang="en-US" sz="1600" b="1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xmlns="" id="{EE8B21A8-AB86-4902-B47B-1F1D832360E7}"/>
              </a:ext>
            </a:extLst>
          </p:cNvPr>
          <p:cNvSpPr txBox="1"/>
          <p:nvPr/>
        </p:nvSpPr>
        <p:spPr>
          <a:xfrm>
            <a:off x="818271" y="733630"/>
            <a:ext cx="867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Step 2</a:t>
            </a:r>
            <a:endParaRPr lang="en-IN" b="1" u="sng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xmlns="" id="{80872A9F-87B1-452F-A3C2-31E0A457D92C}"/>
              </a:ext>
            </a:extLst>
          </p:cNvPr>
          <p:cNvSpPr txBox="1"/>
          <p:nvPr/>
        </p:nvSpPr>
        <p:spPr>
          <a:xfrm>
            <a:off x="855437" y="1183382"/>
            <a:ext cx="91340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dirty="0"/>
              <a:t>Pick out the Set of NFA states reachable from NFA state </a:t>
            </a:r>
            <a:r>
              <a:rPr lang="en-US" b="1" dirty="0">
                <a:solidFill>
                  <a:srgbClr val="FF0000"/>
                </a:solidFill>
              </a:rPr>
              <a:t>0</a:t>
            </a:r>
            <a:r>
              <a:rPr lang="en-US" dirty="0"/>
              <a:t> on </a:t>
            </a:r>
            <a:r>
              <a:rPr lang="en-IN" altLang="en-US" sz="1800" b="1" kern="1200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ε</a:t>
            </a:r>
            <a:r>
              <a:rPr lang="en-IN" altLang="en-US" sz="1800" dirty="0"/>
              <a:t> transitions alone</a:t>
            </a:r>
            <a:endParaRPr lang="en-IN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xmlns="" id="{D3923DF0-21CA-4338-B095-7766BC6636D3}"/>
              </a:ext>
            </a:extLst>
          </p:cNvPr>
          <p:cNvSpPr txBox="1"/>
          <p:nvPr/>
        </p:nvSpPr>
        <p:spPr>
          <a:xfrm>
            <a:off x="2027286" y="1888967"/>
            <a:ext cx="76905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altLang="en-US" sz="1800" dirty="0"/>
              <a:t>ε</a:t>
            </a:r>
            <a:r>
              <a:rPr lang="en-IN" altLang="en-US" sz="1800" dirty="0"/>
              <a:t>-closure(0) = {0,1,2,4,7} </a:t>
            </a:r>
            <a:r>
              <a:rPr lang="en-IN" altLang="en-US" sz="1800" dirty="0">
                <a:sym typeface="Wingdings" panose="05000000000000000000" pitchFamily="2" charset="2"/>
              </a:rPr>
              <a:t> Construct this as first DFA state A</a:t>
            </a:r>
            <a:r>
              <a:rPr lang="en-IN" altLang="en-US" sz="1800" dirty="0"/>
              <a:t> </a:t>
            </a:r>
            <a:endParaRPr lang="en-IN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DFD22806-CEB7-4B38-B1E8-26CB5E3FB5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529" y="5580476"/>
            <a:ext cx="829467" cy="860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8280292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305C7853-4F6D-4B44-9E0F-74698AF17759}"/>
              </a:ext>
            </a:extLst>
          </p:cNvPr>
          <p:cNvSpPr txBox="1"/>
          <p:nvPr/>
        </p:nvSpPr>
        <p:spPr>
          <a:xfrm>
            <a:off x="669261" y="685701"/>
            <a:ext cx="1061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Step 2.1</a:t>
            </a:r>
            <a:endParaRPr lang="en-IN" b="1" u="sng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D28F7011-D63E-462C-BF1A-DE84612E199E}"/>
              </a:ext>
            </a:extLst>
          </p:cNvPr>
          <p:cNvSpPr txBox="1"/>
          <p:nvPr/>
        </p:nvSpPr>
        <p:spPr>
          <a:xfrm>
            <a:off x="1793425" y="701763"/>
            <a:ext cx="9665289" cy="21171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IN" altLang="en-US" sz="1800" i="1" dirty="0"/>
              <a:t>Compute</a:t>
            </a:r>
            <a:r>
              <a:rPr lang="en-IN" altLang="en-US" sz="1800" b="1" dirty="0"/>
              <a:t> </a:t>
            </a:r>
            <a:r>
              <a:rPr lang="el-GR" altLang="en-US" sz="1800" b="1" i="1" dirty="0"/>
              <a:t>ε</a:t>
            </a:r>
            <a:r>
              <a:rPr lang="en-IN" altLang="en-US" sz="1800" b="1" i="1" dirty="0"/>
              <a:t>-closure(move(</a:t>
            </a:r>
            <a:r>
              <a:rPr lang="en-IN" altLang="en-US" sz="1800" b="1" i="1" dirty="0" err="1"/>
              <a:t>A,a</a:t>
            </a:r>
            <a:r>
              <a:rPr lang="en-IN" altLang="en-US" sz="1800" b="1" i="1" dirty="0"/>
              <a:t>))</a:t>
            </a:r>
          </a:p>
          <a:p>
            <a:pPr algn="just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IN" altLang="en-US" sz="1800" b="1" i="1" dirty="0"/>
              <a:t>	</a:t>
            </a:r>
            <a:r>
              <a:rPr lang="en-IN" altLang="en-US" sz="1800" dirty="0"/>
              <a:t>move(</a:t>
            </a:r>
            <a:r>
              <a:rPr lang="en-IN" altLang="en-US" sz="1800" dirty="0" err="1"/>
              <a:t>A,a</a:t>
            </a:r>
            <a:r>
              <a:rPr lang="en-IN" altLang="en-US" sz="1800" dirty="0"/>
              <a:t>) ={3,8}</a:t>
            </a:r>
          </a:p>
          <a:p>
            <a:pPr algn="just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IN" altLang="en-US" sz="1800" dirty="0"/>
              <a:t>	</a:t>
            </a:r>
            <a:r>
              <a:rPr lang="el-GR" altLang="en-US" sz="1800" dirty="0"/>
              <a:t>ε</a:t>
            </a:r>
            <a:r>
              <a:rPr lang="en-IN" altLang="en-US" sz="1800" dirty="0"/>
              <a:t>-closure(move(</a:t>
            </a:r>
            <a:r>
              <a:rPr lang="en-IN" altLang="en-US" sz="1800" dirty="0" err="1"/>
              <a:t>A,a</a:t>
            </a:r>
            <a:r>
              <a:rPr lang="en-IN" altLang="en-US" sz="1800" dirty="0"/>
              <a:t>)) = </a:t>
            </a:r>
            <a:r>
              <a:rPr lang="el-GR" altLang="en-US" sz="1800" dirty="0"/>
              <a:t>ε</a:t>
            </a:r>
            <a:r>
              <a:rPr lang="en-IN" altLang="en-US" sz="1800" dirty="0"/>
              <a:t>-closure(3,8) = {3,8,6,7,1,2,4}</a:t>
            </a:r>
          </a:p>
          <a:p>
            <a:pPr algn="just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IN" altLang="en-US" sz="1800" dirty="0"/>
              <a:t>	</a:t>
            </a:r>
            <a:r>
              <a:rPr lang="el-GR" altLang="en-US" sz="1800" dirty="0"/>
              <a:t>ε</a:t>
            </a:r>
            <a:r>
              <a:rPr lang="en-IN" altLang="en-US" sz="1800" dirty="0"/>
              <a:t>-closure(move(</a:t>
            </a:r>
            <a:r>
              <a:rPr lang="en-IN" altLang="en-US" sz="1800" dirty="0" err="1"/>
              <a:t>A,a</a:t>
            </a:r>
            <a:r>
              <a:rPr lang="en-IN" altLang="en-US" sz="1800" dirty="0"/>
              <a:t>)) ={1,2,3,4,6,7,8} 	</a:t>
            </a:r>
            <a:r>
              <a:rPr lang="en-IN" altLang="en-US" sz="1800" dirty="0">
                <a:sym typeface="Wingdings" panose="05000000000000000000" pitchFamily="2" charset="2"/>
              </a:rPr>
              <a:t>   </a:t>
            </a:r>
            <a:r>
              <a:rPr lang="en-IN" altLang="en-US" sz="1800" dirty="0" err="1">
                <a:sym typeface="Wingdings" panose="05000000000000000000" pitchFamily="2" charset="2"/>
              </a:rPr>
              <a:t>Constuct</a:t>
            </a:r>
            <a:r>
              <a:rPr lang="en-IN" altLang="en-US" sz="1800" dirty="0">
                <a:sym typeface="Wingdings" panose="05000000000000000000" pitchFamily="2" charset="2"/>
              </a:rPr>
              <a:t> New DFA State B</a:t>
            </a:r>
            <a:r>
              <a:rPr lang="en-IN" altLang="en-US" sz="1800" dirty="0"/>
              <a:t>	</a:t>
            </a:r>
            <a:endParaRPr lang="en-IN" altLang="en-US" sz="1600" dirty="0"/>
          </a:p>
          <a:p>
            <a:pPr algn="just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IN" altLang="en-US" sz="1600" dirty="0"/>
              <a:t>	</a:t>
            </a:r>
            <a:r>
              <a:rPr lang="en-IN" altLang="en-US" sz="1800" dirty="0" err="1"/>
              <a:t>Dtran</a:t>
            </a:r>
            <a:r>
              <a:rPr lang="en-IN" altLang="en-US" sz="1800" dirty="0"/>
              <a:t>[</a:t>
            </a:r>
            <a:r>
              <a:rPr lang="en-IN" altLang="en-US" sz="1800" dirty="0" err="1"/>
              <a:t>A,a</a:t>
            </a:r>
            <a:r>
              <a:rPr lang="en-IN" altLang="en-US" sz="1800" dirty="0"/>
              <a:t>]= B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xmlns="" id="{FA2B4F0A-A368-4881-B3DC-37706680EDC2}"/>
              </a:ext>
            </a:extLst>
          </p:cNvPr>
          <p:cNvSpPr/>
          <p:nvPr/>
        </p:nvSpPr>
        <p:spPr bwMode="auto">
          <a:xfrm>
            <a:off x="3256753" y="3048974"/>
            <a:ext cx="555625" cy="51435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IN" sz="1200" b="1" dirty="0"/>
              <a:t>2</a:t>
            </a:r>
            <a:endParaRPr lang="en-US" sz="1200" b="1" dirty="0"/>
          </a:p>
        </p:txBody>
      </p:sp>
      <p:sp>
        <p:nvSpPr>
          <p:cNvPr id="7" name="TextBox 39">
            <a:extLst>
              <a:ext uri="{FF2B5EF4-FFF2-40B4-BE49-F238E27FC236}">
                <a16:creationId xmlns:a16="http://schemas.microsoft.com/office/drawing/2014/main" xmlns="" id="{A680A899-5FA0-45F5-994E-8DDA3B1B1A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19256" y="3017371"/>
            <a:ext cx="30967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600" b="1" dirty="0"/>
              <a:t>a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xmlns="" id="{795B7048-3214-43DE-A006-E4C7225EA3A6}"/>
              </a:ext>
            </a:extLst>
          </p:cNvPr>
          <p:cNvSpPr/>
          <p:nvPr/>
        </p:nvSpPr>
        <p:spPr bwMode="auto">
          <a:xfrm>
            <a:off x="3254078" y="4615602"/>
            <a:ext cx="555625" cy="51435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b="1" dirty="0"/>
              <a:t>4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xmlns="" id="{5A4D104D-3107-47CB-B3B4-00067A973B39}"/>
              </a:ext>
            </a:extLst>
          </p:cNvPr>
          <p:cNvSpPr/>
          <p:nvPr/>
        </p:nvSpPr>
        <p:spPr bwMode="auto">
          <a:xfrm>
            <a:off x="4699934" y="3048974"/>
            <a:ext cx="555625" cy="51435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b="1" dirty="0"/>
              <a:t>3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xmlns="" id="{E383EF6A-5891-4124-B5F9-94BC7A6F874F}"/>
              </a:ext>
            </a:extLst>
          </p:cNvPr>
          <p:cNvSpPr/>
          <p:nvPr/>
        </p:nvSpPr>
        <p:spPr bwMode="auto">
          <a:xfrm>
            <a:off x="2085178" y="3831167"/>
            <a:ext cx="555625" cy="51435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IN" sz="1200" b="1" dirty="0"/>
              <a:t>1</a:t>
            </a:r>
            <a:endParaRPr lang="en-US" sz="1200" b="1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xmlns="" id="{BA1268BE-4C5D-4CE4-94D5-BF4BD58ED7D1}"/>
              </a:ext>
            </a:extLst>
          </p:cNvPr>
          <p:cNvCxnSpPr>
            <a:stCxn id="10" idx="7"/>
            <a:endCxn id="6" idx="2"/>
          </p:cNvCxnSpPr>
          <p:nvPr/>
        </p:nvCxnSpPr>
        <p:spPr>
          <a:xfrm flipV="1">
            <a:off x="2559434" y="3306149"/>
            <a:ext cx="697319" cy="600343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xmlns="" id="{F6FBBD98-CCC7-4544-9282-8966F2EB8B79}"/>
              </a:ext>
            </a:extLst>
          </p:cNvPr>
          <p:cNvCxnSpPr>
            <a:cxnSpLocks/>
            <a:stCxn id="9" idx="6"/>
          </p:cNvCxnSpPr>
          <p:nvPr/>
        </p:nvCxnSpPr>
        <p:spPr>
          <a:xfrm>
            <a:off x="5255559" y="3306149"/>
            <a:ext cx="720710" cy="600343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xmlns="" id="{B5087744-CF64-4505-A65A-E0878824B430}"/>
              </a:ext>
            </a:extLst>
          </p:cNvPr>
          <p:cNvCxnSpPr>
            <a:cxnSpLocks/>
            <a:stCxn id="10" idx="5"/>
            <a:endCxn id="8" idx="2"/>
          </p:cNvCxnSpPr>
          <p:nvPr/>
        </p:nvCxnSpPr>
        <p:spPr>
          <a:xfrm>
            <a:off x="2559434" y="4270192"/>
            <a:ext cx="694644" cy="602585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4" name="TextBox 39">
            <a:extLst>
              <a:ext uri="{FF2B5EF4-FFF2-40B4-BE49-F238E27FC236}">
                <a16:creationId xmlns:a16="http://schemas.microsoft.com/office/drawing/2014/main" xmlns="" id="{2EA39068-83AE-42D3-BBC8-879E054B8E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93033" y="3306149"/>
            <a:ext cx="30967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l-GR" sz="1600" b="1" dirty="0"/>
              <a:t>ε</a:t>
            </a:r>
            <a:endParaRPr lang="en-US" altLang="en-US" sz="1600" b="1" dirty="0"/>
          </a:p>
        </p:txBody>
      </p:sp>
      <p:sp>
        <p:nvSpPr>
          <p:cNvPr id="15" name="TextBox 39">
            <a:extLst>
              <a:ext uri="{FF2B5EF4-FFF2-40B4-BE49-F238E27FC236}">
                <a16:creationId xmlns:a16="http://schemas.microsoft.com/office/drawing/2014/main" xmlns="" id="{CACC2594-0AB8-4C78-A209-C26771A481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88373" y="3228808"/>
            <a:ext cx="30967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l-GR" sz="1600" b="1" dirty="0"/>
              <a:t>ε</a:t>
            </a:r>
            <a:endParaRPr lang="en-US" altLang="en-US" sz="16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344AAB5A-140B-4D36-BFE6-D06C81540B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92905" y="4488840"/>
            <a:ext cx="30967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l-GR" sz="1600" b="1" dirty="0"/>
              <a:t>ε</a:t>
            </a:r>
            <a:endParaRPr lang="en-US" altLang="en-US" sz="1600" b="1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xmlns="" id="{49809747-B118-4232-97D8-D2F3AB49BB6C}"/>
              </a:ext>
            </a:extLst>
          </p:cNvPr>
          <p:cNvCxnSpPr/>
          <p:nvPr/>
        </p:nvCxnSpPr>
        <p:spPr bwMode="auto">
          <a:xfrm>
            <a:off x="1470862" y="4082164"/>
            <a:ext cx="61595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xmlns="" id="{2E2BE64E-6EDD-49A5-A810-82BBE88B7AAA}"/>
              </a:ext>
            </a:extLst>
          </p:cNvPr>
          <p:cNvSpPr/>
          <p:nvPr/>
        </p:nvSpPr>
        <p:spPr bwMode="auto">
          <a:xfrm>
            <a:off x="915237" y="3822192"/>
            <a:ext cx="555625" cy="51435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IN" sz="1200" b="1" dirty="0"/>
              <a:t>0</a:t>
            </a:r>
            <a:endParaRPr lang="en-US" sz="1200" b="1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xmlns="" id="{84E23504-0F47-443A-9DA8-AAE18EA6B840}"/>
              </a:ext>
            </a:extLst>
          </p:cNvPr>
          <p:cNvCxnSpPr>
            <a:cxnSpLocks/>
          </p:cNvCxnSpPr>
          <p:nvPr/>
        </p:nvCxnSpPr>
        <p:spPr bwMode="auto">
          <a:xfrm>
            <a:off x="594804" y="4074777"/>
            <a:ext cx="322067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xmlns="" id="{104AFC10-6E03-4418-BD8B-7D8CBAAF132B}"/>
              </a:ext>
            </a:extLst>
          </p:cNvPr>
          <p:cNvSpPr/>
          <p:nvPr/>
        </p:nvSpPr>
        <p:spPr bwMode="auto">
          <a:xfrm>
            <a:off x="5898919" y="3831167"/>
            <a:ext cx="555625" cy="51435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b="1" dirty="0"/>
              <a:t>6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xmlns="" id="{1DF17864-676F-418D-8C18-4942207DA04F}"/>
              </a:ext>
            </a:extLst>
          </p:cNvPr>
          <p:cNvCxnSpPr/>
          <p:nvPr/>
        </p:nvCxnSpPr>
        <p:spPr bwMode="auto">
          <a:xfrm>
            <a:off x="6454263" y="4082164"/>
            <a:ext cx="61595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39">
            <a:extLst>
              <a:ext uri="{FF2B5EF4-FFF2-40B4-BE49-F238E27FC236}">
                <a16:creationId xmlns:a16="http://schemas.microsoft.com/office/drawing/2014/main" xmlns="" id="{AB127A02-5C37-472D-9F9D-4B2B3871B4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05065" y="3816014"/>
            <a:ext cx="30967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l-GR" sz="1600" b="1" dirty="0"/>
              <a:t>ε</a:t>
            </a:r>
            <a:endParaRPr lang="en-US" altLang="en-US" sz="1600" b="1" dirty="0"/>
          </a:p>
        </p:txBody>
      </p:sp>
      <p:sp>
        <p:nvSpPr>
          <p:cNvPr id="23" name="TextBox 39">
            <a:extLst>
              <a:ext uri="{FF2B5EF4-FFF2-40B4-BE49-F238E27FC236}">
                <a16:creationId xmlns:a16="http://schemas.microsoft.com/office/drawing/2014/main" xmlns="" id="{FEBF32F2-8A78-4EAD-94DD-F04F6F8D0F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39158" y="3816014"/>
            <a:ext cx="30967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l-GR" sz="1600" b="1" dirty="0"/>
              <a:t>ε</a:t>
            </a:r>
            <a:endParaRPr lang="en-US" altLang="en-US" sz="1600" b="1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xmlns="" id="{0B699F73-36A3-4167-9A0C-E04A4823A313}"/>
              </a:ext>
            </a:extLst>
          </p:cNvPr>
          <p:cNvCxnSpPr/>
          <p:nvPr/>
        </p:nvCxnSpPr>
        <p:spPr bwMode="auto">
          <a:xfrm>
            <a:off x="3825150" y="3283022"/>
            <a:ext cx="862012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xmlns="" id="{B997651B-7E8A-47D0-BC7F-F55DD4075464}"/>
              </a:ext>
            </a:extLst>
          </p:cNvPr>
          <p:cNvSpPr/>
          <p:nvPr/>
        </p:nvSpPr>
        <p:spPr bwMode="auto">
          <a:xfrm>
            <a:off x="7065577" y="3823107"/>
            <a:ext cx="555625" cy="51435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b="1" dirty="0"/>
              <a:t>7</a:t>
            </a:r>
          </a:p>
        </p:txBody>
      </p:sp>
      <p:cxnSp>
        <p:nvCxnSpPr>
          <p:cNvPr id="26" name="Connector: Curved 25">
            <a:extLst>
              <a:ext uri="{FF2B5EF4-FFF2-40B4-BE49-F238E27FC236}">
                <a16:creationId xmlns:a16="http://schemas.microsoft.com/office/drawing/2014/main" xmlns="" id="{982F92A3-0720-4150-9BB7-B43147F196CF}"/>
              </a:ext>
            </a:extLst>
          </p:cNvPr>
          <p:cNvCxnSpPr/>
          <p:nvPr/>
        </p:nvCxnSpPr>
        <p:spPr>
          <a:xfrm rot="5400000" flipH="1" flipV="1">
            <a:off x="4277231" y="1252871"/>
            <a:ext cx="6178" cy="6181873"/>
          </a:xfrm>
          <a:prstGeom prst="curvedConnector3">
            <a:avLst>
              <a:gd name="adj1" fmla="val -24392829"/>
            </a:avLst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7" name="TextBox 39">
            <a:extLst>
              <a:ext uri="{FF2B5EF4-FFF2-40B4-BE49-F238E27FC236}">
                <a16:creationId xmlns:a16="http://schemas.microsoft.com/office/drawing/2014/main" xmlns="" id="{5EB347B4-EF67-43CC-A6C1-4CF49944D4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19256" y="5560696"/>
            <a:ext cx="30967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l-GR" sz="1600" b="1" dirty="0"/>
              <a:t>ε</a:t>
            </a:r>
            <a:endParaRPr lang="en-US" altLang="en-US" sz="1600" b="1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xmlns="" id="{982F64D1-5E93-40DF-8E50-A34BE852BC2F}"/>
              </a:ext>
            </a:extLst>
          </p:cNvPr>
          <p:cNvSpPr/>
          <p:nvPr/>
        </p:nvSpPr>
        <p:spPr bwMode="auto">
          <a:xfrm>
            <a:off x="9234385" y="3831167"/>
            <a:ext cx="555625" cy="51435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b="1" dirty="0"/>
              <a:t>A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xmlns="" id="{49806105-9F88-4D30-B987-0B222037AB64}"/>
              </a:ext>
            </a:extLst>
          </p:cNvPr>
          <p:cNvCxnSpPr/>
          <p:nvPr/>
        </p:nvCxnSpPr>
        <p:spPr bwMode="auto">
          <a:xfrm>
            <a:off x="8618435" y="4067684"/>
            <a:ext cx="61595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val 35">
            <a:extLst>
              <a:ext uri="{FF2B5EF4-FFF2-40B4-BE49-F238E27FC236}">
                <a16:creationId xmlns:a16="http://schemas.microsoft.com/office/drawing/2014/main" xmlns="" id="{8D1BB219-8437-43BF-87F4-7D8315AE8561}"/>
              </a:ext>
            </a:extLst>
          </p:cNvPr>
          <p:cNvSpPr/>
          <p:nvPr/>
        </p:nvSpPr>
        <p:spPr bwMode="auto">
          <a:xfrm>
            <a:off x="10105876" y="3072651"/>
            <a:ext cx="555625" cy="51435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b="1" dirty="0"/>
              <a:t>B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xmlns="" id="{3FA7E453-BBD8-444B-A654-EA271EC369CE}"/>
              </a:ext>
            </a:extLst>
          </p:cNvPr>
          <p:cNvCxnSpPr>
            <a:stCxn id="33" idx="7"/>
            <a:endCxn id="36" idx="3"/>
          </p:cNvCxnSpPr>
          <p:nvPr/>
        </p:nvCxnSpPr>
        <p:spPr>
          <a:xfrm flipV="1">
            <a:off x="9708641" y="3511676"/>
            <a:ext cx="478604" cy="394816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5C0D1C15-68BE-4778-8FC2-6E14C49130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08641" y="3459698"/>
            <a:ext cx="30967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600" b="1" dirty="0"/>
              <a:t>a</a:t>
            </a:r>
          </a:p>
        </p:txBody>
      </p:sp>
      <p:sp>
        <p:nvSpPr>
          <p:cNvPr id="47" name="TextBox 39">
            <a:extLst>
              <a:ext uri="{FF2B5EF4-FFF2-40B4-BE49-F238E27FC236}">
                <a16:creationId xmlns:a16="http://schemas.microsoft.com/office/drawing/2014/main" xmlns="" id="{E7DB3BB6-B7BE-4911-A1B1-D7FA88AD5E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31907" y="3763299"/>
            <a:ext cx="30967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600" b="1" dirty="0"/>
              <a:t>a</a:t>
            </a: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xmlns="" id="{D0A60692-AA89-4D98-BA90-1BE5EC1062BD}"/>
              </a:ext>
            </a:extLst>
          </p:cNvPr>
          <p:cNvSpPr/>
          <p:nvPr/>
        </p:nvSpPr>
        <p:spPr bwMode="auto">
          <a:xfrm>
            <a:off x="7845676" y="3831167"/>
            <a:ext cx="555625" cy="51435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b="1" dirty="0"/>
              <a:t>8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xmlns="" id="{30733040-1A76-42A2-9409-95429F3BF173}"/>
              </a:ext>
            </a:extLst>
          </p:cNvPr>
          <p:cNvCxnSpPr>
            <a:stCxn id="25" idx="6"/>
            <a:endCxn id="49" idx="2"/>
          </p:cNvCxnSpPr>
          <p:nvPr/>
        </p:nvCxnSpPr>
        <p:spPr>
          <a:xfrm>
            <a:off x="7621202" y="4080282"/>
            <a:ext cx="224474" cy="80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FD80B80C-4605-4649-85C1-8D8686AA25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529" y="5580476"/>
            <a:ext cx="829467" cy="860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37074536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xmlns="" id="{C114DB8C-4E42-4340-AC16-662E3E8EB512}"/>
              </a:ext>
            </a:extLst>
          </p:cNvPr>
          <p:cNvSpPr txBox="1">
            <a:spLocks/>
          </p:cNvSpPr>
          <p:nvPr/>
        </p:nvSpPr>
        <p:spPr>
          <a:xfrm>
            <a:off x="497150" y="685800"/>
            <a:ext cx="11274639" cy="5486400"/>
          </a:xfrm>
          <a:prstGeom prst="rect">
            <a:avLst/>
          </a:prstGeom>
        </p:spPr>
        <p:txBody>
          <a:bodyPr/>
          <a:lstStyle>
            <a:lvl1pPr marL="182880" indent="-182880" algn="l" defTabSz="914400" rtl="0" eaLnBrk="1" latinLnBrk="0" hangingPunct="1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Font typeface="Arial" panose="020B0604020202020204" pitchFamily="34" charset="0"/>
              <a:buNone/>
            </a:pPr>
            <a:r>
              <a:rPr lang="en-IN" altLang="en-US" sz="1800" b="1" u="sng" dirty="0"/>
              <a:t>Step 2.2: </a:t>
            </a:r>
          </a:p>
          <a:p>
            <a:pPr algn="just">
              <a:buFont typeface="Arial" panose="020B0604020202020204" pitchFamily="34" charset="0"/>
              <a:buNone/>
            </a:pPr>
            <a:r>
              <a:rPr lang="en-IN" altLang="en-US" sz="1800" i="1" dirty="0"/>
              <a:t>Compute</a:t>
            </a:r>
            <a:r>
              <a:rPr lang="en-IN" altLang="en-US" sz="1800" b="1" dirty="0"/>
              <a:t> </a:t>
            </a:r>
            <a:r>
              <a:rPr lang="el-GR" altLang="en-US" sz="1800" b="1" i="1" dirty="0"/>
              <a:t>ε</a:t>
            </a:r>
            <a:r>
              <a:rPr lang="en-IN" altLang="en-US" sz="1800" b="1" i="1" dirty="0"/>
              <a:t>-closure(move(</a:t>
            </a:r>
            <a:r>
              <a:rPr lang="en-IN" altLang="en-US" sz="1800" b="1" i="1" dirty="0" err="1"/>
              <a:t>A,b</a:t>
            </a:r>
            <a:r>
              <a:rPr lang="en-IN" altLang="en-US" sz="1800" b="1" i="1" dirty="0"/>
              <a:t>))</a:t>
            </a:r>
          </a:p>
          <a:p>
            <a:pPr algn="just">
              <a:buFont typeface="Arial" panose="020B0604020202020204" pitchFamily="34" charset="0"/>
              <a:buNone/>
            </a:pPr>
            <a:r>
              <a:rPr lang="en-IN" altLang="en-US" sz="1800" b="1" i="1" dirty="0"/>
              <a:t>	</a:t>
            </a:r>
            <a:r>
              <a:rPr lang="en-IN" altLang="en-US" sz="1800" dirty="0"/>
              <a:t>move(</a:t>
            </a:r>
            <a:r>
              <a:rPr lang="en-IN" altLang="en-US" sz="1800" dirty="0" err="1"/>
              <a:t>A,b</a:t>
            </a:r>
            <a:r>
              <a:rPr lang="en-IN" altLang="en-US" sz="1800" dirty="0"/>
              <a:t>) ={5}</a:t>
            </a:r>
          </a:p>
          <a:p>
            <a:pPr algn="just">
              <a:buFont typeface="Arial" panose="020B0604020202020204" pitchFamily="34" charset="0"/>
              <a:buNone/>
            </a:pPr>
            <a:r>
              <a:rPr lang="en-IN" altLang="en-US" sz="1800" dirty="0"/>
              <a:t>	</a:t>
            </a:r>
            <a:r>
              <a:rPr lang="el-GR" altLang="en-US" sz="1800" dirty="0"/>
              <a:t>ε</a:t>
            </a:r>
            <a:r>
              <a:rPr lang="en-IN" altLang="en-US" sz="1800" dirty="0"/>
              <a:t>-closure(move(</a:t>
            </a:r>
            <a:r>
              <a:rPr lang="en-IN" altLang="en-US" sz="1800" dirty="0" err="1"/>
              <a:t>A,b</a:t>
            </a:r>
            <a:r>
              <a:rPr lang="en-IN" altLang="en-US" sz="1800" dirty="0"/>
              <a:t>)) = </a:t>
            </a:r>
            <a:r>
              <a:rPr lang="el-GR" altLang="en-US" sz="1800" dirty="0"/>
              <a:t>ε</a:t>
            </a:r>
            <a:r>
              <a:rPr lang="en-IN" altLang="en-US" sz="1800" dirty="0"/>
              <a:t>-closure(5) = {5,6,7,1,2,4}</a:t>
            </a:r>
          </a:p>
          <a:p>
            <a:pPr algn="just">
              <a:buFont typeface="Arial" panose="020B0604020202020204" pitchFamily="34" charset="0"/>
              <a:buNone/>
            </a:pPr>
            <a:r>
              <a:rPr lang="en-IN" altLang="en-US" sz="1800" dirty="0"/>
              <a:t>	</a:t>
            </a:r>
            <a:r>
              <a:rPr lang="el-GR" altLang="en-US" sz="1800" dirty="0"/>
              <a:t>ε</a:t>
            </a:r>
            <a:r>
              <a:rPr lang="en-IN" altLang="en-US" sz="1800" dirty="0"/>
              <a:t>-closure(move(</a:t>
            </a:r>
            <a:r>
              <a:rPr lang="en-IN" altLang="en-US" sz="1800" dirty="0" err="1"/>
              <a:t>A,a</a:t>
            </a:r>
            <a:r>
              <a:rPr lang="en-IN" altLang="en-US" sz="1800" dirty="0"/>
              <a:t>)) ={1,2,4,5,6,7} </a:t>
            </a:r>
            <a:r>
              <a:rPr lang="en-IN" altLang="en-US" sz="1800" dirty="0">
                <a:sym typeface="Wingdings" panose="05000000000000000000" pitchFamily="2" charset="2"/>
              </a:rPr>
              <a:t> Construct </a:t>
            </a:r>
            <a:r>
              <a:rPr lang="en-IN" altLang="en-US" sz="1800" dirty="0"/>
              <a:t>New DFA State C</a:t>
            </a:r>
          </a:p>
          <a:p>
            <a:pPr algn="just">
              <a:buFont typeface="Arial" panose="020B0604020202020204" pitchFamily="34" charset="0"/>
              <a:buNone/>
            </a:pPr>
            <a:r>
              <a:rPr lang="en-IN" altLang="en-US" sz="1800" dirty="0"/>
              <a:t>	</a:t>
            </a:r>
            <a:r>
              <a:rPr lang="en-IN" altLang="en-US" sz="1800" dirty="0" err="1"/>
              <a:t>Dtran</a:t>
            </a:r>
            <a:r>
              <a:rPr lang="en-IN" altLang="en-US" sz="1800" dirty="0"/>
              <a:t>[</a:t>
            </a:r>
            <a:r>
              <a:rPr lang="en-IN" altLang="en-US" sz="1800" dirty="0" err="1"/>
              <a:t>A,b</a:t>
            </a:r>
            <a:r>
              <a:rPr lang="en-IN" altLang="en-US" sz="1800" dirty="0"/>
              <a:t>]= C</a:t>
            </a:r>
          </a:p>
          <a:p>
            <a:pPr algn="just">
              <a:buFont typeface="Arial" panose="020B0604020202020204" pitchFamily="34" charset="0"/>
              <a:buNone/>
            </a:pPr>
            <a:endParaRPr lang="en-IN" altLang="en-US" sz="1800" dirty="0"/>
          </a:p>
          <a:p>
            <a:pPr algn="just">
              <a:buFont typeface="Arial" panose="020B0604020202020204" pitchFamily="34" charset="0"/>
              <a:buNone/>
            </a:pPr>
            <a:r>
              <a:rPr lang="en-IN" altLang="en-US" sz="1800" dirty="0"/>
              <a:t> </a:t>
            </a:r>
            <a:endParaRPr lang="en-US" altLang="en-US" sz="1800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xmlns="" id="{B6F9C7C2-FFAB-431B-B0E0-2E33D2113978}"/>
              </a:ext>
            </a:extLst>
          </p:cNvPr>
          <p:cNvSpPr/>
          <p:nvPr/>
        </p:nvSpPr>
        <p:spPr bwMode="auto">
          <a:xfrm>
            <a:off x="3052015" y="3440094"/>
            <a:ext cx="555625" cy="51435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IN" sz="1200" b="1" dirty="0"/>
              <a:t>2</a:t>
            </a:r>
            <a:endParaRPr lang="en-US" sz="1200" b="1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xmlns="" id="{D0532C53-D2D9-4599-A8B8-1CC1DBF93BB3}"/>
              </a:ext>
            </a:extLst>
          </p:cNvPr>
          <p:cNvSpPr/>
          <p:nvPr/>
        </p:nvSpPr>
        <p:spPr bwMode="auto">
          <a:xfrm>
            <a:off x="3049602" y="4721752"/>
            <a:ext cx="555625" cy="51435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b="1" dirty="0"/>
              <a:t>4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xmlns="" id="{6BBF97CD-F110-439C-9B28-C59836A15089}"/>
              </a:ext>
            </a:extLst>
          </p:cNvPr>
          <p:cNvCxnSpPr>
            <a:cxnSpLocks/>
          </p:cNvCxnSpPr>
          <p:nvPr/>
        </p:nvCxnSpPr>
        <p:spPr bwMode="auto">
          <a:xfrm>
            <a:off x="3595848" y="4970475"/>
            <a:ext cx="42063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39">
            <a:extLst>
              <a:ext uri="{FF2B5EF4-FFF2-40B4-BE49-F238E27FC236}">
                <a16:creationId xmlns:a16="http://schemas.microsoft.com/office/drawing/2014/main" xmlns="" id="{F1AF2980-2477-48FE-915D-72EEEEE272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1325" y="4907470"/>
            <a:ext cx="30967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600" b="1" dirty="0"/>
              <a:t>b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xmlns="" id="{9DAAD6F7-9F25-4383-9A89-D9204B1C0D50}"/>
              </a:ext>
            </a:extLst>
          </p:cNvPr>
          <p:cNvSpPr/>
          <p:nvPr/>
        </p:nvSpPr>
        <p:spPr bwMode="auto">
          <a:xfrm>
            <a:off x="4004059" y="4711083"/>
            <a:ext cx="555625" cy="51435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b="1" dirty="0"/>
              <a:t>5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xmlns="" id="{5FBA345F-1440-48BB-A35E-FCD2701138E7}"/>
              </a:ext>
            </a:extLst>
          </p:cNvPr>
          <p:cNvSpPr/>
          <p:nvPr/>
        </p:nvSpPr>
        <p:spPr bwMode="auto">
          <a:xfrm>
            <a:off x="2378141" y="4104118"/>
            <a:ext cx="555625" cy="51435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IN" sz="1200" b="1" dirty="0"/>
              <a:t>1</a:t>
            </a:r>
            <a:endParaRPr lang="en-US" sz="1200" b="1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xmlns="" id="{13DD40D3-FED2-482C-9F77-25AC273D0538}"/>
              </a:ext>
            </a:extLst>
          </p:cNvPr>
          <p:cNvCxnSpPr>
            <a:cxnSpLocks/>
            <a:stCxn id="10" idx="7"/>
            <a:endCxn id="3" idx="3"/>
          </p:cNvCxnSpPr>
          <p:nvPr/>
        </p:nvCxnSpPr>
        <p:spPr>
          <a:xfrm flipV="1">
            <a:off x="2852397" y="3879119"/>
            <a:ext cx="280987" cy="300324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xmlns="" id="{B6B5D57E-9D10-4ECB-8B19-E472AD2100DC}"/>
              </a:ext>
            </a:extLst>
          </p:cNvPr>
          <p:cNvCxnSpPr>
            <a:cxnSpLocks/>
            <a:stCxn id="10" idx="5"/>
            <a:endCxn id="5" idx="1"/>
          </p:cNvCxnSpPr>
          <p:nvPr/>
        </p:nvCxnSpPr>
        <p:spPr>
          <a:xfrm>
            <a:off x="2852397" y="4543143"/>
            <a:ext cx="278574" cy="253934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xmlns="" id="{729ABFF4-751A-4FC8-A959-48BB5590FDE8}"/>
              </a:ext>
            </a:extLst>
          </p:cNvPr>
          <p:cNvCxnSpPr>
            <a:cxnSpLocks/>
            <a:stCxn id="9" idx="6"/>
            <a:endCxn id="22" idx="4"/>
          </p:cNvCxnSpPr>
          <p:nvPr/>
        </p:nvCxnSpPr>
        <p:spPr>
          <a:xfrm flipV="1">
            <a:off x="4559684" y="4623438"/>
            <a:ext cx="376359" cy="344820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5" name="TextBox 39">
            <a:extLst>
              <a:ext uri="{FF2B5EF4-FFF2-40B4-BE49-F238E27FC236}">
                <a16:creationId xmlns:a16="http://schemas.microsoft.com/office/drawing/2014/main" xmlns="" id="{167A8F10-CD62-488C-ABDA-60410C7025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76998" y="3792898"/>
            <a:ext cx="30967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l-GR" sz="1600" b="1" dirty="0"/>
              <a:t>ε</a:t>
            </a:r>
            <a:endParaRPr lang="en-US" altLang="en-US" sz="1600" b="1" dirty="0"/>
          </a:p>
        </p:txBody>
      </p:sp>
      <p:sp>
        <p:nvSpPr>
          <p:cNvPr id="16" name="TextBox 39">
            <a:extLst>
              <a:ext uri="{FF2B5EF4-FFF2-40B4-BE49-F238E27FC236}">
                <a16:creationId xmlns:a16="http://schemas.microsoft.com/office/drawing/2014/main" xmlns="" id="{4FDB8E0B-20A9-410B-B509-8E04907D40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61202" y="3093937"/>
            <a:ext cx="30967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l-GR" sz="1600" b="1" dirty="0"/>
              <a:t>ε</a:t>
            </a:r>
            <a:endParaRPr lang="en-US" altLang="en-US" sz="1600" b="1" dirty="0"/>
          </a:p>
        </p:txBody>
      </p:sp>
      <p:sp>
        <p:nvSpPr>
          <p:cNvPr id="17" name="TextBox 39">
            <a:extLst>
              <a:ext uri="{FF2B5EF4-FFF2-40B4-BE49-F238E27FC236}">
                <a16:creationId xmlns:a16="http://schemas.microsoft.com/office/drawing/2014/main" xmlns="" id="{D05B406A-249D-49C2-A082-5F27234F99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79251" y="4714192"/>
            <a:ext cx="30967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l-GR" sz="1600" b="1" dirty="0"/>
              <a:t>ε</a:t>
            </a:r>
            <a:endParaRPr lang="en-US" altLang="en-US" sz="16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38C09658-2603-415D-88A4-BC58A94ABF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65982" y="4527453"/>
            <a:ext cx="23355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l-GR" sz="1600" b="1" dirty="0"/>
              <a:t>ε</a:t>
            </a:r>
            <a:endParaRPr lang="en-US" altLang="en-US" sz="1600" b="1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xmlns="" id="{01F5BC58-3937-4F58-A815-4E82AA8E0EBD}"/>
              </a:ext>
            </a:extLst>
          </p:cNvPr>
          <p:cNvCxnSpPr/>
          <p:nvPr/>
        </p:nvCxnSpPr>
        <p:spPr bwMode="auto">
          <a:xfrm>
            <a:off x="1763825" y="4355115"/>
            <a:ext cx="61595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xmlns="" id="{5BAB600F-0672-4DEF-994D-9A0029763E99}"/>
              </a:ext>
            </a:extLst>
          </p:cNvPr>
          <p:cNvSpPr/>
          <p:nvPr/>
        </p:nvSpPr>
        <p:spPr bwMode="auto">
          <a:xfrm>
            <a:off x="1208200" y="4095143"/>
            <a:ext cx="555625" cy="51435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IN" sz="1200" b="1" dirty="0"/>
              <a:t>0</a:t>
            </a:r>
            <a:endParaRPr lang="en-US" sz="1200" b="1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xmlns="" id="{79ED791F-2A3F-4FBB-B06E-8E2730E351EC}"/>
              </a:ext>
            </a:extLst>
          </p:cNvPr>
          <p:cNvCxnSpPr/>
          <p:nvPr/>
        </p:nvCxnSpPr>
        <p:spPr bwMode="auto">
          <a:xfrm>
            <a:off x="593884" y="4346140"/>
            <a:ext cx="61595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xmlns="" id="{92177103-28E1-4A39-8871-D3F93AA7E64F}"/>
              </a:ext>
            </a:extLst>
          </p:cNvPr>
          <p:cNvSpPr/>
          <p:nvPr/>
        </p:nvSpPr>
        <p:spPr bwMode="auto">
          <a:xfrm>
            <a:off x="4658230" y="4109088"/>
            <a:ext cx="555625" cy="51435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b="1" dirty="0"/>
              <a:t>6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xmlns="" id="{09CF3324-74C3-4AEC-A036-F5A7E8D8E084}"/>
              </a:ext>
            </a:extLst>
          </p:cNvPr>
          <p:cNvCxnSpPr>
            <a:cxnSpLocks/>
          </p:cNvCxnSpPr>
          <p:nvPr/>
        </p:nvCxnSpPr>
        <p:spPr bwMode="auto">
          <a:xfrm>
            <a:off x="5213855" y="4346140"/>
            <a:ext cx="362252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39">
            <a:extLst>
              <a:ext uri="{FF2B5EF4-FFF2-40B4-BE49-F238E27FC236}">
                <a16:creationId xmlns:a16="http://schemas.microsoft.com/office/drawing/2014/main" xmlns="" id="{D9A306B7-B4AC-4D68-AFB3-26F47AC341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98028" y="4088965"/>
            <a:ext cx="30967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l-GR" sz="1600" b="1" dirty="0"/>
              <a:t>ε</a:t>
            </a:r>
            <a:endParaRPr lang="en-US" altLang="en-US" sz="1600" b="1" dirty="0"/>
          </a:p>
        </p:txBody>
      </p:sp>
      <p:sp>
        <p:nvSpPr>
          <p:cNvPr id="25" name="TextBox 39">
            <a:extLst>
              <a:ext uri="{FF2B5EF4-FFF2-40B4-BE49-F238E27FC236}">
                <a16:creationId xmlns:a16="http://schemas.microsoft.com/office/drawing/2014/main" xmlns="" id="{83C99B0D-7714-4152-9257-3880C8EA1C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03108" y="4071424"/>
            <a:ext cx="30967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l-GR" sz="1600" b="1" dirty="0"/>
              <a:t>ε</a:t>
            </a:r>
            <a:endParaRPr lang="en-US" altLang="en-US" sz="1600" b="1" dirty="0"/>
          </a:p>
        </p:txBody>
      </p:sp>
      <p:cxnSp>
        <p:nvCxnSpPr>
          <p:cNvPr id="28" name="Connector: Curved 27">
            <a:extLst>
              <a:ext uri="{FF2B5EF4-FFF2-40B4-BE49-F238E27FC236}">
                <a16:creationId xmlns:a16="http://schemas.microsoft.com/office/drawing/2014/main" xmlns="" id="{70FAD375-63FC-4F41-BDC0-2652FC636CAE}"/>
              </a:ext>
            </a:extLst>
          </p:cNvPr>
          <p:cNvCxnSpPr>
            <a:cxnSpLocks/>
            <a:stCxn id="20" idx="4"/>
            <a:endCxn id="56" idx="4"/>
          </p:cNvCxnSpPr>
          <p:nvPr/>
        </p:nvCxnSpPr>
        <p:spPr>
          <a:xfrm rot="16200000" flipH="1">
            <a:off x="3656930" y="2438576"/>
            <a:ext cx="13945" cy="4355778"/>
          </a:xfrm>
          <a:prstGeom prst="curvedConnector3">
            <a:avLst>
              <a:gd name="adj1" fmla="val 9060445"/>
            </a:avLst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9" name="TextBox 39">
            <a:extLst>
              <a:ext uri="{FF2B5EF4-FFF2-40B4-BE49-F238E27FC236}">
                <a16:creationId xmlns:a16="http://schemas.microsoft.com/office/drawing/2014/main" xmlns="" id="{8BAAEB09-2779-4C80-82D4-2F1B8B45B9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1325" y="5539835"/>
            <a:ext cx="30967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l-GR" sz="1600" b="1" dirty="0"/>
              <a:t>ε</a:t>
            </a:r>
            <a:endParaRPr lang="en-US" altLang="en-US" sz="1600" b="1" dirty="0"/>
          </a:p>
        </p:txBody>
      </p:sp>
      <p:cxnSp>
        <p:nvCxnSpPr>
          <p:cNvPr id="30" name="Connector: Curved 29">
            <a:extLst>
              <a:ext uri="{FF2B5EF4-FFF2-40B4-BE49-F238E27FC236}">
                <a16:creationId xmlns:a16="http://schemas.microsoft.com/office/drawing/2014/main" xmlns="" id="{F1D1913F-7668-4C73-9405-B496227C0281}"/>
              </a:ext>
            </a:extLst>
          </p:cNvPr>
          <p:cNvCxnSpPr>
            <a:cxnSpLocks/>
            <a:stCxn id="22" idx="0"/>
            <a:endCxn id="10" idx="0"/>
          </p:cNvCxnSpPr>
          <p:nvPr/>
        </p:nvCxnSpPr>
        <p:spPr>
          <a:xfrm rot="16200000" flipV="1">
            <a:off x="3793514" y="2966558"/>
            <a:ext cx="4970" cy="2280089"/>
          </a:xfrm>
          <a:prstGeom prst="curvedConnector3">
            <a:avLst>
              <a:gd name="adj1" fmla="val 18632334"/>
            </a:avLst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6" name="Oval 55">
            <a:extLst>
              <a:ext uri="{FF2B5EF4-FFF2-40B4-BE49-F238E27FC236}">
                <a16:creationId xmlns:a16="http://schemas.microsoft.com/office/drawing/2014/main" xmlns="" id="{985F3DE6-6276-47EF-B534-F49291C4D033}"/>
              </a:ext>
            </a:extLst>
          </p:cNvPr>
          <p:cNvSpPr/>
          <p:nvPr/>
        </p:nvSpPr>
        <p:spPr bwMode="auto">
          <a:xfrm>
            <a:off x="5563978" y="4109088"/>
            <a:ext cx="555625" cy="51435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b="1" dirty="0"/>
              <a:t>7</a:t>
            </a:r>
          </a:p>
        </p:txBody>
      </p:sp>
      <p:sp>
        <p:nvSpPr>
          <p:cNvPr id="64" name="Arrow: Right 63">
            <a:extLst>
              <a:ext uri="{FF2B5EF4-FFF2-40B4-BE49-F238E27FC236}">
                <a16:creationId xmlns:a16="http://schemas.microsoft.com/office/drawing/2014/main" xmlns="" id="{A4D0C4ED-BC89-401B-98F2-108587C1E2E0}"/>
              </a:ext>
            </a:extLst>
          </p:cNvPr>
          <p:cNvSpPr/>
          <p:nvPr/>
        </p:nvSpPr>
        <p:spPr>
          <a:xfrm>
            <a:off x="6828003" y="4214087"/>
            <a:ext cx="1080816" cy="26410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xmlns="" id="{DB4D72C8-A2EC-46D0-921E-ACC973EE174D}"/>
              </a:ext>
            </a:extLst>
          </p:cNvPr>
          <p:cNvSpPr/>
          <p:nvPr/>
        </p:nvSpPr>
        <p:spPr bwMode="auto">
          <a:xfrm>
            <a:off x="8886298" y="4108528"/>
            <a:ext cx="555625" cy="51435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b="1" dirty="0"/>
              <a:t>A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xmlns="" id="{2AC8ACAA-6E7E-468E-A861-847B0F17212C}"/>
              </a:ext>
            </a:extLst>
          </p:cNvPr>
          <p:cNvCxnSpPr/>
          <p:nvPr/>
        </p:nvCxnSpPr>
        <p:spPr bwMode="auto">
          <a:xfrm>
            <a:off x="8270348" y="4345045"/>
            <a:ext cx="61595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Oval 66">
            <a:extLst>
              <a:ext uri="{FF2B5EF4-FFF2-40B4-BE49-F238E27FC236}">
                <a16:creationId xmlns:a16="http://schemas.microsoft.com/office/drawing/2014/main" xmlns="" id="{7EE7F480-6308-4485-9354-CBAE3B4CF781}"/>
              </a:ext>
            </a:extLst>
          </p:cNvPr>
          <p:cNvSpPr/>
          <p:nvPr/>
        </p:nvSpPr>
        <p:spPr bwMode="auto">
          <a:xfrm>
            <a:off x="9757789" y="3350012"/>
            <a:ext cx="555625" cy="51435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b="1" dirty="0"/>
              <a:t>B</a:t>
            </a: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xmlns="" id="{96484588-D32A-471D-9996-6074EDAE37A1}"/>
              </a:ext>
            </a:extLst>
          </p:cNvPr>
          <p:cNvCxnSpPr>
            <a:stCxn id="65" idx="7"/>
            <a:endCxn id="67" idx="3"/>
          </p:cNvCxnSpPr>
          <p:nvPr/>
        </p:nvCxnSpPr>
        <p:spPr>
          <a:xfrm flipV="1">
            <a:off x="9360554" y="3789037"/>
            <a:ext cx="478604" cy="394816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xmlns="" id="{E72D10E6-F081-4036-975B-E4D6A84A54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60554" y="3737059"/>
            <a:ext cx="30967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600" b="1" dirty="0"/>
              <a:t>a</a:t>
            </a: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xmlns="" id="{6013F81D-F28F-4929-B26C-F7C823699E86}"/>
              </a:ext>
            </a:extLst>
          </p:cNvPr>
          <p:cNvSpPr/>
          <p:nvPr/>
        </p:nvSpPr>
        <p:spPr bwMode="auto">
          <a:xfrm>
            <a:off x="9839158" y="4723104"/>
            <a:ext cx="555625" cy="51435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b="1" dirty="0"/>
              <a:t>C</a:t>
            </a: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xmlns="" id="{139BC0D8-82A1-4810-AA45-B0A8910EA318}"/>
              </a:ext>
            </a:extLst>
          </p:cNvPr>
          <p:cNvCxnSpPr>
            <a:stCxn id="65" idx="5"/>
            <a:endCxn id="71" idx="2"/>
          </p:cNvCxnSpPr>
          <p:nvPr/>
        </p:nvCxnSpPr>
        <p:spPr>
          <a:xfrm>
            <a:off x="9360554" y="4547553"/>
            <a:ext cx="478604" cy="432726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xmlns="" id="{6212C1EC-03D8-4FAC-8B2A-833150949D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72527" y="4656236"/>
            <a:ext cx="30967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600" b="1" dirty="0"/>
              <a:t>b</a:t>
            </a:r>
          </a:p>
        </p:txBody>
      </p:sp>
      <p:graphicFrame>
        <p:nvGraphicFramePr>
          <p:cNvPr id="78" name="Table 77">
            <a:extLst>
              <a:ext uri="{FF2B5EF4-FFF2-40B4-BE49-F238E27FC236}">
                <a16:creationId xmlns:a16="http://schemas.microsoft.com/office/drawing/2014/main" xmlns="" id="{D60EE239-ED56-437D-8B96-17909B7281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4106441139"/>
              </p:ext>
            </p:extLst>
          </p:nvPr>
        </p:nvGraphicFramePr>
        <p:xfrm>
          <a:off x="8664001" y="624561"/>
          <a:ext cx="2743200" cy="20923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44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65776">
                <a:tc rowSpan="2">
                  <a:txBody>
                    <a:bodyPr/>
                    <a:lstStyle/>
                    <a:p>
                      <a:pPr algn="ctr"/>
                      <a:r>
                        <a:rPr lang="en-IN" sz="1800" b="1" dirty="0">
                          <a:solidFill>
                            <a:schemeClr val="tx1"/>
                          </a:solidFill>
                        </a:rPr>
                        <a:t>DFA  states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IN" sz="1800" b="1" dirty="0">
                          <a:solidFill>
                            <a:schemeClr val="tx1"/>
                          </a:solidFill>
                        </a:rPr>
                        <a:t>Input Symbols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65776">
                <a:tc vMerge="1"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1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1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53591">
                <a:tc>
                  <a:txBody>
                    <a:bodyPr/>
                    <a:lstStyle/>
                    <a:p>
                      <a:pPr algn="ctr"/>
                      <a:r>
                        <a:rPr lang="en-IN" sz="18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>
                          <a:solidFill>
                            <a:schemeClr val="tx1"/>
                          </a:solidFill>
                        </a:rPr>
                        <a:t>C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53591">
                <a:tc>
                  <a:txBody>
                    <a:bodyPr/>
                    <a:lstStyle/>
                    <a:p>
                      <a:pPr algn="ctr"/>
                      <a:r>
                        <a:rPr lang="en-IN" sz="180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3591">
                <a:tc>
                  <a:txBody>
                    <a:bodyPr/>
                    <a:lstStyle/>
                    <a:p>
                      <a:pPr algn="ctr"/>
                      <a:r>
                        <a:rPr lang="en-IN" sz="1800" dirty="0">
                          <a:solidFill>
                            <a:schemeClr val="tx1"/>
                          </a:solidFill>
                        </a:rPr>
                        <a:t>C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98DAB3DC-36D7-43A3-9AC2-0E2C1E59B0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529" y="5580476"/>
            <a:ext cx="829467" cy="860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74368022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FIVE">
      <a:dk1>
        <a:sysClr val="windowText" lastClr="000000"/>
      </a:dk1>
      <a:lt1>
        <a:sysClr val="window" lastClr="FFFFFF"/>
      </a:lt1>
      <a:dk2>
        <a:srgbClr val="505046"/>
      </a:dk2>
      <a:lt2>
        <a:srgbClr val="F5F6F4"/>
      </a:lt2>
      <a:accent1>
        <a:srgbClr val="57903F"/>
      </a:accent1>
      <a:accent2>
        <a:srgbClr val="F03F2B"/>
      </a:accent2>
      <a:accent3>
        <a:srgbClr val="3488A0"/>
      </a:accent3>
      <a:accent4>
        <a:srgbClr val="F8D22F"/>
      </a:accent4>
      <a:accent5>
        <a:srgbClr val="5CC6D6"/>
      </a:accent5>
      <a:accent6>
        <a:srgbClr val="B8D233"/>
      </a:accent6>
      <a:hlink>
        <a:srgbClr val="00B0F0"/>
      </a:hlink>
      <a:folHlink>
        <a:srgbClr val="B2B2B2"/>
      </a:folHlink>
    </a:clrScheme>
    <a:fontScheme name="Century Gothic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SavonVTI" id="{A72E8C35-66DD-49F8-AF66-813F19B983AE}" vid="{93CCBC76-B7A1-4C3D-93EA-5CE34C4670F9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745B92C-4D89-4324-B52D-E1F5F627B79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7228C0C-F774-4270-99CB-314B07EBFBE7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E4487CEA-7875-4327-875F-CA3B32E8009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{318B20B1-A9BF-42D4-BD6C-FB24FD5276B1}tf78438558_wac</Template>
  <TotalTime>0</TotalTime>
  <Words>8070</Words>
  <Application>Microsoft Office PowerPoint</Application>
  <PresentationFormat>Custom</PresentationFormat>
  <Paragraphs>2665</Paragraphs>
  <Slides>117</Slides>
  <Notes>0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117</vt:i4>
      </vt:variant>
    </vt:vector>
  </HeadingPairs>
  <TitlesOfParts>
    <vt:vector size="119" baseType="lpstr">
      <vt:lpstr>SavonVTI</vt:lpstr>
      <vt:lpstr>Equation</vt:lpstr>
      <vt:lpstr>COMPILER DESIGN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  <vt:lpstr>Slide 75</vt:lpstr>
      <vt:lpstr>Slide 76</vt:lpstr>
      <vt:lpstr>Slide 77</vt:lpstr>
      <vt:lpstr>Slide 78</vt:lpstr>
      <vt:lpstr>Slide 79</vt:lpstr>
      <vt:lpstr>Slide 80</vt:lpstr>
      <vt:lpstr>Slide 81</vt:lpstr>
      <vt:lpstr>Slide 82</vt:lpstr>
      <vt:lpstr>Slide 83</vt:lpstr>
      <vt:lpstr>Slide 84</vt:lpstr>
      <vt:lpstr>Slide 85</vt:lpstr>
      <vt:lpstr>Slide 86</vt:lpstr>
      <vt:lpstr>Slide 87</vt:lpstr>
      <vt:lpstr>Slide 88</vt:lpstr>
      <vt:lpstr>Slide 89</vt:lpstr>
      <vt:lpstr>Slide 90</vt:lpstr>
      <vt:lpstr>Slide 91</vt:lpstr>
      <vt:lpstr>Slide 92</vt:lpstr>
      <vt:lpstr>Slide 93</vt:lpstr>
      <vt:lpstr>Slide 94</vt:lpstr>
      <vt:lpstr>Slide 95</vt:lpstr>
      <vt:lpstr>Slide 96</vt:lpstr>
      <vt:lpstr>Slide 97</vt:lpstr>
      <vt:lpstr>Slide 98</vt:lpstr>
      <vt:lpstr>Slide 99</vt:lpstr>
      <vt:lpstr>Slide 100</vt:lpstr>
      <vt:lpstr>Slide 101</vt:lpstr>
      <vt:lpstr>Slide 102</vt:lpstr>
      <vt:lpstr>Slide 103</vt:lpstr>
      <vt:lpstr>Slide 104</vt:lpstr>
      <vt:lpstr>Slide 105</vt:lpstr>
      <vt:lpstr>Slide 106</vt:lpstr>
      <vt:lpstr>Slide 107</vt:lpstr>
      <vt:lpstr>Slide 108</vt:lpstr>
      <vt:lpstr>Slide 109</vt:lpstr>
      <vt:lpstr>Slide 110</vt:lpstr>
      <vt:lpstr>Slide 111</vt:lpstr>
      <vt:lpstr>Slide 112</vt:lpstr>
      <vt:lpstr>Slide 113</vt:lpstr>
      <vt:lpstr>Slide 114</vt:lpstr>
      <vt:lpstr>Slide 115</vt:lpstr>
      <vt:lpstr>Slide 116</vt:lpstr>
      <vt:lpstr>Slide 117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2020-07-12T05:12:12Z</dcterms:created>
  <dcterms:modified xsi:type="dcterms:W3CDTF">2022-01-06T08:40:07Z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